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94" r:id="rId8"/>
    <p:sldId id="262" r:id="rId9"/>
    <p:sldId id="263" r:id="rId10"/>
    <p:sldId id="264" r:id="rId11"/>
    <p:sldId id="285" r:id="rId12"/>
    <p:sldId id="266" r:id="rId13"/>
    <p:sldId id="268" r:id="rId14"/>
    <p:sldId id="269" r:id="rId15"/>
    <p:sldId id="270" r:id="rId16"/>
    <p:sldId id="290" r:id="rId17"/>
    <p:sldId id="291" r:id="rId18"/>
    <p:sldId id="292" r:id="rId19"/>
    <p:sldId id="273" r:id="rId20"/>
    <p:sldId id="277" r:id="rId21"/>
    <p:sldId id="275" r:id="rId22"/>
    <p:sldId id="276" r:id="rId23"/>
    <p:sldId id="287" r:id="rId24"/>
    <p:sldId id="278" r:id="rId25"/>
    <p:sldId id="274" r:id="rId26"/>
    <p:sldId id="286" r:id="rId27"/>
    <p:sldId id="279" r:id="rId28"/>
    <p:sldId id="280" r:id="rId29"/>
    <p:sldId id="281" r:id="rId30"/>
    <p:sldId id="282" r:id="rId31"/>
    <p:sldId id="283" r:id="rId32"/>
    <p:sldId id="289" r:id="rId33"/>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EBA"/>
    <a:srgbClr val="016388"/>
    <a:srgbClr val="92D14F"/>
    <a:srgbClr val="031D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28.01.2020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28.01.2020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two only make one"
1791
http://collection.waddesdon.org.uk/search.do?view=detail&amp;page=1&amp;id=42635&amp;db=object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28.01.2020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1894, Fin De Siecle Newspaper Proprietor
Joseph Pulitzer
Source: https://www.loc.gov/resource/ppmsca.29087/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28.01.2020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1895
source: https://www.loc.gov/item/2012648579/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mmonsensemedia.org/research/news-and-americas-kid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xwZj_72Mawk"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hyperlink" Target="https://libproxy.uww.edu:9443/login?url=https://fod.infobase.com/PortalPlaylists.aspx?wID=102639&amp;xtid=145229&amp;loid=51498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sp>
        <p:nvSpPr>
          <p:cNvPr id="3" name="TextBox 2"/>
          <p:cNvSpPr txBox="1"/>
          <p:nvPr/>
        </p:nvSpPr>
        <p:spPr>
          <a:xfrm>
            <a:off x="177800" y="6248400"/>
            <a:ext cx="12827000" cy="2431435"/>
          </a:xfrm>
          <a:prstGeom prst="rect">
            <a:avLst/>
          </a:prstGeom>
          <a:solidFill>
            <a:srgbClr val="016388"/>
          </a:solidFill>
        </p:spPr>
        <p:txBody>
          <a:bodyPr wrap="square" rtlCol="0">
            <a:spAutoFit/>
          </a:bodyPr>
          <a:lstStyle/>
          <a:p>
            <a:r>
              <a:rPr lang="en-US" sz="7200" b="1" dirty="0">
                <a:solidFill>
                  <a:schemeClr val="bg1"/>
                </a:solidFill>
              </a:rPr>
              <a:t>Emerging from the Filter Bubble: </a:t>
            </a:r>
            <a:endParaRPr lang="en-US" sz="7200" b="1" dirty="0" smtClean="0">
              <a:solidFill>
                <a:schemeClr val="bg1"/>
              </a:solidFill>
            </a:endParaRPr>
          </a:p>
          <a:p>
            <a:r>
              <a:rPr lang="en-US" sz="4000" b="1" dirty="0" smtClean="0">
                <a:solidFill>
                  <a:schemeClr val="bg1"/>
                </a:solidFill>
              </a:rPr>
              <a:t>Helping </a:t>
            </a:r>
            <a:r>
              <a:rPr lang="en-US" sz="4000" b="1" dirty="0">
                <a:solidFill>
                  <a:schemeClr val="bg1"/>
                </a:solidFill>
              </a:rPr>
              <a:t>Students Go from Confirmation Bias to </a:t>
            </a:r>
            <a:r>
              <a:rPr lang="en-US" sz="4000" b="1" dirty="0" smtClean="0">
                <a:solidFill>
                  <a:schemeClr val="bg1"/>
                </a:solidFill>
              </a:rPr>
              <a:t>Cross-check</a:t>
            </a:r>
          </a:p>
          <a:p>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2438400"/>
          </a:xfrm>
          <a:prstGeom prst="rect">
            <a:avLst/>
          </a:prstGeom>
        </p:spPr>
      </p:pic>
      <p:sp>
        <p:nvSpPr>
          <p:cNvPr id="4" name="TextBox 3"/>
          <p:cNvSpPr txBox="1"/>
          <p:nvPr/>
        </p:nvSpPr>
        <p:spPr>
          <a:xfrm>
            <a:off x="0" y="0"/>
            <a:ext cx="13004800" cy="2438400"/>
          </a:xfrm>
          <a:prstGeom prst="rect">
            <a:avLst/>
          </a:prstGeom>
        </p:spPr>
        <p:txBody>
          <a:bodyPr wrap="none" lIns="254000" tIns="0" rIns="254000" bIns="0" anchor="t"/>
          <a:lstStyle/>
          <a:p>
            <a:pPr algn="ctr"/>
            <a:r>
              <a:rPr lang="en-US" sz="16000" b="1">
                <a:solidFill>
                  <a:srgbClr val="FFFFFF"/>
                </a:solidFill>
                <a:effectLst>
                  <a:outerShdw blurRad="20000" dist="30000" dir="2700000">
                    <a:srgbClr val="000000">
                      <a:alpha val="80000"/>
                    </a:srgbClr>
                  </a:outerShdw>
                </a:effectLst>
                <a:latin typeface="Calibri"/>
              </a:rPr>
              <a:t>Rise of the</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DocBrownX - https://www.flickr.com/photos/40693555@N02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0552"/>
          <a:stretch/>
        </p:blipFill>
        <p:spPr>
          <a:xfrm>
            <a:off x="0" y="15025"/>
            <a:ext cx="13036246" cy="9738575"/>
          </a:xfrm>
          <a:prstGeom prst="rect">
            <a:avLst/>
          </a:prstGeom>
        </p:spPr>
      </p:pic>
      <p:pic>
        <p:nvPicPr>
          <p:cNvPr id="4" name="Picture 3"/>
          <p:cNvPicPr>
            <a:picLocks noChangeAspect="1"/>
          </p:cNvPicPr>
          <p:nvPr/>
        </p:nvPicPr>
        <p:blipFill>
          <a:blip r:embed="rId3"/>
          <a:stretch>
            <a:fillRect/>
          </a:stretch>
        </p:blipFill>
        <p:spPr>
          <a:xfrm>
            <a:off x="0" y="6858000"/>
            <a:ext cx="13004800" cy="2072640"/>
          </a:xfrm>
          <a:prstGeom prst="rect">
            <a:avLst/>
          </a:prstGeom>
        </p:spPr>
      </p:pic>
      <p:sp>
        <p:nvSpPr>
          <p:cNvPr id="5" name="TextBox 4"/>
          <p:cNvSpPr txBox="1"/>
          <p:nvPr/>
        </p:nvSpPr>
        <p:spPr>
          <a:xfrm>
            <a:off x="0" y="7077456"/>
            <a:ext cx="13004800" cy="1524000"/>
          </a:xfrm>
          <a:prstGeom prst="rect">
            <a:avLst/>
          </a:prstGeom>
        </p:spPr>
        <p:txBody>
          <a:bodyPr wrap="none" lIns="254000" tIns="0" rIns="254000" bIns="0" anchor="t"/>
          <a:lstStyle/>
          <a:p>
            <a:pPr algn="ctr"/>
            <a:r>
              <a:rPr lang="en-US" sz="10000" b="1" dirty="0" smtClean="0">
                <a:solidFill>
                  <a:srgbClr val="FFFFFF"/>
                </a:solidFill>
                <a:effectLst>
                  <a:outerShdw blurRad="20000" dist="30000" dir="2700000">
                    <a:srgbClr val="000000">
                      <a:alpha val="80000"/>
                    </a:srgbClr>
                  </a:outerShdw>
                </a:effectLst>
                <a:latin typeface="Calibri"/>
              </a:rPr>
              <a:t>Information Inundation</a:t>
            </a:r>
            <a:endParaRPr lang="en-US" sz="10000" b="1" dirty="0">
              <a:solidFill>
                <a:srgbClr val="FFFFFF"/>
              </a:solidFill>
              <a:effectLst>
                <a:outerShdw blurRad="20000" dist="30000" dir="2700000">
                  <a:srgbClr val="000000">
                    <a:alpha val="80000"/>
                  </a:srgbClr>
                </a:outerShdw>
              </a:effectLst>
              <a:latin typeface="Calibri"/>
            </a:endParaRPr>
          </a:p>
        </p:txBody>
      </p:sp>
    </p:spTree>
    <p:extLst>
      <p:ext uri="{BB962C8B-B14F-4D97-AF65-F5344CB8AC3E}">
        <p14:creationId xmlns:p14="http://schemas.microsoft.com/office/powerpoint/2010/main" val="2098779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10241280"/>
            <a:ext cx="13004800" cy="0"/>
          </a:xfrm>
          <a:prstGeom prst="rect">
            <a:avLst/>
          </a:prstGeom>
        </p:spPr>
      </p:pic>
      <p:sp>
        <p:nvSpPr>
          <p:cNvPr id="4" name="TextBox 3"/>
          <p:cNvSpPr txBox="1"/>
          <p:nvPr/>
        </p:nvSpPr>
        <p:spPr>
          <a:xfrm>
            <a:off x="0" y="3860800"/>
            <a:ext cx="13004800" cy="2438400"/>
          </a:xfrm>
          <a:prstGeom prst="rect">
            <a:avLst/>
          </a:prstGeom>
        </p:spPr>
        <p:txBody>
          <a:bodyPr wrap="none" lIns="254000" tIns="0" rIns="254000" bIns="0" anchor="t"/>
          <a:lstStyle/>
          <a:p>
            <a:pPr algn="ctr"/>
            <a:endParaRP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jimjarmo - https://www.flickr.com/photos/10846528@N05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10241280"/>
            <a:ext cx="13004800" cy="0"/>
          </a:xfrm>
          <a:prstGeom prst="rect">
            <a:avLst/>
          </a:prstGeom>
        </p:spPr>
      </p:pic>
      <p:sp>
        <p:nvSpPr>
          <p:cNvPr id="4" name="TextBox 3"/>
          <p:cNvSpPr txBox="1"/>
          <p:nvPr/>
        </p:nvSpPr>
        <p:spPr>
          <a:xfrm>
            <a:off x="0" y="3860800"/>
            <a:ext cx="13004800" cy="2438400"/>
          </a:xfrm>
          <a:prstGeom prst="rect">
            <a:avLst/>
          </a:prstGeom>
        </p:spPr>
        <p:txBody>
          <a:bodyPr wrap="none" lIns="254000" tIns="0" rIns="254000" bIns="0" anchor="t"/>
          <a:lstStyle/>
          <a:p>
            <a:pPr algn="ct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3994912"/>
            <a:ext cx="13004800" cy="2078736"/>
          </a:xfrm>
          <a:prstGeom prst="rect">
            <a:avLst/>
          </a:prstGeom>
        </p:spPr>
      </p:pic>
      <p:sp>
        <p:nvSpPr>
          <p:cNvPr id="4" name="TextBox 3"/>
          <p:cNvSpPr txBox="1"/>
          <p:nvPr/>
        </p:nvSpPr>
        <p:spPr>
          <a:xfrm>
            <a:off x="0" y="4089400"/>
            <a:ext cx="13004800" cy="1889760"/>
          </a:xfrm>
          <a:prstGeom prst="rect">
            <a:avLst/>
          </a:prstGeom>
        </p:spPr>
        <p:txBody>
          <a:bodyPr wrap="none" lIns="254000" tIns="0" rIns="254000" bIns="0" anchor="t"/>
          <a:lstStyle/>
          <a:p>
            <a:pPr algn="ctr"/>
            <a:r>
              <a:rPr lang="en-US" sz="12400" b="1">
                <a:solidFill>
                  <a:srgbClr val="FFFFFF"/>
                </a:solidFill>
                <a:effectLst>
                  <a:outerShdw blurRad="20000" dist="30000" dir="2700000">
                    <a:srgbClr val="000000">
                      <a:alpha val="80000"/>
                    </a:srgbClr>
                  </a:outerShdw>
                </a:effectLst>
                <a:latin typeface="Calibri"/>
              </a:rPr>
              <a:t>Clicks = Money</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Ian Aberle - https://www.flickr.com/photos/7305851@N07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3099816"/>
            <a:ext cx="13004800" cy="2615184"/>
          </a:xfrm>
          <a:prstGeom prst="rect">
            <a:avLst/>
          </a:prstGeom>
        </p:spPr>
      </p:pic>
      <p:sp>
        <p:nvSpPr>
          <p:cNvPr id="4" name="TextBox 3"/>
          <p:cNvSpPr txBox="1"/>
          <p:nvPr/>
        </p:nvSpPr>
        <p:spPr>
          <a:xfrm>
            <a:off x="0" y="3218688"/>
            <a:ext cx="13004800" cy="2377440"/>
          </a:xfrm>
          <a:prstGeom prst="rect">
            <a:avLst/>
          </a:prstGeom>
        </p:spPr>
        <p:txBody>
          <a:bodyPr wrap="none" lIns="254000" tIns="0" rIns="254000" bIns="0" anchor="t"/>
          <a:lstStyle/>
          <a:p>
            <a:pPr algn="l"/>
            <a:r>
              <a:rPr lang="en-US" sz="15600" b="1">
                <a:solidFill>
                  <a:srgbClr val="FFFFFF"/>
                </a:solidFill>
                <a:effectLst>
                  <a:outerShdw blurRad="20000" dist="30000" dir="2700000">
                    <a:srgbClr val="000000">
                      <a:alpha val="80000"/>
                    </a:srgbClr>
                  </a:outerShdw>
                </a:effectLst>
                <a:latin typeface="Calibri"/>
              </a:rPr>
              <a:t>Social Media</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Jason A. Howie - https://www.flickr.com/photos/40493340@N00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4357" y="0"/>
            <a:ext cx="13004800" cy="26689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984" y="3087094"/>
            <a:ext cx="5616117" cy="5791200"/>
          </a:xfrm>
          <a:prstGeom prst="rect">
            <a:avLst/>
          </a:prstGeom>
        </p:spPr>
      </p:pic>
      <p:sp>
        <p:nvSpPr>
          <p:cNvPr id="4" name="Rectangle 3"/>
          <p:cNvSpPr/>
          <p:nvPr/>
        </p:nvSpPr>
        <p:spPr>
          <a:xfrm>
            <a:off x="5359400" y="9296400"/>
            <a:ext cx="7874000" cy="369332"/>
          </a:xfrm>
          <a:prstGeom prst="rect">
            <a:avLst/>
          </a:prstGeom>
        </p:spPr>
        <p:txBody>
          <a:bodyPr wrap="square">
            <a:spAutoFit/>
          </a:bodyPr>
          <a:lstStyle/>
          <a:p>
            <a:r>
              <a:rPr lang="en-US" dirty="0"/>
              <a:t>http://www.pewinternet.org/2018/05/31/teens-social-media-technology-2018/</a:t>
            </a:r>
          </a:p>
        </p:txBody>
      </p:sp>
      <p:sp>
        <p:nvSpPr>
          <p:cNvPr id="9" name="Rectangle 8"/>
          <p:cNvSpPr/>
          <p:nvPr/>
        </p:nvSpPr>
        <p:spPr>
          <a:xfrm>
            <a:off x="254000" y="457200"/>
            <a:ext cx="12420600" cy="1754326"/>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rPr>
              <a:t>“YouTube, Instagram and Snapchat are the most popular online platforms among teens. Fully 95% of teens have access to a smartphone, and 45% say they are online </a:t>
            </a:r>
            <a:r>
              <a:rPr lang="en-US" sz="3600" b="1" dirty="0" smtClean="0">
                <a:solidFill>
                  <a:schemeClr val="bg1"/>
                </a:solidFill>
                <a:effectLst>
                  <a:outerShdw blurRad="38100" dist="38100" dir="2700000" algn="tl">
                    <a:srgbClr val="000000">
                      <a:alpha val="43137"/>
                    </a:srgbClr>
                  </a:outerShdw>
                </a:effectLst>
              </a:rPr>
              <a:t>‘almost constantly’”</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0485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357" y="0"/>
            <a:ext cx="13004800" cy="2668988"/>
          </a:xfrm>
          <a:prstGeom prst="rect">
            <a:avLst/>
          </a:prstGeom>
        </p:spPr>
      </p:pic>
      <p:sp>
        <p:nvSpPr>
          <p:cNvPr id="2" name="Rectangle 1"/>
          <p:cNvSpPr/>
          <p:nvPr/>
        </p:nvSpPr>
        <p:spPr>
          <a:xfrm>
            <a:off x="5207000" y="9220200"/>
            <a:ext cx="8890000" cy="369332"/>
          </a:xfrm>
          <a:prstGeom prst="rect">
            <a:avLst/>
          </a:prstGeom>
        </p:spPr>
        <p:txBody>
          <a:bodyPr wrap="square">
            <a:spAutoFit/>
          </a:bodyPr>
          <a:lstStyle/>
          <a:p>
            <a:r>
              <a:rPr lang="en-US" dirty="0"/>
              <a:t>https://www.marketingcharts.com/industries/media-and-entertainment-75562</a:t>
            </a:r>
          </a:p>
        </p:txBody>
      </p:sp>
      <p:sp>
        <p:nvSpPr>
          <p:cNvPr id="3" name="Rectangle 2"/>
          <p:cNvSpPr/>
          <p:nvPr/>
        </p:nvSpPr>
        <p:spPr>
          <a:xfrm>
            <a:off x="482600" y="463957"/>
            <a:ext cx="12253842" cy="1754326"/>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rPr>
              <a:t>“More US teens say they get their news from social networking sites (49%) and family (47%) than from any other source, according to </a:t>
            </a:r>
            <a:r>
              <a:rPr lang="en-US" sz="3600" b="1" dirty="0">
                <a:solidFill>
                  <a:schemeClr val="bg1"/>
                </a:solidFill>
                <a:effectLst>
                  <a:outerShdw blurRad="38100" dist="38100" dir="2700000" algn="tl">
                    <a:srgbClr val="000000">
                      <a:alpha val="43137"/>
                    </a:srgbClr>
                  </a:outerShdw>
                </a:effectLst>
                <a:hlinkClick r:id="rId3"/>
              </a:rPr>
              <a:t>a study from Common Sense </a:t>
            </a:r>
            <a:r>
              <a:rPr lang="en-US" sz="3600" b="1" dirty="0" smtClean="0">
                <a:solidFill>
                  <a:schemeClr val="bg1"/>
                </a:solidFill>
                <a:effectLst>
                  <a:outerShdw blurRad="38100" dist="38100" dir="2700000" algn="tl">
                    <a:srgbClr val="000000">
                      <a:alpha val="43137"/>
                    </a:srgbClr>
                  </a:outerShdw>
                </a:effectLst>
                <a:hlinkClick r:id="rId3"/>
              </a:rPr>
              <a:t>Media</a:t>
            </a:r>
            <a:r>
              <a:rPr lang="en-US" sz="3600" b="1" dirty="0" smtClean="0">
                <a:solidFill>
                  <a:schemeClr val="bg1"/>
                </a:solidFill>
                <a:effectLst>
                  <a:outerShdw blurRad="38100" dist="38100" dir="2700000" algn="tl">
                    <a:srgbClr val="000000">
                      <a:alpha val="43137"/>
                    </a:srgbClr>
                  </a:outerShdw>
                </a:effectLst>
              </a:rPr>
              <a:t>.”</a:t>
            </a:r>
            <a:endParaRPr lang="en-US" sz="3600" b="1" dirty="0">
              <a:solidFill>
                <a:schemeClr val="bg1"/>
              </a:solidFill>
              <a:effectLst>
                <a:outerShdw blurRad="38100" dist="38100" dir="2700000" algn="tl">
                  <a:srgbClr val="000000">
                    <a:alpha val="43137"/>
                  </a:srgbClr>
                </a:outerShdw>
              </a:effectLst>
            </a:endParaRPr>
          </a:p>
        </p:txBody>
      </p:sp>
      <p:pic>
        <p:nvPicPr>
          <p:cNvPr id="6146" name="Picture 2" descr="https://www.marketingcharts.com/wp-content/uploads/2017/03/CommonSenseMedia-US-Teens-News-Sources-Mar20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352" y="3163294"/>
            <a:ext cx="10397381"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986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cial media sites as pathways to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2057400"/>
            <a:ext cx="5105400" cy="66977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4357" y="0"/>
            <a:ext cx="13004800" cy="1676400"/>
          </a:xfrm>
          <a:prstGeom prst="rect">
            <a:avLst/>
          </a:prstGeom>
        </p:spPr>
      </p:pic>
      <p:sp>
        <p:nvSpPr>
          <p:cNvPr id="4" name="Rectangle 3"/>
          <p:cNvSpPr/>
          <p:nvPr/>
        </p:nvSpPr>
        <p:spPr>
          <a:xfrm>
            <a:off x="254000" y="228600"/>
            <a:ext cx="12736443" cy="1200329"/>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rPr>
              <a:t>“Overall, Facebook outstrips all other social media sites as a source of news; YouTube now reaches second highest </a:t>
            </a:r>
            <a:r>
              <a:rPr lang="en-US" sz="3600" b="1" dirty="0" smtClean="0">
                <a:solidFill>
                  <a:schemeClr val="bg1"/>
                </a:solidFill>
                <a:effectLst>
                  <a:outerShdw blurRad="38100" dist="38100" dir="2700000" algn="tl">
                    <a:srgbClr val="000000">
                      <a:alpha val="43137"/>
                    </a:srgbClr>
                  </a:outerShdw>
                </a:effectLst>
              </a:rPr>
              <a:t>percentage”</a:t>
            </a:r>
            <a:endParaRPr lang="en-US" sz="36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4482824" y="9220200"/>
            <a:ext cx="8636000" cy="369332"/>
          </a:xfrm>
          <a:prstGeom prst="rect">
            <a:avLst/>
          </a:prstGeom>
        </p:spPr>
        <p:txBody>
          <a:bodyPr wrap="square">
            <a:spAutoFit/>
          </a:bodyPr>
          <a:lstStyle/>
          <a:p>
            <a:r>
              <a:rPr lang="en-US" dirty="0"/>
              <a:t>http://www.journalism.org/2017/09/07/news-use-across-social-media-platforms-2017/</a:t>
            </a:r>
          </a:p>
        </p:txBody>
      </p:sp>
    </p:spTree>
    <p:extLst>
      <p:ext uri="{BB962C8B-B14F-4D97-AF65-F5344CB8AC3E}">
        <p14:creationId xmlns:p14="http://schemas.microsoft.com/office/powerpoint/2010/main" val="2932008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6193536"/>
            <a:ext cx="13004800" cy="2682240"/>
          </a:xfrm>
          <a:prstGeom prst="rect">
            <a:avLst/>
          </a:prstGeom>
        </p:spPr>
      </p:pic>
      <p:sp>
        <p:nvSpPr>
          <p:cNvPr id="4" name="TextBox 3"/>
          <p:cNvSpPr txBox="1"/>
          <p:nvPr/>
        </p:nvSpPr>
        <p:spPr>
          <a:xfrm>
            <a:off x="0" y="8601456"/>
            <a:ext cx="13004800" cy="914400"/>
          </a:xfrm>
          <a:prstGeom prst="rect">
            <a:avLst/>
          </a:prstGeom>
        </p:spPr>
        <p:txBody>
          <a:bodyPr wrap="none" lIns="254000" tIns="0" rIns="254000" bIns="0" anchor="t"/>
          <a:lstStyle/>
          <a:p>
            <a:pPr algn="ctr"/>
            <a:endParaRPr/>
          </a:p>
        </p:txBody>
      </p:sp>
      <p:sp>
        <p:nvSpPr>
          <p:cNvPr id="5" name="TextBox 4"/>
          <p:cNvSpPr txBox="1"/>
          <p:nvPr/>
        </p:nvSpPr>
        <p:spPr>
          <a:xfrm>
            <a:off x="0" y="6315456"/>
            <a:ext cx="13004800" cy="2438400"/>
          </a:xfrm>
          <a:prstGeom prst="rect">
            <a:avLst/>
          </a:prstGeom>
        </p:spPr>
        <p:txBody>
          <a:bodyPr wrap="none" lIns="254000" tIns="0" rIns="254000" bIns="0" anchor="t"/>
          <a:lstStyle/>
          <a:p>
            <a:pPr algn="ctr"/>
            <a:r>
              <a:rPr lang="en-US" sz="16000" b="1">
                <a:solidFill>
                  <a:srgbClr val="FFFFFF"/>
                </a:solidFill>
                <a:effectLst>
                  <a:outerShdw blurRad="20000" dist="30000" dir="2700000">
                    <a:srgbClr val="000000">
                      <a:alpha val="80000"/>
                    </a:srgbClr>
                  </a:outerShdw>
                </a:effectLst>
                <a:latin typeface="Calibri"/>
              </a:rPr>
              <a:t>Polarized</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r.nial.bradshaw - https://www.flickr.com/photos/33227787@N05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149EBA"/>
          </a:solidFill>
        </p:spPr>
      </p:sp>
      <p:sp>
        <p:nvSpPr>
          <p:cNvPr id="3" name="TextBox 2"/>
          <p:cNvSpPr txBox="1"/>
          <p:nvPr/>
        </p:nvSpPr>
        <p:spPr>
          <a:xfrm>
            <a:off x="0" y="508000"/>
            <a:ext cx="13004800" cy="2194560"/>
          </a:xfrm>
          <a:prstGeom prst="rect">
            <a:avLst/>
          </a:prstGeom>
        </p:spPr>
        <p:txBody>
          <a:bodyPr wrap="none" lIns="254000" tIns="0" rIns="254000" bIns="0" anchor="t"/>
          <a:lstStyle/>
          <a:p>
            <a:pPr algn="ctr"/>
            <a:endParaRPr/>
          </a:p>
        </p:txBody>
      </p:sp>
      <p:sp>
        <p:nvSpPr>
          <p:cNvPr id="4" name="TextBox 3"/>
          <p:cNvSpPr txBox="1"/>
          <p:nvPr/>
        </p:nvSpPr>
        <p:spPr>
          <a:xfrm>
            <a:off x="254000" y="1371600"/>
            <a:ext cx="12496800" cy="5844540"/>
          </a:xfrm>
          <a:prstGeom prst="rect">
            <a:avLst/>
          </a:prstGeom>
        </p:spPr>
        <p:txBody>
          <a:bodyPr wrap="square">
            <a:normAutofit lnSpcReduction="10000"/>
          </a:bodyPr>
          <a:lstStyle/>
          <a:p>
            <a:pPr marL="762000" indent="-762000">
              <a:lnSpc>
                <a:spcPct val="112000"/>
              </a:lnSpc>
              <a:buFont typeface="Calibri"/>
              <a:buChar char="•"/>
            </a:pPr>
            <a:r>
              <a:rPr lang="en-US" sz="7000" b="0" dirty="0">
                <a:solidFill>
                  <a:srgbClr val="FFFFFF"/>
                </a:solidFill>
                <a:effectLst>
                  <a:outerShdw blurRad="20000" dist="30000" dir="2700000">
                    <a:srgbClr val="000000">
                      <a:alpha val="75000"/>
                    </a:srgbClr>
                  </a:outerShdw>
                </a:effectLst>
                <a:latin typeface="Calibri"/>
              </a:rPr>
              <a:t>History of Fake News</a:t>
            </a:r>
          </a:p>
          <a:p>
            <a:pPr marL="762000" indent="-762000">
              <a:lnSpc>
                <a:spcPct val="112000"/>
              </a:lnSpc>
              <a:buFont typeface="Calibri"/>
              <a:buChar char="•"/>
            </a:pPr>
            <a:r>
              <a:rPr lang="en-US" sz="7000" b="0" dirty="0">
                <a:solidFill>
                  <a:srgbClr val="FFFFFF"/>
                </a:solidFill>
                <a:effectLst>
                  <a:outerShdw blurRad="20000" dist="30000" dir="2700000">
                    <a:srgbClr val="000000">
                      <a:alpha val="75000"/>
                    </a:srgbClr>
                  </a:outerShdw>
                </a:effectLst>
                <a:latin typeface="Calibri"/>
              </a:rPr>
              <a:t>Rise of the Internet</a:t>
            </a:r>
          </a:p>
          <a:p>
            <a:pPr marL="762000" indent="-762000">
              <a:lnSpc>
                <a:spcPct val="112000"/>
              </a:lnSpc>
              <a:buFont typeface="Calibri"/>
              <a:buChar char="•"/>
            </a:pPr>
            <a:r>
              <a:rPr lang="en-US" sz="7000" b="0" dirty="0">
                <a:solidFill>
                  <a:srgbClr val="FFFFFF"/>
                </a:solidFill>
                <a:effectLst>
                  <a:outerShdw blurRad="20000" dist="30000" dir="2700000">
                    <a:srgbClr val="000000">
                      <a:alpha val="75000"/>
                    </a:srgbClr>
                  </a:outerShdw>
                </a:effectLst>
                <a:latin typeface="Calibri"/>
              </a:rPr>
              <a:t>Current Landscape</a:t>
            </a:r>
          </a:p>
          <a:p>
            <a:pPr marL="762000" indent="-762000">
              <a:lnSpc>
                <a:spcPct val="112000"/>
              </a:lnSpc>
              <a:buFont typeface="Calibri"/>
              <a:buChar char="•"/>
            </a:pPr>
            <a:r>
              <a:rPr lang="en-US" sz="7000" b="0" dirty="0">
                <a:solidFill>
                  <a:srgbClr val="FFFFFF"/>
                </a:solidFill>
                <a:effectLst>
                  <a:outerShdw blurRad="20000" dist="30000" dir="2700000">
                    <a:srgbClr val="000000">
                      <a:alpha val="75000"/>
                    </a:srgbClr>
                  </a:outerShdw>
                </a:effectLst>
                <a:latin typeface="Calibri"/>
              </a:rPr>
              <a:t>Media Response</a:t>
            </a:r>
          </a:p>
          <a:p>
            <a:pPr marL="762000" indent="-762000">
              <a:lnSpc>
                <a:spcPct val="112000"/>
              </a:lnSpc>
              <a:buFont typeface="Calibri"/>
              <a:buChar char="•"/>
            </a:pPr>
            <a:r>
              <a:rPr lang="en-US" sz="7000" b="0" dirty="0">
                <a:solidFill>
                  <a:srgbClr val="FFFFFF"/>
                </a:solidFill>
                <a:effectLst>
                  <a:outerShdw blurRad="20000" dist="30000" dir="2700000">
                    <a:srgbClr val="000000">
                      <a:alpha val="75000"/>
                    </a:srgbClr>
                  </a:outerShdw>
                </a:effectLst>
                <a:latin typeface="Calibri"/>
              </a:rPr>
              <a:t>What Can You Do?</a:t>
            </a:r>
          </a:p>
        </p:txBody>
      </p:sp>
      <p:sp>
        <p:nvSpPr>
          <p:cNvPr id="5" name="TextBox 4"/>
          <p:cNvSpPr txBox="1"/>
          <p:nvPr/>
        </p:nvSpPr>
        <p:spPr>
          <a:xfrm>
            <a:off x="127000" y="1523881"/>
            <a:ext cx="12750800" cy="5539978"/>
          </a:xfrm>
          <a:prstGeom prst="rect">
            <a:avLst/>
          </a:prstGeom>
          <a:solidFill>
            <a:srgbClr val="149EBA"/>
          </a:solidFill>
        </p:spPr>
        <p:txBody>
          <a:bodyPr wrap="square" rtlCol="0">
            <a:spAutoFit/>
          </a:bodyPr>
          <a:lstStyle/>
          <a:p>
            <a:pPr marL="685800" indent="-685800" fontAlgn="base">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Knowledge about the types of fake </a:t>
            </a:r>
            <a:r>
              <a:rPr lang="en-US" sz="4800" b="1" dirty="0" smtClean="0">
                <a:solidFill>
                  <a:schemeClr val="bg1"/>
                </a:solidFill>
                <a:effectLst>
                  <a:outerShdw blurRad="38100" dist="38100" dir="2700000" algn="tl">
                    <a:srgbClr val="000000">
                      <a:alpha val="43137"/>
                    </a:srgbClr>
                  </a:outerShdw>
                </a:effectLst>
              </a:rPr>
              <a:t>news</a:t>
            </a:r>
            <a:endParaRPr lang="en-US" sz="4800" b="1" dirty="0" smtClean="0">
              <a:solidFill>
                <a:schemeClr val="bg1"/>
              </a:solidFill>
              <a:effectLst>
                <a:outerShdw blurRad="38100" dist="38100" dir="2700000" algn="tl">
                  <a:srgbClr val="000000">
                    <a:alpha val="43137"/>
                  </a:srgbClr>
                </a:outerShdw>
              </a:effectLst>
            </a:endParaRPr>
          </a:p>
          <a:p>
            <a:pPr marL="685800" lvl="0" indent="-685800" fontAlgn="base">
              <a:buFont typeface="Arial" panose="020B0604020202020204" pitchFamily="34" charset="0"/>
              <a:buChar char="•"/>
            </a:pPr>
            <a:endParaRPr lang="en-US" sz="4800" b="1" dirty="0">
              <a:solidFill>
                <a:schemeClr val="bg1"/>
              </a:solidFill>
              <a:effectLst>
                <a:outerShdw blurRad="38100" dist="38100" dir="2700000" algn="tl">
                  <a:srgbClr val="000000">
                    <a:alpha val="43137"/>
                  </a:srgbClr>
                </a:outerShdw>
              </a:effectLst>
            </a:endParaRPr>
          </a:p>
          <a:p>
            <a:pPr marL="685800" lvl="0" indent="-685800" fontAlgn="base">
              <a:buFont typeface="Arial" panose="020B0604020202020204" pitchFamily="34" charset="0"/>
              <a:buChar char="•"/>
            </a:pPr>
            <a:r>
              <a:rPr lang="en-US" sz="4800" b="1" dirty="0" smtClean="0">
                <a:solidFill>
                  <a:schemeClr val="bg1"/>
                </a:solidFill>
                <a:effectLst>
                  <a:outerShdw blurRad="38100" dist="38100" dir="2700000" algn="tl">
                    <a:srgbClr val="000000">
                      <a:alpha val="43137"/>
                    </a:srgbClr>
                  </a:outerShdw>
                </a:effectLst>
              </a:rPr>
              <a:t>Insights </a:t>
            </a:r>
            <a:r>
              <a:rPr lang="en-US" sz="4800" b="1" dirty="0">
                <a:solidFill>
                  <a:schemeClr val="bg1"/>
                </a:solidFill>
                <a:effectLst>
                  <a:outerShdw blurRad="38100" dist="38100" dir="2700000" algn="tl">
                    <a:srgbClr val="000000">
                      <a:alpha val="43137"/>
                    </a:srgbClr>
                  </a:outerShdw>
                </a:effectLst>
              </a:rPr>
              <a:t>into the origin of fake </a:t>
            </a:r>
            <a:r>
              <a:rPr lang="en-US" sz="4800" b="1" dirty="0" smtClean="0">
                <a:solidFill>
                  <a:schemeClr val="bg1"/>
                </a:solidFill>
                <a:effectLst>
                  <a:outerShdw blurRad="38100" dist="38100" dir="2700000" algn="tl">
                    <a:srgbClr val="000000">
                      <a:alpha val="43137"/>
                    </a:srgbClr>
                  </a:outerShdw>
                </a:effectLst>
              </a:rPr>
              <a:t>news</a:t>
            </a:r>
          </a:p>
          <a:p>
            <a:pPr lvl="0" fontAlgn="base"/>
            <a:endParaRPr lang="en-US" sz="4800" b="1" dirty="0">
              <a:solidFill>
                <a:schemeClr val="bg1"/>
              </a:solidFill>
              <a:effectLst>
                <a:outerShdw blurRad="38100" dist="38100" dir="2700000" algn="tl">
                  <a:srgbClr val="000000">
                    <a:alpha val="43137"/>
                  </a:srgbClr>
                </a:outerShdw>
              </a:effectLst>
            </a:endParaRPr>
          </a:p>
          <a:p>
            <a:pPr marL="685800" lvl="0" indent="-685800" fontAlgn="base">
              <a:buFont typeface="Arial" panose="020B0604020202020204" pitchFamily="34" charset="0"/>
              <a:buChar char="•"/>
            </a:pPr>
            <a:r>
              <a:rPr lang="en-US" sz="4800" b="1" dirty="0">
                <a:solidFill>
                  <a:schemeClr val="bg1"/>
                </a:solidFill>
                <a:effectLst>
                  <a:outerShdw blurRad="38100" dist="38100" dir="2700000" algn="tl">
                    <a:srgbClr val="000000">
                      <a:alpha val="43137"/>
                    </a:srgbClr>
                  </a:outerShdw>
                </a:effectLst>
              </a:rPr>
              <a:t>Skills and activities for recognizing and </a:t>
            </a:r>
            <a:r>
              <a:rPr lang="en-US" sz="4800" b="1" dirty="0" smtClean="0">
                <a:solidFill>
                  <a:schemeClr val="bg1"/>
                </a:solidFill>
                <a:effectLst>
                  <a:outerShdw blurRad="38100" dist="38100" dir="2700000" algn="tl">
                    <a:srgbClr val="000000">
                      <a:alpha val="43137"/>
                    </a:srgbClr>
                  </a:outerShdw>
                </a:effectLst>
              </a:rPr>
              <a:t>evaluating </a:t>
            </a:r>
            <a:r>
              <a:rPr lang="en-US" sz="4800" b="1" dirty="0">
                <a:solidFill>
                  <a:schemeClr val="bg1"/>
                </a:solidFill>
                <a:effectLst>
                  <a:outerShdw blurRad="38100" dist="38100" dir="2700000" algn="tl">
                    <a:srgbClr val="000000">
                      <a:alpha val="43137"/>
                    </a:srgbClr>
                  </a:outerShdw>
                </a:effectLst>
              </a:rPr>
              <a:t>images, articles, and facts for veracity</a:t>
            </a:r>
          </a:p>
          <a:p>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4145280"/>
            <a:ext cx="13004800" cy="1463040"/>
          </a:xfrm>
          <a:prstGeom prst="rect">
            <a:avLst/>
          </a:prstGeom>
        </p:spPr>
      </p:pic>
      <p:sp>
        <p:nvSpPr>
          <p:cNvPr id="4" name="TextBox 3"/>
          <p:cNvSpPr txBox="1"/>
          <p:nvPr/>
        </p:nvSpPr>
        <p:spPr>
          <a:xfrm>
            <a:off x="0" y="4145280"/>
            <a:ext cx="13004800" cy="1463040"/>
          </a:xfrm>
          <a:prstGeom prst="rect">
            <a:avLst/>
          </a:prstGeom>
        </p:spPr>
        <p:txBody>
          <a:bodyPr wrap="square" lIns="254000" tIns="254000" rIns="254000" bIns="254000" anchor="ctr">
            <a:normAutofit fontScale="92500" lnSpcReduction="20000"/>
          </a:bodyPr>
          <a:lstStyle/>
          <a:p>
            <a:pPr algn="ctr"/>
            <a:r>
              <a:rPr lang="en-US" sz="8000" b="0" dirty="0" smtClean="0">
                <a:solidFill>
                  <a:srgbClr val="FFFFFF"/>
                </a:solidFill>
                <a:effectLst>
                  <a:outerShdw blurRad="20000" dist="30000" dir="2700000">
                    <a:srgbClr val="000000">
                      <a:alpha val="75000"/>
                    </a:srgbClr>
                  </a:outerShdw>
                </a:effectLst>
                <a:latin typeface="Calibri"/>
              </a:rPr>
              <a:t>Your </a:t>
            </a:r>
            <a:r>
              <a:rPr lang="en-US" sz="8000" b="0" dirty="0">
                <a:solidFill>
                  <a:srgbClr val="FFFFFF"/>
                </a:solidFill>
                <a:effectLst>
                  <a:outerShdw blurRad="20000" dist="30000" dir="2700000">
                    <a:srgbClr val="000000">
                      <a:alpha val="75000"/>
                    </a:srgbClr>
                  </a:outerShdw>
                </a:effectLst>
                <a:latin typeface="Calibri"/>
              </a:rPr>
              <a:t>Bubble</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Glenn Loos-Austin - https://www.flickr.com/photos/15888330@N00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12700" y="-12700"/>
            <a:ext cx="0" cy="0"/>
          </a:xfrm>
          <a:prstGeom prst="rect">
            <a:avLst/>
          </a:prstGeom>
        </p:spPr>
      </p:pic>
      <p:sp>
        <p:nvSpPr>
          <p:cNvPr id="4" name="TextBox 3"/>
          <p:cNvSpPr txBox="1"/>
          <p:nvPr/>
        </p:nvSpPr>
        <p:spPr>
          <a:xfrm>
            <a:off x="9103360" y="0"/>
            <a:ext cx="3901440" cy="9753600"/>
          </a:xfrm>
          <a:prstGeom prst="rect">
            <a:avLst/>
          </a:prstGeom>
          <a:solidFill>
            <a:srgbClr val="149EBA"/>
          </a:solidFill>
        </p:spPr>
        <p:txBody>
          <a:bodyPr wrap="square" lIns="254000" tIns="254000" rIns="254000" bIns="254000" anchor="ctr">
            <a:normAutofit/>
          </a:bodyPr>
          <a:lstStyle/>
          <a:p>
            <a:pPr algn="ctr"/>
            <a:r>
              <a:rPr lang="en-US" sz="8000" b="0">
                <a:solidFill>
                  <a:srgbClr val="FFFFFF"/>
                </a:solidFill>
                <a:effectLst>
                  <a:outerShdw blurRad="20000" dist="30000" dir="2700000">
                    <a:srgbClr val="000000">
                      <a:alpha val="75000"/>
                    </a:srgbClr>
                  </a:outerShdw>
                </a:effectLst>
                <a:latin typeface="Calibri"/>
              </a:rPr>
              <a:t>What Can You Do?</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DonkeyHotey - https://www.flickr.com/photos/47422005@N04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4145280"/>
            <a:ext cx="13004800" cy="1463040"/>
          </a:xfrm>
          <a:prstGeom prst="rect">
            <a:avLst/>
          </a:prstGeom>
        </p:spPr>
      </p:pic>
      <p:sp>
        <p:nvSpPr>
          <p:cNvPr id="4" name="TextBox 3"/>
          <p:cNvSpPr txBox="1"/>
          <p:nvPr/>
        </p:nvSpPr>
        <p:spPr>
          <a:xfrm>
            <a:off x="0" y="4145280"/>
            <a:ext cx="13004800" cy="1463040"/>
          </a:xfrm>
          <a:prstGeom prst="rect">
            <a:avLst/>
          </a:prstGeom>
        </p:spPr>
        <p:txBody>
          <a:bodyPr wrap="square" lIns="254000" tIns="254000" rIns="254000" bIns="254000" anchor="ctr">
            <a:normAutofit lnSpcReduction="10000"/>
          </a:bodyPr>
          <a:lstStyle/>
          <a:p>
            <a:pPr algn="ctr"/>
            <a:r>
              <a:rPr lang="en-US" sz="6800" b="0">
                <a:solidFill>
                  <a:srgbClr val="FFFFFF"/>
                </a:solidFill>
                <a:effectLst>
                  <a:outerShdw blurRad="20000" dist="30000" dir="2700000">
                    <a:srgbClr val="000000">
                      <a:alpha val="75000"/>
                    </a:srgbClr>
                  </a:outerShdw>
                </a:effectLst>
                <a:latin typeface="Calibri"/>
              </a:rPr>
              <a:t>Be Aware of Cognitive Biases</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eric.delcroix - https://www.flickr.com/photos/24998164@N06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hlinkClick r:id="rId2"/>
          </p:cNvPr>
          <p:cNvPicPr>
            <a:picLocks noChangeAspect="1"/>
          </p:cNvPicPr>
          <p:nvPr/>
        </p:nvPicPr>
        <p:blipFill rotWithShape="1">
          <a:blip r:embed="rId3"/>
          <a:srcRect l="2524" r="5836"/>
          <a:stretch/>
        </p:blipFill>
        <p:spPr>
          <a:xfrm>
            <a:off x="0" y="2413628"/>
            <a:ext cx="13004800" cy="7339972"/>
          </a:xfrm>
          <a:prstGeom prst="rect">
            <a:avLst/>
          </a:prstGeom>
        </p:spPr>
      </p:pic>
      <p:pic>
        <p:nvPicPr>
          <p:cNvPr id="2" name="Picture 1"/>
          <p:cNvPicPr>
            <a:picLocks noChangeAspect="1"/>
          </p:cNvPicPr>
          <p:nvPr/>
        </p:nvPicPr>
        <p:blipFill>
          <a:blip r:embed="rId4"/>
          <a:stretch>
            <a:fillRect/>
          </a:stretch>
        </p:blipFill>
        <p:spPr>
          <a:xfrm>
            <a:off x="-1104" y="0"/>
            <a:ext cx="13004800" cy="2413628"/>
          </a:xfrm>
          <a:prstGeom prst="rect">
            <a:avLst/>
          </a:prstGeom>
        </p:spPr>
      </p:pic>
      <p:sp>
        <p:nvSpPr>
          <p:cNvPr id="4" name="Rectangle 3"/>
          <p:cNvSpPr/>
          <p:nvPr/>
        </p:nvSpPr>
        <p:spPr>
          <a:xfrm>
            <a:off x="9550400" y="9144000"/>
            <a:ext cx="3297890" cy="369332"/>
          </a:xfrm>
          <a:prstGeom prst="rect">
            <a:avLst/>
          </a:prstGeom>
        </p:spPr>
        <p:txBody>
          <a:bodyPr wrap="none">
            <a:spAutoFit/>
          </a:bodyPr>
          <a:lstStyle/>
          <a:p>
            <a:r>
              <a:rPr lang="en-US" dirty="0" smtClean="0">
                <a:hlinkClick r:id="rId2"/>
              </a:rPr>
              <a:t>5 Ways to Beat Confirmation Bias</a:t>
            </a:r>
            <a:endParaRPr lang="en-US" dirty="0"/>
          </a:p>
        </p:txBody>
      </p:sp>
      <p:sp>
        <p:nvSpPr>
          <p:cNvPr id="5" name="Rectangle 4"/>
          <p:cNvSpPr/>
          <p:nvPr/>
        </p:nvSpPr>
        <p:spPr>
          <a:xfrm>
            <a:off x="0" y="152400"/>
            <a:ext cx="13004800" cy="2092881"/>
          </a:xfrm>
          <a:prstGeom prst="rect">
            <a:avLst/>
          </a:prstGeom>
        </p:spPr>
        <p:txBody>
          <a:bodyPr wrap="square">
            <a:spAutoFit/>
          </a:bodyPr>
          <a:lstStyle/>
          <a:p>
            <a:pPr algn="ctr"/>
            <a:r>
              <a:rPr lang="en-US" sz="13000" b="1" dirty="0" smtClean="0">
                <a:solidFill>
                  <a:schemeClr val="bg1"/>
                </a:solidFill>
                <a:effectLst>
                  <a:outerShdw blurRad="38100" dist="38100" dir="2700000" algn="tl">
                    <a:srgbClr val="000000">
                      <a:alpha val="43137"/>
                    </a:srgbClr>
                  </a:outerShdw>
                </a:effectLst>
              </a:rPr>
              <a:t>Confirmation Bias</a:t>
            </a:r>
            <a:endParaRPr lang="en-US" sz="1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0452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47" y="-34034"/>
            <a:ext cx="13004800" cy="9753600"/>
          </a:xfrm>
          <a:prstGeom prst="rect">
            <a:avLst/>
          </a:prstGeom>
        </p:spPr>
      </p:pic>
      <p:pic>
        <p:nvPicPr>
          <p:cNvPr id="3" name="Picture 2"/>
          <p:cNvPicPr>
            <a:picLocks noChangeAspect="1"/>
          </p:cNvPicPr>
          <p:nvPr/>
        </p:nvPicPr>
        <p:blipFill>
          <a:blip r:embed="rId3"/>
          <a:stretch>
            <a:fillRect/>
          </a:stretch>
        </p:blipFill>
        <p:spPr>
          <a:xfrm>
            <a:off x="0" y="4876800"/>
            <a:ext cx="13004800" cy="0"/>
          </a:xfrm>
          <a:prstGeom prst="rect">
            <a:avLst/>
          </a:prstGeom>
        </p:spPr>
      </p:pic>
      <p:sp>
        <p:nvSpPr>
          <p:cNvPr id="4" name="TextBox 3"/>
          <p:cNvSpPr txBox="1"/>
          <p:nvPr/>
        </p:nvSpPr>
        <p:spPr>
          <a:xfrm>
            <a:off x="0" y="4876800"/>
            <a:ext cx="13004800" cy="0"/>
          </a:xfrm>
          <a:prstGeom prst="rect">
            <a:avLst/>
          </a:prstGeom>
        </p:spPr>
        <p:txBody>
          <a:bodyPr wrap="square" lIns="254000" tIns="254000" rIns="254000" bIns="254000" anchor="ctr">
            <a:normAutofit fontScale="25000" lnSpcReduction="20000"/>
          </a:bodyPr>
          <a:lstStyle/>
          <a:p>
            <a:pPr algn="ctr"/>
            <a:r>
              <a:rPr lang="en-US" sz="800" b="0">
                <a:solidFill>
                  <a:srgbClr val="FFFFFF"/>
                </a:solidFill>
                <a:effectLst>
                  <a:outerShdw blurRad="20000" dist="30000" dir="2700000">
                    <a:srgbClr val="000000">
                      <a:alpha val="75000"/>
                    </a:srgbClr>
                  </a:outerShdw>
                </a:effectLst>
                <a:latin typeface="Calibri"/>
              </a:rPr>
              <a:t>Varied Diet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241280"/>
            <a:ext cx="13004800" cy="0"/>
          </a:xfrm>
          <a:prstGeom prst="rect">
            <a:avLst/>
          </a:prstGeom>
        </p:spPr>
      </p:pic>
      <p:sp>
        <p:nvSpPr>
          <p:cNvPr id="4" name="TextBox 3"/>
          <p:cNvSpPr txBox="1"/>
          <p:nvPr/>
        </p:nvSpPr>
        <p:spPr>
          <a:xfrm>
            <a:off x="0" y="3860800"/>
            <a:ext cx="13004800" cy="2438400"/>
          </a:xfrm>
          <a:prstGeom prst="rect">
            <a:avLst/>
          </a:prstGeom>
        </p:spPr>
        <p:txBody>
          <a:bodyPr wrap="none" lIns="254000" tIns="0" rIns="254000" bIns="0" anchor="t"/>
          <a:lstStyle/>
          <a:p>
            <a:pPr algn="ctr"/>
            <a:endParaRPr/>
          </a:p>
        </p:txBody>
      </p:sp>
      <p:pic>
        <p:nvPicPr>
          <p:cNvPr id="6" name="Picture 2" descr="https://www.adfontesmedia.com/wp-content/uploads/2018/08/Media-Bias-Chart_4.0_8_28_2018-m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09161"/>
            <a:ext cx="13004801" cy="100412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36000" y="9491434"/>
            <a:ext cx="3037819" cy="338554"/>
          </a:xfrm>
          <a:prstGeom prst="rect">
            <a:avLst/>
          </a:prstGeom>
          <a:noFill/>
        </p:spPr>
        <p:txBody>
          <a:bodyPr wrap="none" rtlCol="0">
            <a:spAutoFit/>
          </a:bodyPr>
          <a:lstStyle/>
          <a:p>
            <a:r>
              <a:rPr lang="en-US" sz="1600" dirty="0"/>
              <a:t>https://www.adfontesmedia.com/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ilter bubbles"/>
          <p:cNvPicPr>
            <a:picLocks noChangeAspect="1" noChangeArrowheads="1"/>
          </p:cNvPicPr>
          <p:nvPr/>
        </p:nvPicPr>
        <p:blipFill rotWithShape="1">
          <a:blip r:embed="rId2">
            <a:extLst>
              <a:ext uri="{28A0092B-C50C-407E-A947-70E740481C1C}">
                <a14:useLocalDpi xmlns:a14="http://schemas.microsoft.com/office/drawing/2010/main" val="0"/>
              </a:ext>
            </a:extLst>
          </a:blip>
          <a:srcRect b="24989"/>
          <a:stretch/>
        </p:blipFill>
        <p:spPr bwMode="auto">
          <a:xfrm>
            <a:off x="0" y="0"/>
            <a:ext cx="13002846" cy="975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filter bubbles"/>
          <p:cNvPicPr>
            <a:picLocks noChangeAspect="1" noChangeArrowheads="1"/>
          </p:cNvPicPr>
          <p:nvPr/>
        </p:nvPicPr>
        <p:blipFill rotWithShape="1">
          <a:blip r:embed="rId2">
            <a:extLst>
              <a:ext uri="{28A0092B-C50C-407E-A947-70E740481C1C}">
                <a14:useLocalDpi xmlns:a14="http://schemas.microsoft.com/office/drawing/2010/main" val="0"/>
              </a:ext>
            </a:extLst>
          </a:blip>
          <a:srcRect l="16876" t="67498" r="60623" b="10514"/>
          <a:stretch/>
        </p:blipFill>
        <p:spPr bwMode="auto">
          <a:xfrm>
            <a:off x="4292600" y="2286000"/>
            <a:ext cx="3352800" cy="3276600"/>
          </a:xfrm>
          <a:prstGeom prst="ellipse">
            <a:avLst/>
          </a:prstGeom>
          <a:noFill/>
          <a:ln w="76200">
            <a:solidFill>
              <a:srgbClr val="FFFF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44240" y="2965523"/>
            <a:ext cx="3043797" cy="1938992"/>
          </a:xfrm>
          <a:prstGeom prst="rect">
            <a:avLst/>
          </a:prstGeom>
          <a:noFill/>
        </p:spPr>
        <p:txBody>
          <a:bodyPr wrap="square" rtlCol="0">
            <a:spAutoFit/>
          </a:bodyPr>
          <a:lstStyle/>
          <a:p>
            <a:r>
              <a:rPr lang="en-US" sz="12000" b="1" dirty="0" smtClean="0">
                <a:solidFill>
                  <a:schemeClr val="bg1"/>
                </a:solidFill>
                <a:effectLst>
                  <a:outerShdw blurRad="38100" dist="38100" dir="2700000" algn="tl">
                    <a:srgbClr val="000000">
                      <a:alpha val="43137"/>
                    </a:srgbClr>
                  </a:outerShdw>
                </a:effectLst>
              </a:rPr>
              <a:t>YOU</a:t>
            </a:r>
            <a:endParaRPr lang="en-US" sz="12000" b="1" dirty="0">
              <a:solidFill>
                <a:schemeClr val="bg1"/>
              </a:solidFill>
              <a:effectLst>
                <a:outerShdw blurRad="38100" dist="38100" dir="2700000" algn="tl">
                  <a:srgbClr val="000000">
                    <a:alpha val="43137"/>
                  </a:srgbClr>
                </a:outerShdw>
              </a:effectLst>
            </a:endParaRPr>
          </a:p>
        </p:txBody>
      </p:sp>
      <p:sp>
        <p:nvSpPr>
          <p:cNvPr id="6" name="Down Arrow 5"/>
          <p:cNvSpPr/>
          <p:nvPr/>
        </p:nvSpPr>
        <p:spPr>
          <a:xfrm rot="18858475">
            <a:off x="3426125" y="1191818"/>
            <a:ext cx="1257300" cy="1295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5306454" y="6039159"/>
            <a:ext cx="1257300" cy="1295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337488" y="514041"/>
            <a:ext cx="1257300" cy="1295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5400000">
            <a:off x="8243212" y="3370144"/>
            <a:ext cx="1257300" cy="1295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2437487" y="3370144"/>
            <a:ext cx="1257300" cy="1295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8858475" flipH="1" flipV="1">
            <a:off x="7354584" y="5410199"/>
            <a:ext cx="1257300" cy="1295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3458475">
            <a:off x="3501566" y="5410524"/>
            <a:ext cx="1257300" cy="1295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2658475">
            <a:off x="7448854" y="1142675"/>
            <a:ext cx="1257300" cy="1295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0" y="7364469"/>
            <a:ext cx="13004800" cy="2413628"/>
          </a:xfrm>
          <a:prstGeom prst="rect">
            <a:avLst/>
          </a:prstGeom>
        </p:spPr>
      </p:pic>
      <p:sp>
        <p:nvSpPr>
          <p:cNvPr id="17" name="Rectangle 16"/>
          <p:cNvSpPr/>
          <p:nvPr/>
        </p:nvSpPr>
        <p:spPr>
          <a:xfrm>
            <a:off x="1104" y="7516869"/>
            <a:ext cx="13004800" cy="2092881"/>
          </a:xfrm>
          <a:prstGeom prst="rect">
            <a:avLst/>
          </a:prstGeom>
        </p:spPr>
        <p:txBody>
          <a:bodyPr wrap="square">
            <a:spAutoFit/>
          </a:bodyPr>
          <a:lstStyle/>
          <a:p>
            <a:pPr algn="ctr"/>
            <a:r>
              <a:rPr lang="en-US" sz="13000" b="1" dirty="0" smtClean="0">
                <a:solidFill>
                  <a:schemeClr val="bg1"/>
                </a:solidFill>
                <a:effectLst>
                  <a:outerShdw blurRad="38100" dist="38100" dir="2700000" algn="tl">
                    <a:srgbClr val="000000">
                      <a:alpha val="43137"/>
                    </a:srgbClr>
                  </a:outerShdw>
                </a:effectLst>
              </a:rPr>
              <a:t>Filter Bubble</a:t>
            </a:r>
            <a:endParaRPr lang="en-US" sz="1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4746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6839712"/>
            <a:ext cx="13004800" cy="1877568"/>
          </a:xfrm>
          <a:prstGeom prst="rect">
            <a:avLst/>
          </a:prstGeom>
        </p:spPr>
      </p:pic>
      <p:sp>
        <p:nvSpPr>
          <p:cNvPr id="4" name="TextBox 3"/>
          <p:cNvSpPr txBox="1"/>
          <p:nvPr/>
        </p:nvSpPr>
        <p:spPr>
          <a:xfrm>
            <a:off x="0" y="8601456"/>
            <a:ext cx="13004800" cy="914400"/>
          </a:xfrm>
          <a:prstGeom prst="rect">
            <a:avLst/>
          </a:prstGeom>
        </p:spPr>
        <p:txBody>
          <a:bodyPr wrap="none" lIns="254000" tIns="0" rIns="254000" bIns="0" anchor="t"/>
          <a:lstStyle/>
          <a:p>
            <a:pPr algn="ctr"/>
            <a:endParaRPr/>
          </a:p>
        </p:txBody>
      </p:sp>
      <p:sp>
        <p:nvSpPr>
          <p:cNvPr id="5" name="TextBox 4"/>
          <p:cNvSpPr txBox="1"/>
          <p:nvPr/>
        </p:nvSpPr>
        <p:spPr>
          <a:xfrm>
            <a:off x="0" y="6925056"/>
            <a:ext cx="13004800" cy="1706880"/>
          </a:xfrm>
          <a:prstGeom prst="rect">
            <a:avLst/>
          </a:prstGeom>
        </p:spPr>
        <p:txBody>
          <a:bodyPr wrap="none" lIns="254000" tIns="0" rIns="254000" bIns="0" anchor="t"/>
          <a:lstStyle/>
          <a:p>
            <a:pPr algn="ctr"/>
            <a:r>
              <a:rPr lang="en-US" sz="11200" b="1" dirty="0" smtClean="0">
                <a:solidFill>
                  <a:srgbClr val="FFFFFF"/>
                </a:solidFill>
                <a:effectLst>
                  <a:outerShdw blurRad="20000" dist="30000" dir="2700000">
                    <a:srgbClr val="000000">
                      <a:alpha val="80000"/>
                    </a:srgbClr>
                  </a:outerShdw>
                </a:effectLst>
                <a:latin typeface="Calibri"/>
              </a:rPr>
              <a:t>Ask Questions</a:t>
            </a:r>
            <a:endParaRPr lang="en-US" sz="11200" b="1"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ed_needs_a_bicycle - https://www.flickr.com/photos/91029339@N00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3767328"/>
            <a:ext cx="13004800" cy="2615184"/>
          </a:xfrm>
          <a:prstGeom prst="rect">
            <a:avLst/>
          </a:prstGeom>
        </p:spPr>
      </p:pic>
      <p:sp>
        <p:nvSpPr>
          <p:cNvPr id="4" name="TextBox 3"/>
          <p:cNvSpPr txBox="1"/>
          <p:nvPr/>
        </p:nvSpPr>
        <p:spPr>
          <a:xfrm>
            <a:off x="0" y="3886200"/>
            <a:ext cx="13004800" cy="2377440"/>
          </a:xfrm>
          <a:prstGeom prst="rect">
            <a:avLst/>
          </a:prstGeom>
        </p:spPr>
        <p:txBody>
          <a:bodyPr wrap="none" lIns="254000" tIns="0" rIns="254000" bIns="0" anchor="t"/>
          <a:lstStyle/>
          <a:p>
            <a:pPr algn="ctr"/>
            <a:r>
              <a:rPr lang="en-US" sz="15600" b="1" dirty="0">
                <a:solidFill>
                  <a:srgbClr val="FFFFFF"/>
                </a:solidFill>
                <a:effectLst>
                  <a:outerShdw blurRad="20000" dist="30000" dir="2700000">
                    <a:srgbClr val="000000">
                      <a:alpha val="80000"/>
                    </a:srgbClr>
                  </a:outerShdw>
                </a:effectLst>
                <a:latin typeface="Calibri"/>
              </a:rPr>
              <a:t>Your Toolkit</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RLHyde - https://www.flickr.com/photos/36655009@N05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7001256"/>
            <a:ext cx="13004800" cy="1676400"/>
          </a:xfrm>
          <a:prstGeom prst="rect">
            <a:avLst/>
          </a:prstGeom>
        </p:spPr>
      </p:pic>
      <p:sp>
        <p:nvSpPr>
          <p:cNvPr id="4" name="TextBox 3"/>
          <p:cNvSpPr txBox="1"/>
          <p:nvPr/>
        </p:nvSpPr>
        <p:spPr>
          <a:xfrm>
            <a:off x="0" y="8601456"/>
            <a:ext cx="13004800" cy="914400"/>
          </a:xfrm>
          <a:prstGeom prst="rect">
            <a:avLst/>
          </a:prstGeom>
        </p:spPr>
        <p:txBody>
          <a:bodyPr wrap="none" lIns="254000" tIns="0" rIns="254000" bIns="0" anchor="t"/>
          <a:lstStyle/>
          <a:p>
            <a:pPr algn="ctr"/>
            <a:endParaRPr/>
          </a:p>
        </p:txBody>
      </p:sp>
      <p:sp>
        <p:nvSpPr>
          <p:cNvPr id="5" name="TextBox 4"/>
          <p:cNvSpPr txBox="1"/>
          <p:nvPr/>
        </p:nvSpPr>
        <p:spPr>
          <a:xfrm>
            <a:off x="0" y="7077456"/>
            <a:ext cx="13004800" cy="1524000"/>
          </a:xfrm>
          <a:prstGeom prst="rect">
            <a:avLst/>
          </a:prstGeom>
        </p:spPr>
        <p:txBody>
          <a:bodyPr wrap="none" lIns="254000" tIns="0" rIns="254000" bIns="0" anchor="t"/>
          <a:lstStyle/>
          <a:p>
            <a:pPr algn="ctr"/>
            <a:r>
              <a:rPr lang="en-US" sz="10000" b="1" dirty="0">
                <a:solidFill>
                  <a:srgbClr val="FFFFFF"/>
                </a:solidFill>
                <a:effectLst>
                  <a:outerShdw blurRad="20000" dist="30000" dir="2700000">
                    <a:srgbClr val="000000">
                      <a:alpha val="80000"/>
                    </a:srgbClr>
                  </a:outerShdw>
                </a:effectLst>
                <a:latin typeface="Calibri"/>
              </a:rPr>
              <a:t>Fact Checking Sites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p:nvPr/>
        </p:nvSpPr>
        <p:spPr>
          <a:xfrm>
            <a:off x="0" y="0"/>
            <a:ext cx="13004800" cy="9753600"/>
          </a:xfrm>
          <a:prstGeom prst="rect">
            <a:avLst/>
          </a:prstGeom>
          <a:solidFill>
            <a:srgbClr val="149EBA"/>
          </a:solidFill>
        </p:spPr>
      </p:sp>
      <p:pic>
        <p:nvPicPr>
          <p:cNvPr id="3" name="Picture 2"/>
          <p:cNvPicPr>
            <a:picLocks noChangeAspect="1"/>
          </p:cNvPicPr>
          <p:nvPr/>
        </p:nvPicPr>
        <p:blipFill>
          <a:blip r:embed="rId2"/>
          <a:stretch>
            <a:fillRect/>
          </a:stretch>
        </p:blipFill>
        <p:spPr>
          <a:xfrm>
            <a:off x="0" y="4194048"/>
            <a:ext cx="13004800" cy="1609344"/>
          </a:xfrm>
          <a:prstGeom prst="rect">
            <a:avLst/>
          </a:prstGeom>
        </p:spPr>
      </p:pic>
      <p:sp>
        <p:nvSpPr>
          <p:cNvPr id="4" name="TextBox 3"/>
          <p:cNvSpPr txBox="1"/>
          <p:nvPr/>
        </p:nvSpPr>
        <p:spPr>
          <a:xfrm>
            <a:off x="0" y="4267200"/>
            <a:ext cx="13004800" cy="1463040"/>
          </a:xfrm>
          <a:prstGeom prst="rect">
            <a:avLst/>
          </a:prstGeom>
        </p:spPr>
        <p:txBody>
          <a:bodyPr wrap="none" lIns="254000" tIns="0" rIns="254000" bIns="0" anchor="t"/>
          <a:lstStyle/>
          <a:p>
            <a:pPr algn="ctr"/>
            <a:r>
              <a:rPr lang="en-US" sz="9600" b="1">
                <a:solidFill>
                  <a:srgbClr val="FFFFFF"/>
                </a:solidFill>
                <a:latin typeface="Calibri"/>
              </a:rPr>
              <a:t>Fake News Isn't New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1524000"/>
          </a:xfrm>
          <a:prstGeom prst="rect">
            <a:avLst/>
          </a:prstGeom>
        </p:spPr>
      </p:pic>
      <p:pic>
        <p:nvPicPr>
          <p:cNvPr id="4" name="Picture 3"/>
          <p:cNvPicPr>
            <a:picLocks noChangeAspect="1"/>
          </p:cNvPicPr>
          <p:nvPr/>
        </p:nvPicPr>
        <p:blipFill>
          <a:blip r:embed="rId3"/>
          <a:stretch>
            <a:fillRect/>
          </a:stretch>
        </p:blipFill>
        <p:spPr>
          <a:xfrm>
            <a:off x="0" y="0"/>
            <a:ext cx="13004800" cy="1524000"/>
          </a:xfrm>
          <a:prstGeom prst="rect">
            <a:avLst/>
          </a:prstGeom>
        </p:spPr>
      </p:pic>
      <p:sp>
        <p:nvSpPr>
          <p:cNvPr id="5" name="TextBox 4"/>
          <p:cNvSpPr txBox="1"/>
          <p:nvPr/>
        </p:nvSpPr>
        <p:spPr>
          <a:xfrm>
            <a:off x="0" y="0"/>
            <a:ext cx="13004800" cy="1524000"/>
          </a:xfrm>
          <a:prstGeom prst="rect">
            <a:avLst/>
          </a:prstGeom>
        </p:spPr>
        <p:txBody>
          <a:bodyPr wrap="none" lIns="254000" tIns="0" rIns="254000" bIns="0" anchor="t"/>
          <a:lstStyle/>
          <a:p>
            <a:pPr algn="r"/>
            <a:r>
              <a:rPr lang="en-US" sz="10000" b="1" dirty="0">
                <a:solidFill>
                  <a:srgbClr val="FFFFFF"/>
                </a:solidFill>
                <a:effectLst>
                  <a:outerShdw blurRad="20000" dist="30000" dir="2700000">
                    <a:srgbClr val="000000">
                      <a:alpha val="80000"/>
                    </a:srgbClr>
                  </a:outerShdw>
                </a:effectLst>
                <a:latin typeface="Calibri"/>
              </a:rPr>
              <a:t>Browser Extensions</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Yu. Samoilov - https://www.flickr.com/photos/110751683@N02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10241280"/>
            <a:ext cx="13004800" cy="0"/>
          </a:xfrm>
          <a:prstGeom prst="rect">
            <a:avLst/>
          </a:prstGeom>
        </p:spPr>
      </p:pic>
      <p:sp>
        <p:nvSpPr>
          <p:cNvPr id="4" name="TextBox 3"/>
          <p:cNvSpPr txBox="1"/>
          <p:nvPr/>
        </p:nvSpPr>
        <p:spPr>
          <a:xfrm>
            <a:off x="0" y="3860800"/>
            <a:ext cx="13004800" cy="2438400"/>
          </a:xfrm>
          <a:prstGeom prst="rect">
            <a:avLst/>
          </a:prstGeom>
        </p:spPr>
        <p:txBody>
          <a:bodyPr wrap="none" lIns="254000" tIns="0" rIns="254000" bIns="0" anchor="t"/>
          <a:lstStyle/>
          <a:p>
            <a:pPr algn="ct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33004"/>
            <a:ext cx="13004800" cy="5920596"/>
          </a:xfrm>
          <a:prstGeom prst="rect">
            <a:avLst/>
          </a:prstGeom>
          <a:blipFill>
            <a:blip r:embed="rId2">
              <a:extLst>
                <a:ext uri="{BEBA8EAE-BF5A-486C-A8C5-ECC9F3942E4B}">
                  <a14:imgProps xmlns:a14="http://schemas.microsoft.com/office/drawing/2010/main">
                    <a14:imgLayer r:embed="rId3">
                      <a14:imgEffect>
                        <a14:saturation sat="33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73400" y="5257800"/>
            <a:ext cx="8762589" cy="2743200"/>
          </a:xfrm>
        </p:spPr>
        <p:txBody>
          <a:bodyPr>
            <a:noAutofit/>
          </a:bodyPr>
          <a:lstStyle/>
          <a:p>
            <a:r>
              <a:rPr lang="en-US" sz="8000" cap="none" dirty="0" smtClean="0">
                <a:latin typeface="+mn-lt"/>
              </a:rPr>
              <a:t>Diana Shull &amp; Martha Stephenson</a:t>
            </a:r>
            <a:r>
              <a:rPr lang="en-US" sz="4400" cap="none" dirty="0" smtClean="0">
                <a:latin typeface="+mn-lt"/>
              </a:rPr>
              <a:t/>
            </a:r>
            <a:br>
              <a:rPr lang="en-US" sz="4400" cap="none" dirty="0" smtClean="0">
                <a:latin typeface="+mn-lt"/>
              </a:rPr>
            </a:br>
            <a:r>
              <a:rPr lang="en-US" sz="4400" cap="none" dirty="0" smtClean="0">
                <a:latin typeface="+mn-lt"/>
              </a:rPr>
              <a:t>   - UW-Whitewater</a:t>
            </a:r>
            <a:br>
              <a:rPr lang="en-US" sz="4400" cap="none" dirty="0" smtClean="0">
                <a:latin typeface="+mn-lt"/>
              </a:rPr>
            </a:br>
            <a:r>
              <a:rPr lang="en-US" sz="4400" cap="none" dirty="0" smtClean="0">
                <a:latin typeface="+mn-lt"/>
              </a:rPr>
              <a:t>   - libguides.uww.edu/</a:t>
            </a:r>
            <a:r>
              <a:rPr lang="en-US" sz="4400" cap="none" dirty="0" err="1" smtClean="0">
                <a:latin typeface="+mn-lt"/>
              </a:rPr>
              <a:t>fakenews</a:t>
            </a:r>
            <a:endParaRPr lang="en-US" sz="4400" cap="none" dirty="0">
              <a:latin typeface="+mn-lt"/>
            </a:endParaRPr>
          </a:p>
        </p:txBody>
      </p:sp>
      <p:pic>
        <p:nvPicPr>
          <p:cNvPr id="2056" name="Picture 8" descr="Fake, News, Media, Disinformation, Press, Politics"/>
          <p:cNvPicPr>
            <a:picLocks noChangeAspect="1" noChangeArrowheads="1"/>
          </p:cNvPicPr>
          <p:nvPr/>
        </p:nvPicPr>
        <p:blipFill rotWithShape="1">
          <a:blip r:embed="rId4">
            <a:extLst>
              <a:ext uri="{28A0092B-C50C-407E-A947-70E740481C1C}">
                <a14:useLocalDpi xmlns:a14="http://schemas.microsoft.com/office/drawing/2010/main" val="0"/>
              </a:ext>
            </a:extLst>
          </a:blip>
          <a:srcRect t="22749" b="32969"/>
          <a:stretch/>
        </p:blipFill>
        <p:spPr bwMode="auto">
          <a:xfrm>
            <a:off x="0" y="-1"/>
            <a:ext cx="13004800" cy="383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5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4876800"/>
            <a:ext cx="13004800" cy="0"/>
          </a:xfrm>
          <a:prstGeom prst="rect">
            <a:avLst/>
          </a:prstGeom>
        </p:spPr>
      </p:pic>
      <p:sp>
        <p:nvSpPr>
          <p:cNvPr id="4" name="TextBox 3"/>
          <p:cNvSpPr txBox="1"/>
          <p:nvPr/>
        </p:nvSpPr>
        <p:spPr>
          <a:xfrm>
            <a:off x="0" y="4876800"/>
            <a:ext cx="13004800" cy="0"/>
          </a:xfrm>
          <a:prstGeom prst="rect">
            <a:avLst/>
          </a:prstGeom>
        </p:spPr>
        <p:txBody>
          <a:bodyPr wrap="square" lIns="254000" tIns="254000" rIns="254000" bIns="254000" anchor="ctr">
            <a:normAutofit fontScale="25000" lnSpcReduction="20000"/>
          </a:bodyPr>
          <a:lstStyle/>
          <a:p>
            <a:pPr algn="ct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r>
              <a:rPr lang="en-US" sz="5200" b="0">
                <a:solidFill>
                  <a:srgbClr val="FFFFFF"/>
                </a:solidFill>
                <a:effectLst>
                  <a:outerShdw blurRad="20000" dist="30000" dir="2700000">
                    <a:srgbClr val="000000">
                      <a:alpha val="75000"/>
                    </a:srgbClr>
                  </a:outerShdw>
                </a:effectLst>
                <a:latin typeface="Calibri"/>
              </a:rPr>
              <a:t>"principally intended for the use of politic persons, who are so public spirited as to neglect their own affairs to look into transactions of State. Now these gentlemen, for the most part, being men of strong zeal and weak intellects, it is both a charitable and necessary work to offer something, whereby such worthy and well-affected members of the commonwealth may be instructed, after their reading, what to think;"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10241280"/>
            <a:ext cx="13004800" cy="0"/>
          </a:xfrm>
          <a:prstGeom prst="rect">
            <a:avLst/>
          </a:prstGeom>
        </p:spPr>
      </p:pic>
      <p:sp>
        <p:nvSpPr>
          <p:cNvPr id="4" name="TextBox 3"/>
          <p:cNvSpPr txBox="1"/>
          <p:nvPr/>
        </p:nvSpPr>
        <p:spPr>
          <a:xfrm>
            <a:off x="0" y="3860800"/>
            <a:ext cx="13004800" cy="2438400"/>
          </a:xfrm>
          <a:prstGeom prst="rect">
            <a:avLst/>
          </a:prstGeom>
        </p:spPr>
        <p:txBody>
          <a:bodyPr wrap="none" lIns="254000" tIns="0" rIns="254000" bIns="0" anchor="t"/>
          <a:lstStyle/>
          <a:p>
            <a:pPr algn="ct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004800" cy="975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429000"/>
            <a:ext cx="13004800" cy="2057400"/>
          </a:xfrm>
          <a:prstGeom prst="rect">
            <a:avLst/>
          </a:prstGeom>
          <a:solidFill>
            <a:schemeClr val="bg1">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5000" y="3962400"/>
            <a:ext cx="11353800" cy="1015663"/>
          </a:xfrm>
          <a:prstGeom prst="rect">
            <a:avLst/>
          </a:prstGeom>
          <a:noFill/>
        </p:spPr>
        <p:txBody>
          <a:bodyPr wrap="square" rtlCol="0">
            <a:spAutoFit/>
          </a:bodyPr>
          <a:lstStyle/>
          <a:p>
            <a:pPr algn="ctr"/>
            <a:r>
              <a:rPr lang="en-US" sz="6000" dirty="0" smtClean="0">
                <a:solidFill>
                  <a:schemeClr val="bg1"/>
                </a:solidFill>
                <a:effectLst>
                  <a:outerShdw blurRad="38100" dist="38100" dir="2700000" algn="tl">
                    <a:srgbClr val="000000">
                      <a:alpha val="43137"/>
                    </a:srgbClr>
                  </a:outerShdw>
                </a:effectLst>
                <a:hlinkClick r:id="rId2"/>
              </a:rPr>
              <a:t>Fake News History Video</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1191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10241280"/>
            <a:ext cx="13004800" cy="0"/>
          </a:xfrm>
          <a:prstGeom prst="rect">
            <a:avLst/>
          </a:prstGeom>
        </p:spPr>
      </p:pic>
      <p:sp>
        <p:nvSpPr>
          <p:cNvPr id="4" name="TextBox 3"/>
          <p:cNvSpPr txBox="1"/>
          <p:nvPr/>
        </p:nvSpPr>
        <p:spPr>
          <a:xfrm>
            <a:off x="0" y="3860800"/>
            <a:ext cx="13004800" cy="2438400"/>
          </a:xfrm>
          <a:prstGeom prst="rect">
            <a:avLst/>
          </a:prstGeom>
        </p:spPr>
        <p:txBody>
          <a:bodyPr wrap="none" lIns="254000" tIns="0" rIns="254000" bIns="0" anchor="t"/>
          <a:lstStyle/>
          <a:p>
            <a:pPr algn="ct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4876800"/>
            <a:ext cx="6502400" cy="12700"/>
          </a:xfrm>
          <a:prstGeom prst="rect">
            <a:avLst/>
          </a:prstGeom>
        </p:spPr>
        <p:txBody>
          <a:bodyPr wrap="square" lIns="254000" tIns="254000" rIns="254000" bIns="254000" anchor="ctr">
            <a:normAutofit fontScale="25000" lnSpcReduction="20000"/>
          </a:bodyPr>
          <a:lstStyle/>
          <a:p>
            <a:pPr algn="ct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445</Words>
  <Application>Microsoft Office PowerPoint</Application>
  <PresentationFormat>Custom</PresentationFormat>
  <Paragraphs>60</Paragraphs>
  <Slides>32</Slides>
  <Notes>3</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Diana Shull &amp; Martha Stephenson    - UW-Whitewater    - libguides.uww.edu/fakenews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UW-W Library Reference Desk</dc:creator>
  <cp:lastModifiedBy>UW-W Library Reference Desk</cp:lastModifiedBy>
  <cp:revision>39</cp:revision>
  <dcterms:created xsi:type="dcterms:W3CDTF">2006-08-16T00:00:00Z</dcterms:created>
  <dcterms:modified xsi:type="dcterms:W3CDTF">2020-01-28T20:55:28Z</dcterms:modified>
</cp:coreProperties>
</file>