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Arimo"/>
      <p:regular r:id="rId17"/>
      <p:bold r:id="rId18"/>
      <p:italic r:id="rId19"/>
      <p:boldItalic r:id="rId20"/>
    </p:embeddedFont>
    <p:embeddedFont>
      <p:font typeface="Arial Black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Y+1A/5uubR/8meJn4d1/cV7bE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1008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ArialBlack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mo-regular.fntdata"/><Relationship Id="rId16" Type="http://schemas.openxmlformats.org/officeDocument/2006/relationships/slide" Target="slides/slide11.xml"/><Relationship Id="rId19" Type="http://schemas.openxmlformats.org/officeDocument/2006/relationships/font" Target="fonts/Arimo-italic.fntdata"/><Relationship Id="rId1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3"/>
          <p:cNvSpPr/>
          <p:nvPr/>
        </p:nvSpPr>
        <p:spPr>
          <a:xfrm>
            <a:off x="9729533" y="5801722"/>
            <a:ext cx="2115210" cy="1056278"/>
          </a:xfrm>
          <a:custGeom>
            <a:rect b="b" l="l" r="r" t="t"/>
            <a:pathLst>
              <a:path extrusionOk="0" h="1056278" w="2115210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bg>
      <p:bgPr>
        <a:solidFill>
          <a:schemeClr val="accent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 b="86709" l="22647" r="0" t="0"/>
          <a:stretch/>
        </p:blipFill>
        <p:spPr>
          <a:xfrm>
            <a:off x="-1" y="5946505"/>
            <a:ext cx="5304866" cy="911495"/>
          </a:xfrm>
          <a:custGeom>
            <a:rect b="b" l="l" r="r" t="t"/>
            <a:pathLst>
              <a:path extrusionOk="0" h="1912980" w="5304866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22"/>
          <p:cNvSpPr/>
          <p:nvPr/>
        </p:nvSpPr>
        <p:spPr>
          <a:xfrm>
            <a:off x="10497680" y="0"/>
            <a:ext cx="1694321" cy="2692400"/>
          </a:xfrm>
          <a:custGeom>
            <a:rect b="b" l="l" r="r" t="t"/>
            <a:pathLst>
              <a:path extrusionOk="0" h="2692400" w="1694321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811185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811185" y="3067050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7861300" y="3067050"/>
            <a:ext cx="351951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arabicPeriod"/>
              <a:defRPr sz="18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alphaLcPeriod"/>
              <a:defRPr sz="1800"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arabicParenR"/>
              <a:defRPr sz="1800"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alphaLcPeriod"/>
              <a:defRPr sz="1800"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AutoNum type="romanLcPeriod"/>
              <a:defRPr sz="1800"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bg>
      <p:bgPr>
        <a:solidFill>
          <a:schemeClr val="accent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ctrTitle"/>
          </p:nvPr>
        </p:nvSpPr>
        <p:spPr>
          <a:xfrm>
            <a:off x="811184" y="612647"/>
            <a:ext cx="1000258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Font typeface="Century Gothic"/>
              <a:buNone/>
              <a:defRPr sz="7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subTitle"/>
          </p:nvPr>
        </p:nvSpPr>
        <p:spPr>
          <a:xfrm>
            <a:off x="811185" y="4724033"/>
            <a:ext cx="7000972" cy="1709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1" i="0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/>
        </p:txBody>
      </p:sp>
      <p:grpSp>
        <p:nvGrpSpPr>
          <p:cNvPr id="107" name="Google Shape;107;p23"/>
          <p:cNvGrpSpPr/>
          <p:nvPr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108" name="Google Shape;108;p23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10" name="Google Shape;110;p23"/>
          <p:cNvPicPr preferRelativeResize="0"/>
          <p:nvPr/>
        </p:nvPicPr>
        <p:blipFill rotWithShape="1">
          <a:blip r:embed="rId2">
            <a:alphaModFix/>
          </a:blip>
          <a:srcRect b="0" l="0" r="34757" t="52884"/>
          <a:stretch/>
        </p:blipFill>
        <p:spPr>
          <a:xfrm>
            <a:off x="7717670" y="0"/>
            <a:ext cx="4474331" cy="3231221"/>
          </a:xfrm>
          <a:custGeom>
            <a:rect b="b" l="l" r="r" t="t"/>
            <a:pathLst>
              <a:path extrusionOk="0" h="3231221" w="447433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3" name="Google Shape;113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5" name="Google Shape;115;p24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9" name="Google Shape;129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7" name="Google Shape;137;p26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9" name="Google Shape;139;p26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48" name="Google Shape;148;p27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50" name="Google Shape;150;p27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151" name="Google Shape;151;p2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1" name="Google Shape;161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0" name="Google Shape;170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1" name="Google Shape;171;p29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4" name="Google Shape;174;p2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0" name="Google Shape;180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9" name="Google Shape;189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0" name="Google Shape;190;p30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0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3" name="Google Shape;193;p3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9" name="Google Shape;199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07" name="Google Shape;207;p3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8" name="Google Shape;208;p31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1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1" name="Google Shape;211;p3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ontent 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11185" y="621973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 b="0" l="0" r="39999" t="16698"/>
          <a:stretch/>
        </p:blipFill>
        <p:spPr>
          <a:xfrm>
            <a:off x="8077200" y="0"/>
            <a:ext cx="4114800" cy="5712824"/>
          </a:xfrm>
          <a:custGeom>
            <a:rect b="b" l="l" r="r" t="t"/>
            <a:pathLst>
              <a:path extrusionOk="0" h="5712824" w="4114800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6" name="Google Shape;36;p14"/>
          <p:cNvSpPr/>
          <p:nvPr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  <a:ln cap="rnd" cmpd="sng" w="19050">
            <a:solidFill>
              <a:srgbClr val="820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811185" y="2774786"/>
            <a:ext cx="64008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7" name="Google Shape;21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5" name="Google Shape;225;p3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6" name="Google Shape;226;p32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8" name="Google Shape;228;p3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4" name="Google Shape;234;p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2" name="Google Shape;242;p3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3" name="Google Shape;243;p3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44" name="Google Shape;244;p3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245" name="Google Shape;245;p33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7" name="Google Shape;247;p33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8" name="Google Shape;248;p3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4" name="Google Shape;254;p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62" name="Google Shape;262;p3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3" name="Google Shape;263;p34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34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5" name="Google Shape;265;p3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72" name="Google Shape;272;p35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73" name="Google Shape;273;p35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74" name="Google Shape;274;p35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75" name="Google Shape;275;p35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76" name="Google Shape;276;p35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77" name="Google Shape;277;p3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3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3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6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85" name="Google Shape;285;p36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86" name="Google Shape;286;p36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87" name="Google Shape;287;p36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88" name="Google Shape;288;p36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89" name="Google Shape;289;p36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0" name="Google Shape;290;p36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1" name="Google Shape;291;p36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92" name="Google Shape;292;p36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93" name="Google Shape;293;p3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3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3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6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7"/>
          <p:cNvSpPr txBox="1"/>
          <p:nvPr>
            <p:ph idx="1" type="body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1" name="Google Shape;301;p37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6" name="Google Shape;306;p3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15" name="Google Shape;315;p3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6" name="Google Shape;316;p38"/>
          <p:cNvSpPr txBox="1"/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38"/>
          <p:cNvSpPr txBox="1"/>
          <p:nvPr>
            <p:ph idx="1" type="body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18" name="Google Shape;318;p38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3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 + Picture">
    <p:bg>
      <p:bgPr>
        <a:solidFill>
          <a:schemeClr val="accent3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9"/>
          <p:cNvPicPr preferRelativeResize="0"/>
          <p:nvPr/>
        </p:nvPicPr>
        <p:blipFill rotWithShape="1">
          <a:blip r:embed="rId2">
            <a:alphaModFix/>
          </a:blip>
          <a:srcRect b="69630" l="3642" r="0" t="0"/>
          <a:stretch/>
        </p:blipFill>
        <p:spPr>
          <a:xfrm>
            <a:off x="1" y="4775200"/>
            <a:ext cx="6608233" cy="2082800"/>
          </a:xfrm>
          <a:custGeom>
            <a:rect b="b" l="l" r="r" t="t"/>
            <a:pathLst>
              <a:path extrusionOk="0" h="2082800" w="6608233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4" name="Google Shape;324;p39"/>
          <p:cNvSpPr/>
          <p:nvPr/>
        </p:nvSpPr>
        <p:spPr>
          <a:xfrm>
            <a:off x="9249382" y="1747860"/>
            <a:ext cx="2692400" cy="2692400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39"/>
          <p:cNvSpPr txBox="1"/>
          <p:nvPr>
            <p:ph type="title"/>
          </p:nvPr>
        </p:nvSpPr>
        <p:spPr>
          <a:xfrm>
            <a:off x="811185" y="827307"/>
            <a:ext cx="6400800" cy="5203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39"/>
          <p:cNvSpPr/>
          <p:nvPr>
            <p:ph idx="2" type="pic"/>
          </p:nvPr>
        </p:nvSpPr>
        <p:spPr>
          <a:xfrm>
            <a:off x="7401915" y="3046905"/>
            <a:ext cx="3456590" cy="345659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3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accent3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>
            <p:ph type="ctrTitle"/>
          </p:nvPr>
        </p:nvSpPr>
        <p:spPr>
          <a:xfrm>
            <a:off x="811185" y="629469"/>
            <a:ext cx="8961120" cy="5599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Font typeface="Century Gothic"/>
              <a:buNone/>
              <a:defRPr sz="7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40"/>
          <p:cNvSpPr/>
          <p:nvPr/>
        </p:nvSpPr>
        <p:spPr>
          <a:xfrm>
            <a:off x="9729533" y="5801722"/>
            <a:ext cx="2115210" cy="1056278"/>
          </a:xfrm>
          <a:custGeom>
            <a:rect b="b" l="l" r="r" t="t"/>
            <a:pathLst>
              <a:path extrusionOk="0" h="1056278" w="2115210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 + Subtitle">
    <p:bg>
      <p:bgPr>
        <a:solidFill>
          <a:schemeClr val="accent3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6"/>
          <p:cNvSpPr/>
          <p:nvPr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16"/>
          <p:cNvSpPr txBox="1"/>
          <p:nvPr>
            <p:ph type="title"/>
          </p:nvPr>
        </p:nvSpPr>
        <p:spPr>
          <a:xfrm>
            <a:off x="811185" y="621972"/>
            <a:ext cx="7599718" cy="30513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811185" y="3965028"/>
            <a:ext cx="7599718" cy="1493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1" i="0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i="0" sz="1800">
                <a:latin typeface="Arial Black"/>
                <a:ea typeface="Arial Black"/>
                <a:cs typeface="Arial Black"/>
                <a:sym typeface="Arial Black"/>
              </a:defRPr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7"/>
          <p:cNvGrpSpPr/>
          <p:nvPr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6" name="Google Shape;56;p17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58" name="Google Shape;58;p17"/>
          <p:cNvPicPr preferRelativeResize="0"/>
          <p:nvPr/>
        </p:nvPicPr>
        <p:blipFill rotWithShape="1">
          <a:blip r:embed="rId2">
            <a:alphaModFix/>
          </a:blip>
          <a:srcRect b="0" l="0" r="34757" t="52884"/>
          <a:stretch/>
        </p:blipFill>
        <p:spPr>
          <a:xfrm rot="10800000">
            <a:off x="0" y="3626779"/>
            <a:ext cx="4474331" cy="3231221"/>
          </a:xfrm>
          <a:custGeom>
            <a:rect b="b" l="l" r="r" t="t"/>
            <a:pathLst>
              <a:path extrusionOk="0" h="3231221" w="447433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9" name="Google Shape;59;p17"/>
          <p:cNvSpPr txBox="1"/>
          <p:nvPr>
            <p:ph type="title"/>
          </p:nvPr>
        </p:nvSpPr>
        <p:spPr>
          <a:xfrm>
            <a:off x="4953000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4953000" y="2768043"/>
            <a:ext cx="6400799" cy="3231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79400" lvl="4" marL="2286000" algn="l">
              <a:spcBef>
                <a:spcPts val="1000"/>
              </a:spcBef>
              <a:spcAft>
                <a:spcPts val="0"/>
              </a:spcAft>
              <a:buSzPts val="800"/>
              <a:buChar char="►"/>
              <a:defRPr sz="1000"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Picture">
  <p:cSld name="Title + Subtitle + Picture">
    <p:bg>
      <p:bgPr>
        <a:solidFill>
          <a:schemeClr val="accent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811185" y="621972"/>
            <a:ext cx="6400800" cy="30513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811185" y="3965028"/>
            <a:ext cx="6400799" cy="196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1" i="0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b="0" l="0" r="39999" t="16698"/>
          <a:stretch/>
        </p:blipFill>
        <p:spPr>
          <a:xfrm>
            <a:off x="8077200" y="0"/>
            <a:ext cx="4114800" cy="5712824"/>
          </a:xfrm>
          <a:custGeom>
            <a:rect b="b" l="l" r="r" t="t"/>
            <a:pathLst>
              <a:path extrusionOk="0" h="5712824" w="4114800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18"/>
          <p:cNvSpPr/>
          <p:nvPr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  <a:ln cap="rnd" cmpd="sng" w="19050">
            <a:solidFill>
              <a:srgbClr val="820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8"/>
          <p:cNvSpPr/>
          <p:nvPr>
            <p:ph idx="2" type="pic"/>
          </p:nvPr>
        </p:nvSpPr>
        <p:spPr>
          <a:xfrm>
            <a:off x="8091187" y="2475185"/>
            <a:ext cx="3456590" cy="3456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3">
  <p:cSld name="Two Content 3">
    <p:bg>
      <p:bgPr>
        <a:solidFill>
          <a:schemeClr val="accent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 b="82969" l="0" r="0" t="0"/>
          <a:stretch/>
        </p:blipFill>
        <p:spPr>
          <a:xfrm>
            <a:off x="3459002" y="5609995"/>
            <a:ext cx="7328137" cy="1248005"/>
          </a:xfrm>
          <a:custGeom>
            <a:rect b="b" l="l" r="r" t="t"/>
            <a:pathLst>
              <a:path extrusionOk="0" h="1912980" w="7328137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3" name="Google Shape;73;p19"/>
          <p:cNvGrpSpPr/>
          <p:nvPr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74" name="Google Shape;74;p19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6" name="Google Shape;76;p19"/>
          <p:cNvSpPr txBox="1"/>
          <p:nvPr>
            <p:ph type="title"/>
          </p:nvPr>
        </p:nvSpPr>
        <p:spPr>
          <a:xfrm>
            <a:off x="813816" y="621792"/>
            <a:ext cx="818041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8138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64217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 ">
  <p:cSld name="Content + Picture ">
    <p:bg>
      <p:bgPr>
        <a:solidFill>
          <a:schemeClr val="accent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 b="78285" l="45028" r="0" t="0"/>
          <a:stretch/>
        </p:blipFill>
        <p:spPr>
          <a:xfrm>
            <a:off x="0" y="5368807"/>
            <a:ext cx="3769950" cy="1489194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 b="14153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4" name="Google Shape;84;p20"/>
          <p:cNvSpPr txBox="1"/>
          <p:nvPr>
            <p:ph type="title"/>
          </p:nvPr>
        </p:nvSpPr>
        <p:spPr>
          <a:xfrm>
            <a:off x="811184" y="621973"/>
            <a:ext cx="62754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/>
          <p:nvPr/>
        </p:nvSpPr>
        <p:spPr>
          <a:xfrm>
            <a:off x="8282467" y="5439854"/>
            <a:ext cx="1096391" cy="10963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9616629" y="3758740"/>
            <a:ext cx="2130921" cy="2130921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810330" y="2771566"/>
            <a:ext cx="6275387" cy="327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8" name="Google Shape;88;p20"/>
          <p:cNvSpPr/>
          <p:nvPr>
            <p:ph idx="2" type="pic"/>
          </p:nvPr>
        </p:nvSpPr>
        <p:spPr>
          <a:xfrm>
            <a:off x="7709054" y="459137"/>
            <a:ext cx="4126800" cy="41268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Table">
  <p:cSld name="Content + Table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811184" y="621973"/>
            <a:ext cx="10569634" cy="180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811183" y="2796209"/>
            <a:ext cx="3657598" cy="3147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79400" lvl="4" marL="2286000" algn="l">
              <a:spcBef>
                <a:spcPts val="1000"/>
              </a:spcBef>
              <a:spcAft>
                <a:spcPts val="0"/>
              </a:spcAft>
              <a:buSzPts val="800"/>
              <a:buChar char="►"/>
              <a:defRPr sz="1000"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gerberj@uww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Creating an Expense Report in Workday</a:t>
            </a:r>
            <a:endParaRPr/>
          </a:p>
        </p:txBody>
      </p:sp>
      <p:sp>
        <p:nvSpPr>
          <p:cNvPr id="340" name="Google Shape;340;p1"/>
          <p:cNvSpPr txBox="1"/>
          <p:nvPr/>
        </p:nvSpPr>
        <p:spPr>
          <a:xfrm>
            <a:off x="1660564" y="2624866"/>
            <a:ext cx="75157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Step-by-Step Instructions for Submitting Mileage Expenses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"/>
          <p:cNvSpPr txBox="1"/>
          <p:nvPr>
            <p:ph type="title"/>
          </p:nvPr>
        </p:nvSpPr>
        <p:spPr>
          <a:xfrm>
            <a:off x="811184" y="621972"/>
            <a:ext cx="923645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Final Step-Review and Submit</a:t>
            </a:r>
            <a:endParaRPr/>
          </a:p>
        </p:txBody>
      </p:sp>
      <p:sp>
        <p:nvSpPr>
          <p:cNvPr id="420" name="Google Shape;420;p10"/>
          <p:cNvSpPr txBox="1"/>
          <p:nvPr/>
        </p:nvSpPr>
        <p:spPr>
          <a:xfrm>
            <a:off x="559398" y="2820768"/>
            <a:ext cx="10510221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all items are added, your list appears on 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left panel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for accuracy.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Submit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finalize the report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Click </a:t>
            </a: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Save for Later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Save for Later: 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allows you to  Edit 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 to add expense lines.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saved report will be listed 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Expense Reports”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727" y="3560782"/>
            <a:ext cx="4435649" cy="2916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"/>
          <p:cNvSpPr txBox="1"/>
          <p:nvPr>
            <p:ph type="ctrTitle"/>
          </p:nvPr>
        </p:nvSpPr>
        <p:spPr>
          <a:xfrm>
            <a:off x="811184" y="612647"/>
            <a:ext cx="1000258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Questions</a:t>
            </a:r>
            <a:endParaRPr/>
          </a:p>
        </p:txBody>
      </p:sp>
      <p:sp>
        <p:nvSpPr>
          <p:cNvPr id="428" name="Google Shape;428;p11"/>
          <p:cNvSpPr txBox="1"/>
          <p:nvPr>
            <p:ph idx="1" type="subTitle"/>
          </p:nvPr>
        </p:nvSpPr>
        <p:spPr>
          <a:xfrm>
            <a:off x="811184" y="4616457"/>
            <a:ext cx="7000972" cy="1709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0" lang="en-US">
                <a:solidFill>
                  <a:schemeClr val="dk1"/>
                </a:solidFill>
              </a:rPr>
              <a:t>Jill Gerber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0" lang="en-US">
                <a:solidFill>
                  <a:schemeClr val="dk1"/>
                </a:solidFill>
              </a:rPr>
              <a:t>Data and Special Programs Assistant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0"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gerberj@uww.edu</a:t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0" lang="en-US">
                <a:solidFill>
                  <a:schemeClr val="dk1"/>
                </a:solidFill>
              </a:rPr>
              <a:t>262.472.1935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"/>
          <p:cNvSpPr txBox="1"/>
          <p:nvPr>
            <p:ph type="title"/>
          </p:nvPr>
        </p:nvSpPr>
        <p:spPr>
          <a:xfrm>
            <a:off x="994065" y="39606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Access the Expenses Hub</a:t>
            </a:r>
            <a:endParaRPr/>
          </a:p>
        </p:txBody>
      </p:sp>
      <p:sp>
        <p:nvSpPr>
          <p:cNvPr id="347" name="Google Shape;347;p2"/>
          <p:cNvSpPr txBox="1"/>
          <p:nvPr>
            <p:ph idx="1" type="body"/>
          </p:nvPr>
        </p:nvSpPr>
        <p:spPr>
          <a:xfrm>
            <a:off x="548640" y="3429000"/>
            <a:ext cx="75195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Workday homepage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Menu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entury Gothic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Expenses Hub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app.</a:t>
            </a:r>
            <a:endParaRPr/>
          </a:p>
        </p:txBody>
      </p:sp>
      <p:pic>
        <p:nvPicPr>
          <p:cNvPr descr="A screenshot of a computer&#10;&#10;AI-generated content may be incorrect." id="348" name="Google Shape;3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2475" y="2600294"/>
            <a:ext cx="2678653" cy="373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Create an Expense Report</a:t>
            </a:r>
            <a:endParaRPr/>
          </a:p>
        </p:txBody>
      </p:sp>
      <p:sp>
        <p:nvSpPr>
          <p:cNvPr id="355" name="Google Shape;355;p3"/>
          <p:cNvSpPr txBox="1"/>
          <p:nvPr>
            <p:ph idx="2" type="body"/>
          </p:nvPr>
        </p:nvSpPr>
        <p:spPr>
          <a:xfrm>
            <a:off x="710501" y="2468032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Click Create and Expense Report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Enter and review data in all required fields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Click OK to continue</a:t>
            </a:r>
            <a:endParaRPr/>
          </a:p>
        </p:txBody>
      </p:sp>
      <p:pic>
        <p:nvPicPr>
          <p:cNvPr descr="A screenshot of a computer&#10;&#10;AI-generated content may be incorrect." id="356" name="Google Shape;3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0708" y="4410534"/>
            <a:ext cx="6450791" cy="1473798"/>
          </a:xfrm>
          <a:prstGeom prst="rect">
            <a:avLst/>
          </a:prstGeom>
          <a:noFill/>
          <a:ln cap="flat" cmpd="sng" w="25400">
            <a:solidFill>
              <a:srgbClr val="FFEDF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"/>
          <p:cNvSpPr txBox="1"/>
          <p:nvPr>
            <p:ph type="title"/>
          </p:nvPr>
        </p:nvSpPr>
        <p:spPr>
          <a:xfrm>
            <a:off x="811185" y="621973"/>
            <a:ext cx="7599718" cy="10347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Funding String</a:t>
            </a:r>
            <a:endParaRPr/>
          </a:p>
        </p:txBody>
      </p:sp>
      <p:pic>
        <p:nvPicPr>
          <p:cNvPr descr="A screenshot of a computer&#10;&#10;AI-generated content may be incorrect." id="363" name="Google Shape;3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185" y="2451729"/>
            <a:ext cx="5523524" cy="3266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hat&#10;&#10;AI-generated content may be incorrect." id="364" name="Google Shape;3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917" y="3582748"/>
            <a:ext cx="4912846" cy="265327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"/>
          <p:cNvSpPr/>
          <p:nvPr/>
        </p:nvSpPr>
        <p:spPr>
          <a:xfrm>
            <a:off x="4344744" y="2388589"/>
            <a:ext cx="1611630" cy="628650"/>
          </a:xfrm>
          <a:prstGeom prst="wedgeEllipseCallout">
            <a:avLst>
              <a:gd fmla="val -86916" name="adj1"/>
              <a:gd fmla="val 64212" name="adj2"/>
            </a:avLst>
          </a:prstGeom>
          <a:solidFill>
            <a:schemeClr val="accent1"/>
          </a:solidFill>
          <a:ln cap="rnd" cmpd="sng" w="19050">
            <a:solidFill>
              <a:srgbClr val="4B0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 of Travel</a:t>
            </a:r>
            <a:endParaRPr/>
          </a:p>
        </p:txBody>
      </p:sp>
      <p:sp>
        <p:nvSpPr>
          <p:cNvPr id="366" name="Google Shape;366;p4"/>
          <p:cNvSpPr/>
          <p:nvPr/>
        </p:nvSpPr>
        <p:spPr>
          <a:xfrm>
            <a:off x="9057939" y="4206240"/>
            <a:ext cx="2883049" cy="21515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0316" y="13825"/>
                </a:moveTo>
                <a:lnTo>
                  <a:pt x="-7991" y="24397"/>
                </a:lnTo>
              </a:path>
            </a:pathLst>
          </a:custGeom>
          <a:solidFill>
            <a:schemeClr val="accent1"/>
          </a:solidFill>
          <a:ln cap="rnd" cmpd="sng" w="19050">
            <a:solidFill>
              <a:srgbClr val="4B0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 String: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Program: PG 000004383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 Center: CC001476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Fund: FD0102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Function: FN0200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"/>
          <p:cNvSpPr txBox="1"/>
          <p:nvPr>
            <p:ph type="title"/>
          </p:nvPr>
        </p:nvSpPr>
        <p:spPr>
          <a:xfrm>
            <a:off x="3399416" y="621972"/>
            <a:ext cx="795438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Add Attachments (If Needed)</a:t>
            </a:r>
            <a:endParaRPr/>
          </a:p>
        </p:txBody>
      </p:sp>
      <p:sp>
        <p:nvSpPr>
          <p:cNvPr id="373" name="Google Shape;373;p5"/>
          <p:cNvSpPr txBox="1"/>
          <p:nvPr>
            <p:ph idx="1" type="body"/>
          </p:nvPr>
        </p:nvSpPr>
        <p:spPr>
          <a:xfrm>
            <a:off x="1731982" y="2496541"/>
            <a:ext cx="9310742" cy="3508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entury Gothic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entury Gothic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Submit only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necessary approvals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information, such as emails from the Dean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Files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drag and drop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upload documents.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Save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pic>
        <p:nvPicPr>
          <p:cNvPr id="374" name="Google Shape;3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320" y="2578750"/>
            <a:ext cx="1309731" cy="13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"/>
          <p:cNvSpPr txBox="1"/>
          <p:nvPr/>
        </p:nvSpPr>
        <p:spPr>
          <a:xfrm>
            <a:off x="3199933" y="2945818"/>
            <a:ext cx="7379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 Maps and Itineraries are not required!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/>
          <p:cNvSpPr txBox="1"/>
          <p:nvPr>
            <p:ph type="title"/>
          </p:nvPr>
        </p:nvSpPr>
        <p:spPr>
          <a:xfrm>
            <a:off x="811185" y="621972"/>
            <a:ext cx="6400800" cy="1163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/>
              <a:t>Adding Expense Lines </a:t>
            </a:r>
            <a:br>
              <a:rPr lang="en-US" sz="2400"/>
            </a:br>
            <a:endParaRPr sz="2400"/>
          </a:p>
        </p:txBody>
      </p:sp>
      <p:pic>
        <p:nvPicPr>
          <p:cNvPr descr="A screenshot of a computer&#10;&#10;AI-generated content may be incorrect." id="382" name="Google Shape;3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652" y="3054987"/>
            <a:ext cx="4839248" cy="295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"/>
          <p:cNvSpPr/>
          <p:nvPr/>
        </p:nvSpPr>
        <p:spPr>
          <a:xfrm>
            <a:off x="9187030" y="2607373"/>
            <a:ext cx="2226833" cy="154843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9283849" y="2983903"/>
            <a:ext cx="21300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where you will attach your maps or itinerary if you choose, but are not required</a:t>
            </a:r>
            <a:endParaRPr/>
          </a:p>
        </p:txBody>
      </p:sp>
      <p:sp>
        <p:nvSpPr>
          <p:cNvPr id="385" name="Google Shape;385;p6"/>
          <p:cNvSpPr/>
          <p:nvPr/>
        </p:nvSpPr>
        <p:spPr>
          <a:xfrm>
            <a:off x="6669741" y="3054987"/>
            <a:ext cx="806824" cy="516552"/>
          </a:xfrm>
          <a:prstGeom prst="ellipse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6"/>
          <p:cNvSpPr txBox="1"/>
          <p:nvPr>
            <p:ph idx="1" type="body"/>
          </p:nvPr>
        </p:nvSpPr>
        <p:spPr>
          <a:xfrm>
            <a:off x="272452" y="2191876"/>
            <a:ext cx="4515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Expense Lines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enter each expense item.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entury Gothic"/>
              <a:buNone/>
            </a:pPr>
            <a:r>
              <a:t/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the following information: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Expense Date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Travel date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Expense Item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from the list or type “Mileage”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Enter one of the following:</a:t>
            </a:r>
            <a:endParaRPr/>
          </a:p>
          <a:p>
            <a:pPr indent="-635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ST Doe, John</a:t>
            </a:r>
            <a:r>
              <a:rPr b="0" i="0" lang="en-US" sz="800" u="none" cap="none" strike="noStrike">
                <a:solidFill>
                  <a:schemeClr val="dk1"/>
                </a:solidFill>
              </a:rPr>
              <a:t>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(for Student Teaching)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PRE-ST Doe, Jane</a:t>
            </a:r>
            <a:r>
              <a:rPr b="0" i="0" lang="en-US" sz="800" u="none" cap="none" strike="noStrike">
                <a:solidFill>
                  <a:schemeClr val="dk1"/>
                </a:solidFill>
              </a:rPr>
              <a:t>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(for Pre-Student Teaching)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Memo area serves a</a:t>
            </a:r>
            <a:r>
              <a:rPr b="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Itinerary</a:t>
            </a:r>
            <a:endParaRPr/>
          </a:p>
        </p:txBody>
      </p:sp>
      <p:pic>
        <p:nvPicPr>
          <p:cNvPr id="387" name="Google Shape;3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7913" y="5552050"/>
            <a:ext cx="2581635" cy="105742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"/>
          <p:cNvSpPr txBox="1"/>
          <p:nvPr>
            <p:ph type="title"/>
          </p:nvPr>
        </p:nvSpPr>
        <p:spPr>
          <a:xfrm>
            <a:off x="813816" y="621792"/>
            <a:ext cx="8180412" cy="1142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Verify Cost Information</a:t>
            </a:r>
            <a:endParaRPr/>
          </a:p>
        </p:txBody>
      </p:sp>
      <p:sp>
        <p:nvSpPr>
          <p:cNvPr id="394" name="Google Shape;394;p7"/>
          <p:cNvSpPr txBox="1"/>
          <p:nvPr/>
        </p:nvSpPr>
        <p:spPr>
          <a:xfrm>
            <a:off x="1393383" y="2748463"/>
            <a:ext cx="408091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the following fields are correctly entered: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Company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UWWTW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PG000004383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 Center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CC001476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FD0102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FN0200</a:t>
            </a:r>
            <a:endParaRPr/>
          </a:p>
        </p:txBody>
      </p:sp>
      <p:pic>
        <p:nvPicPr>
          <p:cNvPr descr="A screenshot of a computer&#10;&#10;AI-generated content may be incorrect." id="395" name="Google Shape;3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336" y="2600312"/>
            <a:ext cx="3074935" cy="386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"/>
          <p:cNvSpPr txBox="1"/>
          <p:nvPr>
            <p:ph type="title"/>
          </p:nvPr>
        </p:nvSpPr>
        <p:spPr>
          <a:xfrm>
            <a:off x="811184" y="621973"/>
            <a:ext cx="62754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Enter Mileage Details</a:t>
            </a:r>
            <a:endParaRPr/>
          </a:p>
        </p:txBody>
      </p:sp>
      <p:sp>
        <p:nvSpPr>
          <p:cNvPr id="402" name="Google Shape;402;p8"/>
          <p:cNvSpPr txBox="1"/>
          <p:nvPr>
            <p:ph idx="1" type="body"/>
          </p:nvPr>
        </p:nvSpPr>
        <p:spPr>
          <a:xfrm>
            <a:off x="810330" y="2806790"/>
            <a:ext cx="6924844" cy="320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 Address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1016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b="1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address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/>
          </a:p>
          <a:p>
            <a:pPr indent="-1016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Williams Center, </a:t>
            </a:r>
            <a:r>
              <a:rPr b="0" lang="en-US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Schwager Drive</a:t>
            </a:r>
            <a:r>
              <a:rPr b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Whitewater, WI, USA (if closer)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entury Gothic"/>
              <a:buNone/>
            </a:pPr>
            <a:r>
              <a:t/>
            </a:r>
            <a:endParaRPr b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Destination Address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(Enter in this order-Examples):</a:t>
            </a:r>
            <a:endParaRPr/>
          </a:p>
          <a:p>
            <a:pPr indent="-1016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Name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Eagle Elementary School, Eagle, WI</a:t>
            </a:r>
            <a:endParaRPr/>
          </a:p>
          <a:p>
            <a:pPr indent="-1016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Street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810 E Main St</a:t>
            </a:r>
            <a:endParaRPr/>
          </a:p>
          <a:p>
            <a:pPr indent="-1016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City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Eagle, WI</a:t>
            </a:r>
            <a:endParaRPr/>
          </a:p>
          <a:p>
            <a:pPr indent="-10160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County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Waukesha County, WI</a:t>
            </a:r>
            <a:endParaRPr b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74295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 Trip?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Check box if applicable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phone&#10;&#10;AI-generated content may be incorrect." id="403" name="Google Shape;4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8411">
            <a:off x="5052488" y="4846731"/>
            <a:ext cx="307935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404" name="Google Shape;4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5286">
            <a:off x="7387633" y="3371430"/>
            <a:ext cx="3189301" cy="1168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405" name="Google Shape;40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91199">
            <a:off x="6169034" y="1741601"/>
            <a:ext cx="2495550" cy="1215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406" name="Google Shape;40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327926">
            <a:off x="9147442" y="1682309"/>
            <a:ext cx="2409825" cy="135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"/>
          <p:cNvSpPr txBox="1"/>
          <p:nvPr>
            <p:ph type="title"/>
          </p:nvPr>
        </p:nvSpPr>
        <p:spPr>
          <a:xfrm>
            <a:off x="811184" y="621973"/>
            <a:ext cx="10569634" cy="180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Add More Expense Lines</a:t>
            </a:r>
            <a:endParaRPr/>
          </a:p>
        </p:txBody>
      </p:sp>
      <p:sp>
        <p:nvSpPr>
          <p:cNvPr id="413" name="Google Shape;413;p9"/>
          <p:cNvSpPr txBox="1"/>
          <p:nvPr>
            <p:ph idx="1" type="body"/>
          </p:nvPr>
        </p:nvSpPr>
        <p:spPr>
          <a:xfrm>
            <a:off x="811182" y="2549562"/>
            <a:ext cx="10710257" cy="3829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lang="en-US" sz="2400"/>
              <a:t>Mileage calculates automatically.</a:t>
            </a:r>
            <a:endParaRPr sz="2400"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400"/>
              <a:t>Click </a:t>
            </a:r>
            <a:r>
              <a:rPr b="1" lang="en-US" sz="2400"/>
              <a:t>Add</a:t>
            </a:r>
            <a:r>
              <a:rPr lang="en-US" sz="2400"/>
              <a:t> to enter additional expense lines.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400"/>
              <a:t>Repeat steps for each travel date or location.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400"/>
              <a:t>Enter an expense line for each destination: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400"/>
              <a:t>		1. Williams Center to Eagle Elementary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400"/>
              <a:t>		2. Eagle Elementary to Whitewater Middle School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400"/>
              <a:t>		3. Whitewater Middle School to Williams Center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b="1" i="1" lang="en-US" sz="2400" u="sng"/>
              <a:t>DO NOT </a:t>
            </a:r>
            <a:r>
              <a:rPr lang="en-US" sz="2400"/>
              <a:t>click </a:t>
            </a:r>
            <a:r>
              <a:rPr b="1" lang="en-US" sz="2400"/>
              <a:t>Submit</a:t>
            </a:r>
            <a:r>
              <a:rPr lang="en-US" sz="2400"/>
              <a:t> until all expense lines have been entered.</a:t>
            </a:r>
            <a:endParaRPr/>
          </a:p>
          <a:p>
            <a:pPr indent="-201168" lvl="0" marL="285750" rtl="0" algn="l">
              <a:spcBef>
                <a:spcPts val="1000"/>
              </a:spcBef>
              <a:spcAft>
                <a:spcPts val="0"/>
              </a:spcAft>
              <a:buSzPct val="79999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2025-07-22T16:21:58Z</dcterms:created>
  <dc:creator>Gerber, Jill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