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9" r:id="rId1"/>
  </p:sldMasterIdLst>
  <p:notesMasterIdLst>
    <p:notesMasterId r:id="rId11"/>
  </p:notesMasterIdLst>
  <p:handoutMasterIdLst>
    <p:handoutMasterId r:id="rId12"/>
  </p:handoutMasterIdLst>
  <p:sldIdLst>
    <p:sldId id="272" r:id="rId2"/>
    <p:sldId id="257" r:id="rId3"/>
    <p:sldId id="264" r:id="rId4"/>
    <p:sldId id="278" r:id="rId5"/>
    <p:sldId id="280" r:id="rId6"/>
    <p:sldId id="263" r:id="rId7"/>
    <p:sldId id="261" r:id="rId8"/>
    <p:sldId id="260" r:id="rId9"/>
    <p:sldId id="27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4E90"/>
    <a:srgbClr val="86D8F0"/>
    <a:srgbClr val="9966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09" d="100"/>
          <a:sy n="109" d="100"/>
        </p:scale>
        <p:origin x="63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fld id="{7142A303-487F-4B21-B8AD-83505E863A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846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fld id="{67AF5D52-617B-4203-89D7-B5487EB7BF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80491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721288-C4B3-4ABB-AAFA-E3F444DD4CC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829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BBEE5B-79EC-4404-A003-3E0B1ACDDC78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544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>
              <a:defRPr/>
            </a:pPr>
            <a:fld id="{510C010B-2BCC-45C5-8EF7-25BFE49FBB1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61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2184A917-2792-40A4-A4F6-EC142ECC30B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0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2184A917-2792-40A4-A4F6-EC142ECC30B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2336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2184A917-2792-40A4-A4F6-EC142ECC30B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57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2184A917-2792-40A4-A4F6-EC142ECC30B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5799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2184A917-2792-40A4-A4F6-EC142ECC30B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632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A8991-3D51-47FC-A59A-8EBFA50DB5A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754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6F04F-3E13-4468-944E-EE16F27EAED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79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2E01A-9B2A-4F3D-AB1C-1D82F9F210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56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1AE42A86-ED7C-4971-A7F3-726CCCF5F5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58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B5BF128A-ED83-4AD2-9719-9A7433497C2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3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8F0CEA65-0F1C-44A4-8894-64B0CA5E6F5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11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846AAC-1351-415D-AC79-AB415F0F83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10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B7972-4067-4BBA-ABA1-D6EACE117B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92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A2227-7874-4803-A08D-B692C4BF972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52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F6845BC5-D528-4A3E-B715-944713379F5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37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2184A917-2792-40A4-A4F6-EC142ECC30B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112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0" r:id="rId1"/>
    <p:sldLayoutId id="2147484231" r:id="rId2"/>
    <p:sldLayoutId id="2147484232" r:id="rId3"/>
    <p:sldLayoutId id="2147484233" r:id="rId4"/>
    <p:sldLayoutId id="2147484234" r:id="rId5"/>
    <p:sldLayoutId id="2147484235" r:id="rId6"/>
    <p:sldLayoutId id="2147484236" r:id="rId7"/>
    <p:sldLayoutId id="2147484237" r:id="rId8"/>
    <p:sldLayoutId id="2147484238" r:id="rId9"/>
    <p:sldLayoutId id="2147484239" r:id="rId10"/>
    <p:sldLayoutId id="2147484240" r:id="rId11"/>
    <p:sldLayoutId id="2147484241" r:id="rId12"/>
    <p:sldLayoutId id="2147484242" r:id="rId13"/>
    <p:sldLayoutId id="2147484243" r:id="rId14"/>
    <p:sldLayoutId id="2147484244" r:id="rId15"/>
    <p:sldLayoutId id="21474842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179632" y="914400"/>
            <a:ext cx="9220200" cy="15094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6600" b="1" dirty="0"/>
              <a:t>Tips to Save You Time: </a:t>
            </a:r>
          </a:p>
          <a:p>
            <a:r>
              <a:rPr lang="en-US" sz="6600" b="1" dirty="0"/>
              <a:t>Find Info Fast</a:t>
            </a:r>
          </a:p>
        </p:txBody>
      </p:sp>
      <p:pic>
        <p:nvPicPr>
          <p:cNvPr id="1026" name="Picture 2" descr="Telescope, Vintage, Retro, Optical, Science, Antique">
            <a:extLst>
              <a:ext uri="{FF2B5EF4-FFF2-40B4-BE49-F238E27FC236}">
                <a16:creationId xmlns:a16="http://schemas.microsoft.com/office/drawing/2014/main" id="{FD0E66AA-024B-4D82-AB51-3C9DC47A1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6426">
            <a:off x="2895600" y="1780078"/>
            <a:ext cx="80772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6112A7-E545-4198-BF01-FC5CEAC93D11}"/>
              </a:ext>
            </a:extLst>
          </p:cNvPr>
          <p:cNvSpPr txBox="1"/>
          <p:nvPr/>
        </p:nvSpPr>
        <p:spPr>
          <a:xfrm>
            <a:off x="6674655" y="6544408"/>
            <a:ext cx="551734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https://pixabay.com/vectors/telescope-vintage-retro-optical-2518988/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C:\Documents and Settings\Stephenm\My Documents\My Pictures\Microsoft Clip Organizer\j042551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36"/>
          <a:stretch/>
        </p:blipFill>
        <p:spPr bwMode="auto">
          <a:xfrm>
            <a:off x="2199975" y="1495720"/>
            <a:ext cx="8262705" cy="520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9976" y="-1"/>
            <a:ext cx="8620424" cy="140996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600" dirty="0">
                <a:solidFill>
                  <a:schemeClr val="tx2">
                    <a:satMod val="130000"/>
                  </a:schemeClr>
                </a:solidFill>
              </a:rPr>
              <a:t>Statement, Issue, Question</a:t>
            </a:r>
            <a:br>
              <a:rPr lang="en-US" sz="46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4000" dirty="0">
                <a:solidFill>
                  <a:schemeClr val="tx2">
                    <a:satMod val="130000"/>
                  </a:schemeClr>
                </a:solidFill>
              </a:rPr>
              <a:t>(What do you want to know?)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2199976" y="1524000"/>
            <a:ext cx="6182024" cy="1828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>
                <a:solidFill>
                  <a:schemeClr val="tx2"/>
                </a:solidFill>
              </a:rPr>
              <a:t>What are the health benefits of dark </a:t>
            </a:r>
            <a:r>
              <a:rPr lang="en-US" altLang="en-US" sz="3200" dirty="0"/>
              <a:t>chocolate</a:t>
            </a:r>
            <a:r>
              <a:rPr lang="en-US" altLang="en-US" sz="3200" dirty="0">
                <a:solidFill>
                  <a:schemeClr val="tx2"/>
                </a:solidFill>
              </a:rPr>
              <a:t>?</a:t>
            </a:r>
            <a:endParaRPr lang="en-US" altLang="en-US" sz="32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769680"/>
              </p:ext>
            </p:extLst>
          </p:nvPr>
        </p:nvGraphicFramePr>
        <p:xfrm>
          <a:off x="3229397" y="304800"/>
          <a:ext cx="7837671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2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2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2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Health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Benefits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Dark chocolate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10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diet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lower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dirty="0"/>
                        <a:t>blood pressure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nutrition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 good</a:t>
                      </a:r>
                      <a:r>
                        <a:rPr lang="en-US" sz="3200" baseline="0" dirty="0"/>
                        <a:t> mood</a:t>
                      </a:r>
                      <a:endParaRPr lang="en-US" sz="3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weight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fights free radicals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calories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reduce heart</a:t>
                      </a:r>
                      <a:r>
                        <a:rPr lang="en-US" sz="3200" baseline="0" dirty="0"/>
                        <a:t> disease</a:t>
                      </a:r>
                      <a:endParaRPr lang="en-US" sz="3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38797" y="491931"/>
            <a:ext cx="990600" cy="49182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B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R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I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N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T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O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R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862089"/>
              </p:ext>
            </p:extLst>
          </p:nvPr>
        </p:nvGraphicFramePr>
        <p:xfrm>
          <a:off x="3226278" y="304800"/>
          <a:ext cx="7822722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7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7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Health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Benefits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Dark chocolate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10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diet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lower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dirty="0"/>
                        <a:t>blood pressure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cacao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nutrition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 good</a:t>
                      </a:r>
                      <a:r>
                        <a:rPr lang="en-US" sz="3200" baseline="0" dirty="0"/>
                        <a:t> mood</a:t>
                      </a:r>
                      <a:endParaRPr lang="en-US" sz="3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cocoa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weight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fights free radicals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antioxidants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calories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reduce heart</a:t>
                      </a:r>
                      <a:r>
                        <a:rPr lang="en-US" sz="3200" baseline="0" dirty="0"/>
                        <a:t> disease</a:t>
                      </a:r>
                      <a:endParaRPr lang="en-US" sz="3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flavonols</a:t>
                      </a:r>
                      <a:endParaRPr lang="en-US" sz="32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38797" y="491931"/>
            <a:ext cx="990600" cy="49182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B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R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I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N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T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O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R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06843"/>
              </p:ext>
            </p:extLst>
          </p:nvPr>
        </p:nvGraphicFramePr>
        <p:xfrm>
          <a:off x="2435279" y="304800"/>
          <a:ext cx="975672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9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9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9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9180">
                  <a:extLst>
                    <a:ext uri="{9D8B030D-6E8A-4147-A177-3AD203B41FA5}">
                      <a16:colId xmlns:a16="http://schemas.microsoft.com/office/drawing/2014/main" val="658391787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Health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Benefits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Dark chocolate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Good stuff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10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diet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lower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dirty="0"/>
                        <a:t>blood pressure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cacao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antioxidants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nutrition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 good</a:t>
                      </a:r>
                      <a:r>
                        <a:rPr lang="en-US" sz="3200" baseline="0" dirty="0"/>
                        <a:t> mood</a:t>
                      </a:r>
                      <a:endParaRPr lang="en-US" sz="3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cocoa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/>
                        <a:t>flavonols</a:t>
                      </a:r>
                      <a:endParaRPr lang="en-US" sz="32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weight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fights free radicals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chocolate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flavonoids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calories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reduce heart</a:t>
                      </a:r>
                      <a:r>
                        <a:rPr lang="en-US" sz="3200" baseline="0" dirty="0"/>
                        <a:t> disease</a:t>
                      </a:r>
                      <a:endParaRPr lang="en-US" sz="3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47800" y="491931"/>
            <a:ext cx="990600" cy="49182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B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R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I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N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T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O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R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629736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9753600" cy="685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600" dirty="0">
                <a:solidFill>
                  <a:schemeClr val="accent3">
                    <a:lumMod val="75000"/>
                  </a:schemeClr>
                </a:solidFill>
              </a:rPr>
              <a:t>Keyword Tip #1: multiple terms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352800" y="990600"/>
            <a:ext cx="8839200" cy="4495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 dirty="0"/>
              <a:t>Use when have several different concepts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All concepts will be in the results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Narrows search (finds fewer, more useful results)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disease					Finds=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heart disease diet	Finds=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8458200" cy="685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600" dirty="0">
                <a:solidFill>
                  <a:schemeClr val="accent6"/>
                </a:solidFill>
              </a:rPr>
              <a:t>Keyword Tip #2: Phrases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352800" y="990600"/>
            <a:ext cx="8839200" cy="5105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>
                <a:solidFill>
                  <a:schemeClr val="accent6"/>
                </a:solidFill>
              </a:rPr>
              <a:t>Quotation Marks “ ”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/>
              <a:t>Use when words often or always occur in a specific order, e.g., as a phrase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/>
              <a:t>Words will be in the exact order entered in the results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sz="2800" dirty="0"/>
              <a:t>Narrows search (finds fewer, more useful results)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defRPr/>
            </a:pPr>
            <a:endParaRPr lang="en-US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heart disease	diet			Finds=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>
                <a:solidFill>
                  <a:schemeClr val="accent6"/>
                </a:solidFill>
              </a:rPr>
              <a:t>“</a:t>
            </a:r>
            <a:r>
              <a:rPr lang="en-US" sz="2800" dirty="0"/>
              <a:t>heart disease</a:t>
            </a:r>
            <a:r>
              <a:rPr lang="en-US" sz="2800" b="1" dirty="0">
                <a:solidFill>
                  <a:schemeClr val="accent6"/>
                </a:solidFill>
              </a:rPr>
              <a:t>”</a:t>
            </a:r>
            <a:r>
              <a:rPr lang="en-US" sz="2800" dirty="0"/>
              <a:t> diet		Finds=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BUT NOT </a:t>
            </a:r>
            <a:r>
              <a:rPr lang="en-US" sz="2800" b="1" dirty="0">
                <a:solidFill>
                  <a:schemeClr val="accent6"/>
                </a:solidFill>
              </a:rPr>
              <a:t>“</a:t>
            </a:r>
            <a:r>
              <a:rPr lang="en-US" sz="2800" dirty="0"/>
              <a:t>health</a:t>
            </a:r>
            <a:r>
              <a:rPr lang="en-US" sz="2800" b="1" dirty="0">
                <a:solidFill>
                  <a:schemeClr val="accent6"/>
                </a:solidFill>
              </a:rPr>
              <a:t>”</a:t>
            </a:r>
            <a:r>
              <a:rPr lang="en-US" sz="2800" dirty="0"/>
              <a:t>	</a:t>
            </a:r>
          </a:p>
        </p:txBody>
      </p:sp>
      <p:grpSp>
        <p:nvGrpSpPr>
          <p:cNvPr id="29700" name="Group 6"/>
          <p:cNvGrpSpPr>
            <a:grpSpLocks/>
          </p:cNvGrpSpPr>
          <p:nvPr/>
        </p:nvGrpSpPr>
        <p:grpSpPr bwMode="auto">
          <a:xfrm>
            <a:off x="5562600" y="5105400"/>
            <a:ext cx="762000" cy="755650"/>
            <a:chOff x="4267200" y="5029200"/>
            <a:chExt cx="762000" cy="75481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267200" y="5029200"/>
              <a:ext cx="762000" cy="532808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4503738" y="5029200"/>
              <a:ext cx="373062" cy="754811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9753600" cy="685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600" dirty="0">
                <a:solidFill>
                  <a:schemeClr val="accent2">
                    <a:lumMod val="50000"/>
                  </a:schemeClr>
                </a:solidFill>
              </a:rPr>
              <a:t>Keyword Tip #3: Use Truncation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352800" y="1066800"/>
            <a:ext cx="8458200" cy="48768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Truncation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800" dirty="0"/>
              <a:t>Place symbol at end of root</a:t>
            </a:r>
            <a:r>
              <a:rPr lang="en-US" sz="2800" i="1" dirty="0"/>
              <a:t> </a:t>
            </a:r>
            <a:r>
              <a:rPr lang="en-US" sz="2800" dirty="0"/>
              <a:t>word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/>
              <a:t>Use to find </a:t>
            </a:r>
            <a:r>
              <a:rPr lang="en-US" sz="2800" u="sng" dirty="0"/>
              <a:t>all</a:t>
            </a:r>
            <a:r>
              <a:rPr lang="en-US" sz="2800" dirty="0"/>
              <a:t> endings for a root word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/>
              <a:t>Broadens search (finds more results)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/>
              <a:t>Be cautious of short root words!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/>
          </a:p>
          <a:p>
            <a:pPr eaLnBrk="1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 dirty="0"/>
              <a:t>diet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*</a:t>
            </a:r>
            <a:r>
              <a:rPr lang="en-US" sz="2800" dirty="0"/>
              <a:t> = diet 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OR</a:t>
            </a:r>
            <a:r>
              <a:rPr lang="en-US" sz="2800" dirty="0"/>
              <a:t> diets 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OR</a:t>
            </a:r>
            <a:r>
              <a:rPr lang="en-US" sz="2800" dirty="0"/>
              <a:t> dietary…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 cap="small" spc="-80" dirty="0">
                <a:solidFill>
                  <a:srgbClr val="FF0000"/>
                </a:solidFill>
              </a:rPr>
              <a:t>Caution! </a:t>
            </a:r>
            <a:r>
              <a:rPr lang="en-US" sz="2800" dirty="0"/>
              <a:t>cat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*</a:t>
            </a:r>
            <a:r>
              <a:rPr lang="en-US" sz="2800" b="1" dirty="0">
                <a:solidFill>
                  <a:schemeClr val="folHlink"/>
                </a:solidFill>
              </a:rPr>
              <a:t> </a:t>
            </a:r>
            <a:r>
              <a:rPr lang="en-US" sz="2800" dirty="0"/>
              <a:t>= cat 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OR</a:t>
            </a:r>
            <a:r>
              <a:rPr lang="en-US" sz="2800" dirty="0"/>
              <a:t> cats 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OR</a:t>
            </a:r>
            <a:r>
              <a:rPr lang="en-US" sz="2800" dirty="0"/>
              <a:t> catatonic plus over 250 words unrelated to cats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7924800" cy="6286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600" dirty="0">
                <a:solidFill>
                  <a:srgbClr val="7030A0"/>
                </a:solidFill>
              </a:rPr>
              <a:t>Keyword Tip #4: Use NOT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352800" y="990600"/>
            <a:ext cx="8229600" cy="3733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900" b="1" dirty="0">
                <a:solidFill>
                  <a:srgbClr val="7030A0"/>
                </a:solidFill>
              </a:rPr>
              <a:t>NOT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/>
              <a:t>Use to remove a term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/>
              <a:t>Order matters, use it before the last term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/>
              <a:t>The term after </a:t>
            </a:r>
            <a:r>
              <a:rPr lang="en-US" sz="3000" b="1" dirty="0">
                <a:solidFill>
                  <a:srgbClr val="7030A0"/>
                </a:solidFill>
              </a:rPr>
              <a:t>NOT</a:t>
            </a:r>
            <a:r>
              <a:rPr lang="en-US" sz="3000" dirty="0"/>
              <a:t> will be omitted from the results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/>
              <a:t>Narrows search (finds fewer, more useful results)</a:t>
            </a:r>
          </a:p>
          <a:p>
            <a:pPr marL="403225" lvl="1" indent="0" eaLnBrk="1" hangingPunct="1">
              <a:lnSpc>
                <a:spcPct val="80000"/>
              </a:lnSpc>
              <a:buNone/>
              <a:defRPr/>
            </a:pPr>
            <a:endParaRPr lang="en-US" sz="3000" dirty="0"/>
          </a:p>
          <a:p>
            <a:pPr>
              <a:lnSpc>
                <a:spcPct val="80000"/>
              </a:lnSpc>
              <a:tabLst>
                <a:tab pos="5827713" algn="l"/>
              </a:tabLst>
              <a:defRPr/>
            </a:pPr>
            <a:r>
              <a:rPr lang="en-US" sz="3000" b="1" dirty="0">
                <a:solidFill>
                  <a:schemeClr val="accent6"/>
                </a:solidFill>
              </a:rPr>
              <a:t>“</a:t>
            </a:r>
            <a:r>
              <a:rPr lang="en-US" sz="3000" dirty="0"/>
              <a:t>heart disease</a:t>
            </a:r>
            <a:r>
              <a:rPr lang="en-US" sz="3000" b="1" dirty="0">
                <a:solidFill>
                  <a:schemeClr val="accent6"/>
                </a:solidFill>
              </a:rPr>
              <a:t>”</a:t>
            </a:r>
            <a:r>
              <a:rPr lang="en-US" sz="3000" dirty="0"/>
              <a:t> diet		Finds=</a:t>
            </a:r>
          </a:p>
          <a:p>
            <a:pPr>
              <a:lnSpc>
                <a:spcPct val="80000"/>
              </a:lnSpc>
              <a:tabLst>
                <a:tab pos="5827713" algn="l"/>
              </a:tabLst>
              <a:defRPr/>
            </a:pPr>
            <a:r>
              <a:rPr lang="en-US" sz="3000" b="1" dirty="0">
                <a:solidFill>
                  <a:schemeClr val="accent6"/>
                </a:solidFill>
              </a:rPr>
              <a:t>“</a:t>
            </a:r>
            <a:r>
              <a:rPr lang="en-US" sz="3000" dirty="0"/>
              <a:t>heart disease</a:t>
            </a:r>
            <a:r>
              <a:rPr lang="en-US" sz="3000" b="1" dirty="0">
                <a:solidFill>
                  <a:schemeClr val="accent6"/>
                </a:solidFill>
              </a:rPr>
              <a:t>”</a:t>
            </a:r>
            <a:r>
              <a:rPr lang="en-US" sz="3000" dirty="0"/>
              <a:t> diet </a:t>
            </a:r>
            <a:r>
              <a:rPr lang="en-US" sz="3000" b="1" dirty="0">
                <a:solidFill>
                  <a:srgbClr val="7030A0"/>
                </a:solidFill>
              </a:rPr>
              <a:t>NOT</a:t>
            </a:r>
            <a:r>
              <a:rPr lang="en-US" sz="3000" dirty="0"/>
              <a:t> exercise		Finds=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Wisp">
  <a:themeElements>
    <a:clrScheme name="Custom 6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7030A0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2178</TotalTime>
  <Words>390</Words>
  <Application>Microsoft Office PowerPoint</Application>
  <PresentationFormat>Widescreen</PresentationFormat>
  <Paragraphs>116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Wingdings 3</vt:lpstr>
      <vt:lpstr>Wisp</vt:lpstr>
      <vt:lpstr>PowerPoint Presentation</vt:lpstr>
      <vt:lpstr>Statement, Issue, Question (What do you want to know?)</vt:lpstr>
      <vt:lpstr>PowerPoint Presentation</vt:lpstr>
      <vt:lpstr>PowerPoint Presentation</vt:lpstr>
      <vt:lpstr>PowerPoint Presentation</vt:lpstr>
      <vt:lpstr>Keyword Tip #1: multiple terms</vt:lpstr>
      <vt:lpstr>Keyword Tip #2: Phrases</vt:lpstr>
      <vt:lpstr>Keyword Tip #3: Use Truncation</vt:lpstr>
      <vt:lpstr>Keyword Tip #4: Use NOT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Andersen Library</dc:creator>
  <cp:lastModifiedBy>Stephenson, Martha</cp:lastModifiedBy>
  <cp:revision>149</cp:revision>
  <dcterms:created xsi:type="dcterms:W3CDTF">2006-09-14T22:11:40Z</dcterms:created>
  <dcterms:modified xsi:type="dcterms:W3CDTF">2022-01-27T00:59:38Z</dcterms:modified>
</cp:coreProperties>
</file>