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sldIdLst>
    <p:sldId id="256" r:id="rId2"/>
    <p:sldId id="257" r:id="rId3"/>
    <p:sldId id="259" r:id="rId4"/>
    <p:sldId id="260" r:id="rId5"/>
    <p:sldId id="261" r:id="rId6"/>
    <p:sldId id="265" r:id="rId7"/>
    <p:sldId id="264" r:id="rId8"/>
    <p:sldId id="263" r:id="rId9"/>
    <p:sldId id="267" r:id="rId10"/>
    <p:sldId id="269" r:id="rId11"/>
    <p:sldId id="270" r:id="rId12"/>
    <p:sldId id="268" r:id="rId13"/>
    <p:sldId id="258" r:id="rId1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5"/>
    <p:restoredTop sz="94643"/>
  </p:normalViewPr>
  <p:slideViewPr>
    <p:cSldViewPr snapToGrid="0" snapToObjects="1">
      <p:cViewPr varScale="1">
        <p:scale>
          <a:sx n="110" d="100"/>
          <a:sy n="110" d="100"/>
        </p:scale>
        <p:origin x="1048" y="17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400" y="153923"/>
            <a:ext cx="6705600" cy="65532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7010400" y="2052960"/>
            <a:ext cx="1981200" cy="1828800"/>
          </a:xfrm>
        </p:spPr>
        <p:txBody>
          <a:bodyPr anchor="ctr">
            <a:normAutofit/>
          </a:bodyPr>
          <a:lstStyle>
            <a:lvl1pPr marL="0" indent="0" algn="l">
              <a:buNone/>
              <a:defRPr sz="19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10" name="Date Placeholder 9"/>
          <p:cNvSpPr>
            <a:spLocks noGrp="1"/>
          </p:cNvSpPr>
          <p:nvPr>
            <p:ph type="dt" sz="half" idx="10"/>
          </p:nvPr>
        </p:nvSpPr>
        <p:spPr/>
        <p:txBody>
          <a:bodyPr/>
          <a:lstStyle>
            <a:lvl1pPr>
              <a:defRPr>
                <a:solidFill>
                  <a:schemeClr val="bg2"/>
                </a:solidFill>
              </a:defRPr>
            </a:lvl1pPr>
          </a:lstStyle>
          <a:p>
            <a:fld id="{7A8E380A-7EED-C541-B5BB-3FFF19B12E68}" type="datetimeFigureOut">
              <a:rPr lang="en-US" smtClean="0"/>
              <a:t>8/6/18</a:t>
            </a:fld>
            <a:endParaRPr lang="en-US"/>
          </a:p>
        </p:txBody>
      </p:sp>
      <p:sp>
        <p:nvSpPr>
          <p:cNvPr id="11" name="Slide Number Placeholder 10"/>
          <p:cNvSpPr>
            <a:spLocks noGrp="1"/>
          </p:cNvSpPr>
          <p:nvPr>
            <p:ph type="sldNum" sz="quarter" idx="11"/>
          </p:nvPr>
        </p:nvSpPr>
        <p:spPr/>
        <p:txBody>
          <a:bodyPr/>
          <a:lstStyle>
            <a:lvl1pPr>
              <a:defRPr>
                <a:solidFill>
                  <a:srgbClr val="FFFFFF"/>
                </a:solidFill>
              </a:defRPr>
            </a:lvl1pPr>
          </a:lstStyle>
          <a:p>
            <a:fld id="{4E65FB04-910D-654B-A511-994163807A96}" type="slidenum">
              <a:rPr lang="en-US" smtClean="0"/>
              <a:t>‹#›</a:t>
            </a:fld>
            <a:endParaRPr lang="en-US"/>
          </a:p>
        </p:txBody>
      </p:sp>
      <p:sp>
        <p:nvSpPr>
          <p:cNvPr id="12" name="Footer Placeholder 11"/>
          <p:cNvSpPr>
            <a:spLocks noGrp="1"/>
          </p:cNvSpPr>
          <p:nvPr>
            <p:ph type="ftr" sz="quarter" idx="12"/>
          </p:nvPr>
        </p:nvSpPr>
        <p:spPr/>
        <p:txBody>
          <a:bodyPr/>
          <a:lstStyle>
            <a:lvl1pPr>
              <a:defRPr>
                <a:solidFill>
                  <a:schemeClr val="bg2"/>
                </a:solidFill>
              </a:defRPr>
            </a:lvl1pPr>
          </a:lstStyle>
          <a:p>
            <a:endParaRPr lang="en-US"/>
          </a:p>
        </p:txBody>
      </p:sp>
      <p:sp>
        <p:nvSpPr>
          <p:cNvPr id="13" name="Title 12"/>
          <p:cNvSpPr>
            <a:spLocks noGrp="1"/>
          </p:cNvSpPr>
          <p:nvPr>
            <p:ph type="title"/>
          </p:nvPr>
        </p:nvSpPr>
        <p:spPr>
          <a:xfrm>
            <a:off x="457200" y="2052960"/>
            <a:ext cx="6324600" cy="1828800"/>
          </a:xfrm>
        </p:spPr>
        <p:txBody>
          <a:bodyPr/>
          <a:lstStyle>
            <a:lvl1pPr algn="r">
              <a:defRPr sz="4200" spc="150" baseline="0"/>
            </a:lvl1pPr>
          </a:lstStyle>
          <a:p>
            <a:r>
              <a:rPr lang="en-US"/>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A8E380A-7EED-C541-B5BB-3FFF19B12E68}" type="datetimeFigureOut">
              <a:rPr lang="en-US" smtClean="0"/>
              <a:t>8/6/18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65FB04-910D-654B-A511-994163807A96}"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152400" y="147319"/>
            <a:ext cx="6705600"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7010400" y="147319"/>
            <a:ext cx="1956046"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162800" y="274638"/>
            <a:ext cx="1676400" cy="5851525"/>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A8E380A-7EED-C541-B5BB-3FFF19B12E68}" type="datetimeFigureOut">
              <a:rPr lang="en-US" smtClean="0"/>
              <a:t>8/6/18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chemeClr val="bg2"/>
                </a:solidFill>
              </a:defRPr>
            </a:lvl1pPr>
          </a:lstStyle>
          <a:p>
            <a:fld id="{4E65FB04-910D-654B-A511-994163807A96}"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A8E380A-7EED-C541-B5BB-3FFF19B12E68}" type="datetimeFigureOut">
              <a:rPr lang="en-US" smtClean="0"/>
              <a:t>8/6/18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65FB04-910D-654B-A511-994163807A96}" type="slidenum">
              <a:rPr lang="en-US" smtClean="0"/>
              <a:t>‹#›</a:t>
            </a:fld>
            <a:endParaRPr lang="en-US"/>
          </a:p>
        </p:txBody>
      </p:sp>
      <p:sp>
        <p:nvSpPr>
          <p:cNvPr id="7" name="Title 6"/>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400" y="153923"/>
            <a:ext cx="6705600" cy="6553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162799" y="2892277"/>
            <a:ext cx="1600201" cy="1645920"/>
          </a:xfrm>
        </p:spPr>
        <p:txBody>
          <a:bodyPr anchor="ctr"/>
          <a:lstStyle>
            <a:lvl1pPr marL="0" indent="0">
              <a:buNone/>
              <a:defRPr sz="200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9" name="Date Placeholder 8"/>
          <p:cNvSpPr>
            <a:spLocks noGrp="1"/>
          </p:cNvSpPr>
          <p:nvPr>
            <p:ph type="dt" sz="half" idx="10"/>
          </p:nvPr>
        </p:nvSpPr>
        <p:spPr/>
        <p:txBody>
          <a:bodyPr/>
          <a:lstStyle>
            <a:lvl1pPr>
              <a:defRPr>
                <a:solidFill>
                  <a:srgbClr val="FFFFFF"/>
                </a:solidFill>
              </a:defRPr>
            </a:lvl1pPr>
          </a:lstStyle>
          <a:p>
            <a:fld id="{7A8E380A-7EED-C541-B5BB-3FFF19B12E68}" type="datetimeFigureOut">
              <a:rPr lang="en-US" smtClean="0"/>
              <a:t>8/6/18</a:t>
            </a:fld>
            <a:endParaRPr lang="en-US"/>
          </a:p>
        </p:txBody>
      </p:sp>
      <p:sp>
        <p:nvSpPr>
          <p:cNvPr id="10" name="Slide Number Placeholder 9"/>
          <p:cNvSpPr>
            <a:spLocks noGrp="1"/>
          </p:cNvSpPr>
          <p:nvPr>
            <p:ph type="sldNum" sz="quarter" idx="11"/>
          </p:nvPr>
        </p:nvSpPr>
        <p:spPr/>
        <p:txBody>
          <a:bodyPr/>
          <a:lstStyle>
            <a:lvl1pPr>
              <a:defRPr>
                <a:solidFill>
                  <a:schemeClr val="bg2"/>
                </a:solidFill>
              </a:defRPr>
            </a:lvl1pPr>
          </a:lstStyle>
          <a:p>
            <a:fld id="{4E65FB04-910D-654B-A511-994163807A96}" type="slidenum">
              <a:rPr lang="en-US" smtClean="0"/>
              <a:t>‹#›</a:t>
            </a:fld>
            <a:endParaRPr lang="en-US"/>
          </a:p>
        </p:txBody>
      </p:sp>
      <p:sp>
        <p:nvSpPr>
          <p:cNvPr id="11" name="Footer Placeholder 10"/>
          <p:cNvSpPr>
            <a:spLocks noGrp="1"/>
          </p:cNvSpPr>
          <p:nvPr>
            <p:ph type="ftr" sz="quarter" idx="12"/>
          </p:nvPr>
        </p:nvSpPr>
        <p:spPr/>
        <p:txBody>
          <a:bodyPr/>
          <a:lstStyle>
            <a:lvl1pPr>
              <a:defRPr>
                <a:solidFill>
                  <a:srgbClr val="FFFFFF"/>
                </a:solidFill>
              </a:defRPr>
            </a:lvl1pPr>
          </a:lstStyle>
          <a:p>
            <a:endParaRPr lang="en-US"/>
          </a:p>
        </p:txBody>
      </p:sp>
      <p:sp>
        <p:nvSpPr>
          <p:cNvPr id="12" name="Title 11"/>
          <p:cNvSpPr>
            <a:spLocks noGrp="1"/>
          </p:cNvSpPr>
          <p:nvPr>
            <p:ph type="title"/>
          </p:nvPr>
        </p:nvSpPr>
        <p:spPr>
          <a:xfrm>
            <a:off x="381000" y="2892277"/>
            <a:ext cx="6324600" cy="1645920"/>
          </a:xfrm>
        </p:spPr>
        <p:txBody>
          <a:bodyPr/>
          <a:lstStyle>
            <a:lvl1pPr algn="r">
              <a:defRPr sz="4200" spc="150" baseline="0"/>
            </a:lvl1pPr>
          </a:lstStyle>
          <a:p>
            <a:r>
              <a:rPr lang="en-US"/>
              <a:t>Click to edit Master title style</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A8E380A-7EED-C541-B5BB-3FFF19B12E68}" type="datetimeFigureOut">
              <a:rPr lang="en-US" smtClean="0"/>
              <a:t>8/6/18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E65FB04-910D-654B-A511-994163807A96}" type="slidenum">
              <a:rPr lang="en-US" smtClean="0"/>
              <a:t>‹#›</a:t>
            </a:fld>
            <a:endParaRPr lang="en-US"/>
          </a:p>
        </p:txBody>
      </p:sp>
      <p:sp>
        <p:nvSpPr>
          <p:cNvPr id="8" name="Title 7"/>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722438"/>
            <a:ext cx="4040188"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438399"/>
            <a:ext cx="4040188"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438399"/>
            <a:ext cx="4041775"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A8E380A-7EED-C541-B5BB-3FFF19B12E68}" type="datetimeFigureOut">
              <a:rPr lang="en-US" smtClean="0"/>
              <a:t>8/6/18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E65FB04-910D-654B-A511-994163807A96}" type="slidenum">
              <a:rPr lang="en-US" smtClean="0"/>
              <a:t>‹#›</a:t>
            </a:fld>
            <a:endParaRPr lang="en-US"/>
          </a:p>
        </p:txBody>
      </p:sp>
      <p:sp>
        <p:nvSpPr>
          <p:cNvPr id="10" name="Title 9"/>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7A8E380A-7EED-C541-B5BB-3FFF19B12E68}" type="datetimeFigureOut">
              <a:rPr lang="en-US" smtClean="0"/>
              <a:t>8/6/18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E65FB04-910D-654B-A511-994163807A96}" type="slidenum">
              <a:rPr lang="en-US" smtClean="0"/>
              <a:t>‹#›</a:t>
            </a:fld>
            <a:endParaRPr lang="en-US"/>
          </a:p>
        </p:txBody>
      </p:sp>
      <p:sp>
        <p:nvSpPr>
          <p:cNvPr id="6" name="Title 5"/>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52400" y="150919"/>
            <a:ext cx="8831802"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7A8E380A-7EED-C541-B5BB-3FFF19B12E68}" type="datetimeFigureOut">
              <a:rPr lang="en-US" smtClean="0"/>
              <a:t>8/6/18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E65FB04-910D-654B-A511-994163807A96}"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10" name="Rectangle 9"/>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7010400" y="150876"/>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ectangle 8"/>
          <p:cNvSpPr/>
          <p:nvPr/>
        </p:nvSpPr>
        <p:spPr>
          <a:xfrm>
            <a:off x="152400" y="152400"/>
            <a:ext cx="6705600" cy="65532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609600" y="304800"/>
            <a:ext cx="5867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7159752" y="2130552"/>
            <a:ext cx="1673352" cy="2816352"/>
          </a:xfrm>
        </p:spPr>
        <p:txBody>
          <a:bodyPr tIns="0"/>
          <a:lstStyle>
            <a:lvl1pPr marL="0" indent="0">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A8E380A-7EED-C541-B5BB-3FFF19B12E68}" type="datetimeFigureOut">
              <a:rPr lang="en-US" smtClean="0"/>
              <a:t>8/6/18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ln>
            <a:noFill/>
          </a:ln>
        </p:spPr>
        <p:txBody>
          <a:bodyPr/>
          <a:lstStyle>
            <a:lvl1pPr>
              <a:defRPr>
                <a:solidFill>
                  <a:srgbClr val="FFFFFF"/>
                </a:solidFill>
              </a:defRPr>
            </a:lvl1pPr>
          </a:lstStyle>
          <a:p>
            <a:fld id="{4E65FB04-910D-654B-A511-994163807A96}" type="slidenum">
              <a:rPr lang="en-US" smtClean="0"/>
              <a:t>‹#›</a:t>
            </a:fld>
            <a:endParaRPr lang="en-US"/>
          </a:p>
        </p:txBody>
      </p:sp>
      <p:sp>
        <p:nvSpPr>
          <p:cNvPr id="11" name="Title 10"/>
          <p:cNvSpPr>
            <a:spLocks noGrp="1"/>
          </p:cNvSpPr>
          <p:nvPr>
            <p:ph type="title"/>
          </p:nvPr>
        </p:nvSpPr>
        <p:spPr>
          <a:xfrm>
            <a:off x="7159752" y="457200"/>
            <a:ext cx="1675660" cy="1673352"/>
          </a:xfrm>
        </p:spPr>
        <p:txBody>
          <a:bodyPr anchor="b"/>
          <a:lstStyle>
            <a:lvl1pPr algn="l">
              <a:defRPr sz="2000" spc="150" baseline="0"/>
            </a:lvl1pPr>
          </a:lstStyle>
          <a:p>
            <a:r>
              <a:rPr lang="en-US"/>
              <a:t>Click to edit Master title style</a:t>
            </a:r>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ectangle 8"/>
          <p:cNvSpPr/>
          <p:nvPr/>
        </p:nvSpPr>
        <p:spPr>
          <a:xfrm>
            <a:off x="7010400" y="150876"/>
            <a:ext cx="1981200" cy="655624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152400" y="152400"/>
            <a:ext cx="6705600" cy="6553200"/>
          </a:xfrm>
        </p:spPr>
        <p:txBody>
          <a:bodyPr anchor="ct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lang="en-US" dirty="0"/>
          </a:p>
        </p:txBody>
      </p:sp>
      <p:sp>
        <p:nvSpPr>
          <p:cNvPr id="4" name="Text Placeholder 3"/>
          <p:cNvSpPr>
            <a:spLocks noGrp="1"/>
          </p:cNvSpPr>
          <p:nvPr>
            <p:ph type="body" sz="half" idx="2"/>
          </p:nvPr>
        </p:nvSpPr>
        <p:spPr>
          <a:xfrm>
            <a:off x="7162800" y="2133600"/>
            <a:ext cx="1676400" cy="2971800"/>
          </a:xfrm>
        </p:spPr>
        <p:txBody>
          <a:bodyPr tIns="0"/>
          <a:lstStyle>
            <a:lvl1pPr marL="0" indent="0">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A8E380A-7EED-C541-B5BB-3FFF19B12E68}" type="datetimeFigureOut">
              <a:rPr lang="en-US" smtClean="0"/>
              <a:t>8/6/18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E65FB04-910D-654B-A511-994163807A96}" type="slidenum">
              <a:rPr lang="en-US" smtClean="0"/>
              <a:t>‹#›</a:t>
            </a:fld>
            <a:endParaRPr lang="en-US"/>
          </a:p>
        </p:txBody>
      </p:sp>
      <p:sp>
        <p:nvSpPr>
          <p:cNvPr id="10" name="Title 9"/>
          <p:cNvSpPr>
            <a:spLocks noGrp="1"/>
          </p:cNvSpPr>
          <p:nvPr>
            <p:ph type="title"/>
          </p:nvPr>
        </p:nvSpPr>
        <p:spPr>
          <a:xfrm>
            <a:off x="7162800" y="460248"/>
            <a:ext cx="1676400" cy="1673352"/>
          </a:xfrm>
        </p:spPr>
        <p:txBody>
          <a:bodyPr anchor="b"/>
          <a:lstStyle>
            <a:lvl1pPr algn="l">
              <a:defRPr sz="2000" spc="150" baseline="0">
                <a:solidFill>
                  <a:schemeClr val="tx2"/>
                </a:solidFill>
              </a:defRPr>
            </a:lvl1pPr>
          </a:lstStyle>
          <a:p>
            <a:r>
              <a:rPr lang="en-US"/>
              <a:t>Click to edit Master title style</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152400" y="1634971"/>
            <a:ext cx="8831802" cy="504547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399" y="152400"/>
            <a:ext cx="8814047" cy="1346447"/>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381000" y="355847"/>
            <a:ext cx="8381260" cy="1054394"/>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380999" y="1719071"/>
            <a:ext cx="8407893" cy="440740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370888" y="6356350"/>
            <a:ext cx="2133600" cy="274320"/>
          </a:xfrm>
          <a:prstGeom prst="rect">
            <a:avLst/>
          </a:prstGeom>
        </p:spPr>
        <p:txBody>
          <a:bodyPr vert="horz" lIns="91440" tIns="45720" rIns="91440" bIns="45720" rtlCol="0" anchor="ctr"/>
          <a:lstStyle>
            <a:lvl1pPr algn="l">
              <a:defRPr sz="1100">
                <a:solidFill>
                  <a:schemeClr val="tx2"/>
                </a:solidFill>
              </a:defRPr>
            </a:lvl1pPr>
          </a:lstStyle>
          <a:p>
            <a:fld id="{7A8E380A-7EED-C541-B5BB-3FFF19B12E68}" type="datetimeFigureOut">
              <a:rPr lang="en-US" smtClean="0"/>
              <a:t>8/6/18</a:t>
            </a:fld>
            <a:endParaRPr lang="en-US"/>
          </a:p>
        </p:txBody>
      </p:sp>
      <p:sp>
        <p:nvSpPr>
          <p:cNvPr id="5" name="Footer Placeholder 4"/>
          <p:cNvSpPr>
            <a:spLocks noGrp="1"/>
          </p:cNvSpPr>
          <p:nvPr>
            <p:ph type="ftr" sz="quarter" idx="3"/>
          </p:nvPr>
        </p:nvSpPr>
        <p:spPr>
          <a:xfrm>
            <a:off x="3048000" y="6356350"/>
            <a:ext cx="3352800" cy="274320"/>
          </a:xfrm>
          <a:prstGeom prst="rect">
            <a:avLst/>
          </a:prstGeom>
        </p:spPr>
        <p:txBody>
          <a:bodyPr vert="horz" lIns="91440" tIns="45720" rIns="91440" bIns="45720" rtlCol="0" anchor="ctr"/>
          <a:lstStyle>
            <a:lvl1pPr algn="ctr">
              <a:defRPr sz="1100">
                <a:solidFill>
                  <a:schemeClr val="tx2"/>
                </a:solidFill>
              </a:defRPr>
            </a:lvl1pPr>
          </a:lstStyle>
          <a:p>
            <a:endParaRPr lang="en-US"/>
          </a:p>
        </p:txBody>
      </p:sp>
      <p:sp>
        <p:nvSpPr>
          <p:cNvPr id="6" name="Slide Number Placeholder 5"/>
          <p:cNvSpPr>
            <a:spLocks noGrp="1"/>
          </p:cNvSpPr>
          <p:nvPr>
            <p:ph type="sldNum" sz="quarter" idx="4"/>
          </p:nvPr>
        </p:nvSpPr>
        <p:spPr>
          <a:xfrm>
            <a:off x="8234680" y="6355080"/>
            <a:ext cx="582966" cy="274320"/>
          </a:xfrm>
          <a:prstGeom prst="rect">
            <a:avLst/>
          </a:prstGeom>
          <a:ln w="19050">
            <a:noFill/>
          </a:ln>
        </p:spPr>
        <p:txBody>
          <a:bodyPr vert="horz" lIns="91440" tIns="45720" rIns="91440" bIns="45720" rtlCol="0" anchor="ctr"/>
          <a:lstStyle>
            <a:lvl1pPr algn="ctr">
              <a:defRPr sz="1100">
                <a:solidFill>
                  <a:schemeClr val="tx2"/>
                </a:solidFill>
              </a:defRPr>
            </a:lvl1pPr>
          </a:lstStyle>
          <a:p>
            <a:fld id="{4E65FB04-910D-654B-A511-994163807A96}"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3200" kern="1200" cap="all" spc="200" baseline="0">
          <a:ln>
            <a:noFill/>
          </a:ln>
          <a:solidFill>
            <a:schemeClr val="bg1"/>
          </a:solidFill>
          <a:effectLst/>
          <a:latin typeface="+mj-lt"/>
          <a:ea typeface="+mj-ea"/>
          <a:cs typeface="+mj-cs"/>
        </a:defRPr>
      </a:lvl1pPr>
    </p:titleStyle>
    <p:bodyStyle>
      <a:lvl1pPr marL="274320" indent="-228600" algn="l" defTabSz="914400" rtl="0" eaLnBrk="1" latinLnBrk="0" hangingPunct="1">
        <a:spcBef>
          <a:spcPct val="20000"/>
        </a:spcBef>
        <a:buClr>
          <a:schemeClr val="accent1"/>
        </a:buClr>
        <a:buFont typeface="Wingdings 2" pitchFamily="18" charset="2"/>
        <a:buChar char=""/>
        <a:defRPr sz="2000" kern="1200" spc="150" baseline="0">
          <a:solidFill>
            <a:schemeClr val="tx2"/>
          </a:solidFill>
          <a:latin typeface="+mn-lt"/>
          <a:ea typeface="+mn-ea"/>
          <a:cs typeface="+mn-cs"/>
        </a:defRPr>
      </a:lvl1pPr>
      <a:lvl2pPr marL="548640" indent="-182880" algn="l" defTabSz="914400" rtl="0" eaLnBrk="1" latinLnBrk="0" hangingPunct="1">
        <a:spcBef>
          <a:spcPct val="20000"/>
        </a:spcBef>
        <a:buClr>
          <a:schemeClr val="accent2"/>
        </a:buClr>
        <a:buFont typeface="Wingdings" pitchFamily="2" charset="2"/>
        <a:buChar char="§"/>
        <a:defRPr sz="1800" kern="1200" spc="100" baseline="0">
          <a:solidFill>
            <a:schemeClr val="tx2"/>
          </a:solidFill>
          <a:latin typeface="+mn-lt"/>
          <a:ea typeface="+mn-ea"/>
          <a:cs typeface="+mn-cs"/>
        </a:defRPr>
      </a:lvl2pPr>
      <a:lvl3pPr marL="822960" indent="-182880" algn="l" defTabSz="914400" rtl="0" eaLnBrk="1" latinLnBrk="0" hangingPunct="1">
        <a:spcBef>
          <a:spcPct val="20000"/>
        </a:spcBef>
        <a:buClr>
          <a:schemeClr val="accent3"/>
        </a:buClr>
        <a:buFont typeface="Wingdings" pitchFamily="2" charset="2"/>
        <a:buChar char="§"/>
        <a:defRPr sz="1600" kern="1200" spc="100" baseline="0">
          <a:solidFill>
            <a:schemeClr val="tx2"/>
          </a:solidFill>
          <a:latin typeface="+mn-lt"/>
          <a:ea typeface="+mn-ea"/>
          <a:cs typeface="+mn-cs"/>
        </a:defRPr>
      </a:lvl3pPr>
      <a:lvl4pPr marL="1097280" indent="-182880" algn="l" defTabSz="914400" rtl="0" eaLnBrk="1" latinLnBrk="0" hangingPunct="1">
        <a:spcBef>
          <a:spcPct val="20000"/>
        </a:spcBef>
        <a:buClr>
          <a:schemeClr val="accent4"/>
        </a:buClr>
        <a:buFont typeface="Wingdings" pitchFamily="2" charset="2"/>
        <a:buChar char="§"/>
        <a:defRPr sz="1400" kern="1200">
          <a:solidFill>
            <a:schemeClr val="tx2"/>
          </a:solidFill>
          <a:latin typeface="+mn-lt"/>
          <a:ea typeface="+mn-ea"/>
          <a:cs typeface="+mn-cs"/>
        </a:defRPr>
      </a:lvl4pPr>
      <a:lvl5pPr marL="1280160" indent="-182880" algn="l" defTabSz="914400" rtl="0" eaLnBrk="1" latinLnBrk="0" hangingPunct="1">
        <a:spcBef>
          <a:spcPct val="20000"/>
        </a:spcBef>
        <a:buClr>
          <a:schemeClr val="accent6"/>
        </a:buClr>
        <a:buFont typeface="Wingdings" pitchFamily="2" charset="2"/>
        <a:buChar char="§"/>
        <a:defRPr sz="1300" kern="1200" spc="100" baseline="0">
          <a:solidFill>
            <a:schemeClr val="tx2"/>
          </a:solidFill>
          <a:latin typeface="+mn-lt"/>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www.hrc.org/youth-report/view-and-share-statistics" TargetMode="External"/><Relationship Id="rId2" Type="http://schemas.openxmlformats.org/officeDocument/2006/relationships/hyperlink" Target="https://www.ditchthelabel.org/research-papers/the-valentine-study/" TargetMode="External"/><Relationship Id="rId1" Type="http://schemas.openxmlformats.org/officeDocument/2006/relationships/slideLayout" Target="../slideLayouts/slideLayout2.xml"/><Relationship Id="rId4" Type="http://schemas.openxmlformats.org/officeDocument/2006/relationships/hyperlink" Target="mailto:justkestrel4@gmail.com"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rmAutofit fontScale="85000" lnSpcReduction="10000"/>
          </a:bodyPr>
          <a:lstStyle/>
          <a:p>
            <a:r>
              <a:rPr lang="en-US" dirty="0"/>
              <a:t>Ideas on making mental health facilities and non=profits accessible and safe for young queer people.</a:t>
            </a:r>
          </a:p>
        </p:txBody>
      </p:sp>
      <p:sp>
        <p:nvSpPr>
          <p:cNvPr id="2" name="Title 1"/>
          <p:cNvSpPr>
            <a:spLocks noGrp="1"/>
          </p:cNvSpPr>
          <p:nvPr>
            <p:ph type="title"/>
          </p:nvPr>
        </p:nvSpPr>
        <p:spPr/>
        <p:txBody>
          <a:bodyPr/>
          <a:lstStyle/>
          <a:p>
            <a:r>
              <a:rPr lang="en-US" dirty="0"/>
              <a:t>Providing culturally competent care for LGBTQ+ youth</a:t>
            </a:r>
          </a:p>
        </p:txBody>
      </p:sp>
    </p:spTree>
    <p:extLst>
      <p:ext uri="{BB962C8B-B14F-4D97-AF65-F5344CB8AC3E}">
        <p14:creationId xmlns:p14="http://schemas.microsoft.com/office/powerpoint/2010/main" val="929744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0999" y="1719071"/>
            <a:ext cx="8407893" cy="4744136"/>
          </a:xfrm>
        </p:spPr>
        <p:txBody>
          <a:bodyPr>
            <a:normAutofit lnSpcReduction="10000"/>
          </a:bodyPr>
          <a:lstStyle/>
          <a:p>
            <a:r>
              <a:rPr lang="en-US" dirty="0"/>
              <a:t>Providing culturally competent care to queer people starts with staff</a:t>
            </a:r>
          </a:p>
          <a:p>
            <a:endParaRPr lang="en-US" dirty="0"/>
          </a:p>
          <a:p>
            <a:r>
              <a:rPr lang="en-US" dirty="0"/>
              <a:t>Invite speakers to train staff on LGBTQ+ topics</a:t>
            </a:r>
          </a:p>
          <a:p>
            <a:r>
              <a:rPr lang="en-US" dirty="0"/>
              <a:t>Make LGBTQ+ training part of standard staff training or advocate for that to happen</a:t>
            </a:r>
          </a:p>
          <a:p>
            <a:r>
              <a:rPr lang="en-US" dirty="0"/>
              <a:t>Have conversations with peers and coworkers who are engaging in homophobia/</a:t>
            </a:r>
            <a:r>
              <a:rPr lang="en-US" dirty="0" err="1"/>
              <a:t>transphobia</a:t>
            </a:r>
            <a:endParaRPr lang="en-US" dirty="0"/>
          </a:p>
          <a:p>
            <a:r>
              <a:rPr lang="en-US" dirty="0"/>
              <a:t>Hire queer people/encourage the hiring of queer people</a:t>
            </a:r>
          </a:p>
          <a:p>
            <a:r>
              <a:rPr lang="en-US" dirty="0"/>
              <a:t>Create or advocate for the creation of specific non-discrimination policies regarding the treatment of LGBTQ+ staff and clients</a:t>
            </a:r>
          </a:p>
          <a:p>
            <a:r>
              <a:rPr lang="en-US" dirty="0"/>
              <a:t>Take complaints of homophobic/</a:t>
            </a:r>
            <a:r>
              <a:rPr lang="en-US" dirty="0" err="1"/>
              <a:t>transphobic</a:t>
            </a:r>
            <a:r>
              <a:rPr lang="en-US" dirty="0"/>
              <a:t> treatment extremely seriously</a:t>
            </a:r>
          </a:p>
        </p:txBody>
      </p:sp>
      <p:sp>
        <p:nvSpPr>
          <p:cNvPr id="3" name="Title 2"/>
          <p:cNvSpPr>
            <a:spLocks noGrp="1"/>
          </p:cNvSpPr>
          <p:nvPr>
            <p:ph type="title"/>
          </p:nvPr>
        </p:nvSpPr>
        <p:spPr/>
        <p:txBody>
          <a:bodyPr/>
          <a:lstStyle/>
          <a:p>
            <a:r>
              <a:rPr lang="en-US" dirty="0"/>
              <a:t>staff</a:t>
            </a:r>
          </a:p>
        </p:txBody>
      </p:sp>
    </p:spTree>
    <p:extLst>
      <p:ext uri="{BB962C8B-B14F-4D97-AF65-F5344CB8AC3E}">
        <p14:creationId xmlns:p14="http://schemas.microsoft.com/office/powerpoint/2010/main" val="23278011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Most of the work we need to do to provide culturally competent care to queer people is work we need to do with ourselves </a:t>
            </a:r>
          </a:p>
          <a:p>
            <a:endParaRPr lang="en-US" dirty="0"/>
          </a:p>
          <a:p>
            <a:r>
              <a:rPr lang="en-US" dirty="0"/>
              <a:t>Find ways to engage with queerness for example engaging with content created by queer people</a:t>
            </a:r>
          </a:p>
          <a:p>
            <a:r>
              <a:rPr lang="en-US" dirty="0"/>
              <a:t>Personally spend time purposefully learning about queer history and social justice struggles</a:t>
            </a:r>
          </a:p>
          <a:p>
            <a:r>
              <a:rPr lang="en-US" dirty="0"/>
              <a:t>Understand and confront personal biases and prejudices </a:t>
            </a:r>
          </a:p>
          <a:p>
            <a:r>
              <a:rPr lang="en-US" dirty="0"/>
              <a:t>Unlearn discomfort around non-normative identities</a:t>
            </a:r>
          </a:p>
          <a:p>
            <a:r>
              <a:rPr lang="en-US" dirty="0"/>
              <a:t>Be willing to be corrected without being defensive</a:t>
            </a:r>
          </a:p>
          <a:p>
            <a:endParaRPr lang="en-US" dirty="0"/>
          </a:p>
        </p:txBody>
      </p:sp>
      <p:sp>
        <p:nvSpPr>
          <p:cNvPr id="3" name="Title 2"/>
          <p:cNvSpPr>
            <a:spLocks noGrp="1"/>
          </p:cNvSpPr>
          <p:nvPr>
            <p:ph type="title"/>
          </p:nvPr>
        </p:nvSpPr>
        <p:spPr/>
        <p:txBody>
          <a:bodyPr/>
          <a:lstStyle/>
          <a:p>
            <a:r>
              <a:rPr lang="en-US" dirty="0"/>
              <a:t>Changing ourselves</a:t>
            </a:r>
          </a:p>
        </p:txBody>
      </p:sp>
    </p:spTree>
    <p:extLst>
      <p:ext uri="{BB962C8B-B14F-4D97-AF65-F5344CB8AC3E}">
        <p14:creationId xmlns:p14="http://schemas.microsoft.com/office/powerpoint/2010/main" val="16935813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a:t>Providers need to take it upon themselves to educate themselves and their peers about how to speak to and about trans and GNC people. </a:t>
            </a:r>
          </a:p>
          <a:p>
            <a:r>
              <a:rPr lang="en-US" dirty="0"/>
              <a:t>Confront your privileges, biases, or areas of ignorance based on gender and sexuality</a:t>
            </a:r>
          </a:p>
          <a:p>
            <a:r>
              <a:rPr lang="en-US" dirty="0"/>
              <a:t>Providers need to look at the services they provide and the spaces they take place in from the perspective of a trans or GNC person and make alterations to insure accessibility. Paying close attention to gendered spaces like bathrooms. </a:t>
            </a:r>
          </a:p>
          <a:p>
            <a:r>
              <a:rPr lang="en-US" dirty="0"/>
              <a:t>Providers need to make paperwork reflect the reality of variation in gender and sexuality. </a:t>
            </a:r>
          </a:p>
          <a:p>
            <a:r>
              <a:rPr lang="en-US" dirty="0"/>
              <a:t>Support queer people making space and creating healing for themselves whenever possible.</a:t>
            </a:r>
          </a:p>
        </p:txBody>
      </p:sp>
      <p:sp>
        <p:nvSpPr>
          <p:cNvPr id="3" name="Title 2"/>
          <p:cNvSpPr>
            <a:spLocks noGrp="1"/>
          </p:cNvSpPr>
          <p:nvPr>
            <p:ph type="title"/>
          </p:nvPr>
        </p:nvSpPr>
        <p:spPr/>
        <p:txBody>
          <a:bodyPr/>
          <a:lstStyle/>
          <a:p>
            <a:r>
              <a:rPr lang="en-US" dirty="0"/>
              <a:t>Take </a:t>
            </a:r>
            <a:r>
              <a:rPr lang="en-US" dirty="0" err="1"/>
              <a:t>aways</a:t>
            </a:r>
            <a:endParaRPr lang="en-US" dirty="0"/>
          </a:p>
        </p:txBody>
      </p:sp>
    </p:spTree>
    <p:extLst>
      <p:ext uri="{BB962C8B-B14F-4D97-AF65-F5344CB8AC3E}">
        <p14:creationId xmlns:p14="http://schemas.microsoft.com/office/powerpoint/2010/main" val="20316970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(1) </a:t>
            </a:r>
            <a:r>
              <a:rPr lang="en-US" dirty="0">
                <a:hlinkClick r:id="rId2"/>
              </a:rPr>
              <a:t>https://www.ditchthelabel.org/research-papers/the-valentine-study/</a:t>
            </a:r>
            <a:endParaRPr lang="en-US" dirty="0"/>
          </a:p>
          <a:p>
            <a:r>
              <a:rPr lang="en-US" dirty="0"/>
              <a:t>(2) </a:t>
            </a:r>
            <a:r>
              <a:rPr lang="en-US" dirty="0">
                <a:hlinkClick r:id="rId3"/>
              </a:rPr>
              <a:t>https://www.hrc.org/youth-report/view-and-share-statistics</a:t>
            </a:r>
            <a:endParaRPr lang="en-US" dirty="0"/>
          </a:p>
          <a:p>
            <a:endParaRPr lang="en-US" dirty="0"/>
          </a:p>
          <a:p>
            <a:endParaRPr lang="en-US" dirty="0"/>
          </a:p>
          <a:p>
            <a:r>
              <a:rPr lang="en-US" dirty="0"/>
              <a:t>Alex Kestrel -  </a:t>
            </a:r>
            <a:r>
              <a:rPr lang="en-US" dirty="0">
                <a:hlinkClick r:id="rId4"/>
              </a:rPr>
              <a:t>justkestrel4@gmail.com</a:t>
            </a:r>
            <a:r>
              <a:rPr lang="en-US" dirty="0"/>
              <a:t> (608) 669-6422</a:t>
            </a:r>
          </a:p>
          <a:p>
            <a:endParaRPr lang="en-US" dirty="0"/>
          </a:p>
          <a:p>
            <a:endParaRPr lang="en-US" dirty="0"/>
          </a:p>
        </p:txBody>
      </p:sp>
      <p:sp>
        <p:nvSpPr>
          <p:cNvPr id="3" name="Title 2"/>
          <p:cNvSpPr>
            <a:spLocks noGrp="1"/>
          </p:cNvSpPr>
          <p:nvPr>
            <p:ph type="title"/>
          </p:nvPr>
        </p:nvSpPr>
        <p:spPr/>
        <p:txBody>
          <a:bodyPr/>
          <a:lstStyle/>
          <a:p>
            <a:r>
              <a:rPr lang="en-US" dirty="0"/>
              <a:t>Sources/contact info</a:t>
            </a:r>
          </a:p>
        </p:txBody>
      </p:sp>
      <p:sp>
        <p:nvSpPr>
          <p:cNvPr id="4" name="TextBox 3">
            <a:extLst>
              <a:ext uri="{FF2B5EF4-FFF2-40B4-BE49-F238E27FC236}">
                <a16:creationId xmlns:a16="http://schemas.microsoft.com/office/drawing/2014/main" id="{6AB24E34-4D45-7340-A1FB-B833CD25DAD0}"/>
              </a:ext>
            </a:extLst>
          </p:cNvPr>
          <p:cNvSpPr txBox="1"/>
          <p:nvPr/>
        </p:nvSpPr>
        <p:spPr>
          <a:xfrm>
            <a:off x="380999" y="5653504"/>
            <a:ext cx="8381261" cy="1107996"/>
          </a:xfrm>
          <a:prstGeom prst="rect">
            <a:avLst/>
          </a:prstGeom>
          <a:noFill/>
        </p:spPr>
        <p:txBody>
          <a:bodyPr wrap="square" rtlCol="0">
            <a:spAutoFit/>
          </a:bodyPr>
          <a:lstStyle/>
          <a:p>
            <a:r>
              <a:rPr lang="en-US" sz="1200" i="1" dirty="0">
                <a:latin typeface="Calibri" panose="020F0502020204030204" pitchFamily="34" charset="0"/>
                <a:cs typeface="Calibri" panose="020F0502020204030204" pitchFamily="34" charset="0"/>
              </a:rPr>
              <a:t>Funding for this conference was made possible by NITT-HT grant, CFDA 93.243 from SAMHSA.  The views expressed in written conference materials or publications and by speakers and moderators do not necessarily reflect the official policies of the Department of Health and Human Services; nor does mention of trade names, commercial practices, or organizations imply endorsement by the U.S. Government.</a:t>
            </a:r>
          </a:p>
          <a:p>
            <a:endParaRPr lang="en-US" dirty="0"/>
          </a:p>
        </p:txBody>
      </p:sp>
    </p:spTree>
    <p:extLst>
      <p:ext uri="{BB962C8B-B14F-4D97-AF65-F5344CB8AC3E}">
        <p14:creationId xmlns:p14="http://schemas.microsoft.com/office/powerpoint/2010/main" val="2139076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a:t>According to a recent study over half of young people 13-26 identify as something other than </a:t>
            </a:r>
            <a:r>
              <a:rPr lang="en-US" dirty="0" err="1"/>
              <a:t>cisgender</a:t>
            </a:r>
            <a:r>
              <a:rPr lang="en-US" dirty="0"/>
              <a:t> and heterosexual. (1) So we know there is a growing number of LGBTQ+ young people.</a:t>
            </a:r>
          </a:p>
          <a:p>
            <a:r>
              <a:rPr lang="en-US" dirty="0"/>
              <a:t>HRC (Human Rights Campaign) did a study of 10,000+ LGBT identified young people aged 13-17 and it paints a picture of the contemporary experiences of queer youth(2).</a:t>
            </a:r>
          </a:p>
          <a:p>
            <a:pPr lvl="1"/>
            <a:r>
              <a:rPr lang="en-US" dirty="0"/>
              <a:t>42% of LGBT youth say the community in which they live is not accepting of LGBT people.</a:t>
            </a:r>
          </a:p>
          <a:p>
            <a:pPr lvl="1"/>
            <a:r>
              <a:rPr lang="en-US" dirty="0"/>
              <a:t>LGBT youth are twice as likely as their peers to say they have been physically assaulted.</a:t>
            </a:r>
          </a:p>
          <a:p>
            <a:pPr lvl="1"/>
            <a:r>
              <a:rPr lang="en-US" dirty="0"/>
              <a:t>26% of LGBT youth say their biggest problems are not feeling accepted by their family, trouble at school/bullying, and a fear to be out/open. 22% of non-LGBT youth say their biggest problems are trouble with class, exams, and grades.</a:t>
            </a:r>
          </a:p>
          <a:p>
            <a:pPr lvl="1"/>
            <a:endParaRPr lang="en-US" dirty="0"/>
          </a:p>
          <a:p>
            <a:endParaRPr lang="en-US" dirty="0"/>
          </a:p>
        </p:txBody>
      </p:sp>
      <p:sp>
        <p:nvSpPr>
          <p:cNvPr id="3" name="Title 2"/>
          <p:cNvSpPr>
            <a:spLocks noGrp="1"/>
          </p:cNvSpPr>
          <p:nvPr>
            <p:ph type="title"/>
          </p:nvPr>
        </p:nvSpPr>
        <p:spPr/>
        <p:txBody>
          <a:bodyPr/>
          <a:lstStyle/>
          <a:p>
            <a:r>
              <a:rPr lang="en-US" dirty="0"/>
              <a:t>What is the experience of </a:t>
            </a:r>
            <a:r>
              <a:rPr lang="en-US" dirty="0" err="1"/>
              <a:t>lgbt</a:t>
            </a:r>
            <a:r>
              <a:rPr lang="en-US" dirty="0"/>
              <a:t> youth?</a:t>
            </a:r>
          </a:p>
        </p:txBody>
      </p:sp>
    </p:spTree>
    <p:extLst>
      <p:ext uri="{BB962C8B-B14F-4D97-AF65-F5344CB8AC3E}">
        <p14:creationId xmlns:p14="http://schemas.microsoft.com/office/powerpoint/2010/main" val="11033491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Roughly three quarters of LGBT youth say they are more honest about themselves online than in the real world.</a:t>
            </a:r>
          </a:p>
          <a:p>
            <a:r>
              <a:rPr lang="en-US" dirty="0"/>
              <a:t>9 out of 10 LGBT youth say they are out to their close friends and 64% say they are out to their classmates.</a:t>
            </a:r>
          </a:p>
          <a:p>
            <a:r>
              <a:rPr lang="en-US" dirty="0"/>
              <a:t>75% of LGBT youth say that most of their peers do not have a problem with their identity as LGBT.</a:t>
            </a:r>
          </a:p>
          <a:p>
            <a:r>
              <a:rPr lang="en-US" dirty="0"/>
              <a:t>92% of LGBT youth say they hear negative messages about being LGBT. Top sources are school, the internet, and their peers. </a:t>
            </a:r>
          </a:p>
          <a:p>
            <a:r>
              <a:rPr lang="en-US" dirty="0"/>
              <a:t>68% of LGBT youth say they hear negative messages about being LGBT from elected leaders. </a:t>
            </a:r>
          </a:p>
          <a:p>
            <a:r>
              <a:rPr lang="en-US" dirty="0"/>
              <a:t>LGBT youth out to their immediate families are more likely to report being happy than those who are not out. </a:t>
            </a:r>
          </a:p>
          <a:p>
            <a:endParaRPr lang="en-US" dirty="0"/>
          </a:p>
          <a:p>
            <a:endParaRPr lang="en-US" dirty="0"/>
          </a:p>
          <a:p>
            <a:endParaRPr lang="en-US" dirty="0"/>
          </a:p>
        </p:txBody>
      </p:sp>
      <p:sp>
        <p:nvSpPr>
          <p:cNvPr id="3" name="Title 2"/>
          <p:cNvSpPr>
            <a:spLocks noGrp="1"/>
          </p:cNvSpPr>
          <p:nvPr>
            <p:ph type="title"/>
          </p:nvPr>
        </p:nvSpPr>
        <p:spPr/>
        <p:txBody>
          <a:bodyPr/>
          <a:lstStyle/>
          <a:p>
            <a:r>
              <a:rPr lang="en-US" dirty="0"/>
              <a:t>What is the experience of </a:t>
            </a:r>
            <a:r>
              <a:rPr lang="en-US" dirty="0" err="1"/>
              <a:t>lgbt</a:t>
            </a:r>
            <a:r>
              <a:rPr lang="en-US" dirty="0"/>
              <a:t> youth?</a:t>
            </a:r>
          </a:p>
        </p:txBody>
      </p:sp>
    </p:spTree>
    <p:extLst>
      <p:ext uri="{BB962C8B-B14F-4D97-AF65-F5344CB8AC3E}">
        <p14:creationId xmlns:p14="http://schemas.microsoft.com/office/powerpoint/2010/main" val="2507027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a:t>LGBTQ+ people experience disproportionate rates of issues with mental health, addiction, and </a:t>
            </a:r>
            <a:r>
              <a:rPr lang="en-US" dirty="0" err="1"/>
              <a:t>houselessness</a:t>
            </a:r>
            <a:r>
              <a:rPr lang="en-US" dirty="0"/>
              <a:t>. </a:t>
            </a:r>
          </a:p>
          <a:p>
            <a:endParaRPr lang="en-US" dirty="0"/>
          </a:p>
          <a:p>
            <a:r>
              <a:rPr lang="en-US" dirty="0"/>
              <a:t>LGBTQ+ youth are particularly vulnerable:</a:t>
            </a:r>
          </a:p>
          <a:p>
            <a:pPr>
              <a:buFont typeface="Wingdings" charset="2"/>
              <a:buChar char="§"/>
            </a:pPr>
            <a:r>
              <a:rPr lang="en-US" dirty="0"/>
              <a:t>May lack natural supports </a:t>
            </a:r>
          </a:p>
          <a:p>
            <a:pPr>
              <a:buFont typeface="Wingdings" charset="2"/>
              <a:buChar char="§"/>
            </a:pPr>
            <a:r>
              <a:rPr lang="en-US" dirty="0"/>
              <a:t>May experience bullying and harassment</a:t>
            </a:r>
          </a:p>
          <a:p>
            <a:pPr>
              <a:buFont typeface="Wingdings" charset="2"/>
              <a:buChar char="§"/>
            </a:pPr>
            <a:r>
              <a:rPr lang="en-US" dirty="0"/>
              <a:t>Many have other marginalized identities as well as being LGBTQ+</a:t>
            </a:r>
          </a:p>
          <a:p>
            <a:pPr>
              <a:buFont typeface="Wingdings" charset="2"/>
              <a:buChar char="§"/>
            </a:pPr>
            <a:r>
              <a:rPr lang="en-US" dirty="0"/>
              <a:t>We live in a </a:t>
            </a:r>
            <a:r>
              <a:rPr lang="en-US" dirty="0" err="1"/>
              <a:t>heteronormative</a:t>
            </a:r>
            <a:r>
              <a:rPr lang="en-US" dirty="0"/>
              <a:t> and </a:t>
            </a:r>
            <a:r>
              <a:rPr lang="en-US" dirty="0" err="1"/>
              <a:t>cisnormative</a:t>
            </a:r>
            <a:r>
              <a:rPr lang="en-US" dirty="0"/>
              <a:t> society that doesn’t validate their identities</a:t>
            </a:r>
          </a:p>
          <a:p>
            <a:pPr>
              <a:buFont typeface="Wingdings" charset="2"/>
              <a:buChar char="§"/>
            </a:pPr>
            <a:r>
              <a:rPr lang="en-US" dirty="0"/>
              <a:t>Some trans people experience gender </a:t>
            </a:r>
            <a:r>
              <a:rPr lang="en-US" dirty="0" err="1"/>
              <a:t>dysphoria</a:t>
            </a:r>
            <a:r>
              <a:rPr lang="en-US" dirty="0"/>
              <a:t> which can be distressing or traumatic</a:t>
            </a:r>
          </a:p>
          <a:p>
            <a:pPr>
              <a:buFont typeface="Wingdings" charset="2"/>
              <a:buChar char="§"/>
            </a:pPr>
            <a:r>
              <a:rPr lang="en-US" dirty="0"/>
              <a:t>Social services may be inaccessible to LGBTQ+ people</a:t>
            </a:r>
          </a:p>
        </p:txBody>
      </p:sp>
      <p:sp>
        <p:nvSpPr>
          <p:cNvPr id="3" name="Title 2"/>
          <p:cNvSpPr>
            <a:spLocks noGrp="1"/>
          </p:cNvSpPr>
          <p:nvPr>
            <p:ph type="title"/>
          </p:nvPr>
        </p:nvSpPr>
        <p:spPr/>
        <p:txBody>
          <a:bodyPr/>
          <a:lstStyle/>
          <a:p>
            <a:r>
              <a:rPr lang="en-US" dirty="0"/>
              <a:t>Risk factors for LGBTQ+ youth</a:t>
            </a:r>
          </a:p>
        </p:txBody>
      </p:sp>
    </p:spTree>
    <p:extLst>
      <p:ext uri="{BB962C8B-B14F-4D97-AF65-F5344CB8AC3E}">
        <p14:creationId xmlns:p14="http://schemas.microsoft.com/office/powerpoint/2010/main" val="42943719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Providers who don’t know how to provide culturally competent care or hold biases against LGBTQ+ people</a:t>
            </a:r>
          </a:p>
          <a:p>
            <a:r>
              <a:rPr lang="en-US" dirty="0"/>
              <a:t>Facilities that are set up according to a gender binary such as residential facilities organized by gender</a:t>
            </a:r>
          </a:p>
          <a:p>
            <a:r>
              <a:rPr lang="en-US" dirty="0"/>
              <a:t>Paperwork and forms that are set up according to a gender binary such as forms that require people to check one of two boxes to describe their gender</a:t>
            </a:r>
          </a:p>
          <a:p>
            <a:r>
              <a:rPr lang="en-US" dirty="0"/>
              <a:t>Lack of LGBTQ+ specific services or inability to access them safely </a:t>
            </a:r>
          </a:p>
          <a:p>
            <a:endParaRPr lang="en-US" dirty="0"/>
          </a:p>
        </p:txBody>
      </p:sp>
      <p:sp>
        <p:nvSpPr>
          <p:cNvPr id="3" name="Title 2"/>
          <p:cNvSpPr>
            <a:spLocks noGrp="1"/>
          </p:cNvSpPr>
          <p:nvPr>
            <p:ph type="title"/>
          </p:nvPr>
        </p:nvSpPr>
        <p:spPr/>
        <p:txBody>
          <a:bodyPr/>
          <a:lstStyle/>
          <a:p>
            <a:r>
              <a:rPr lang="en-US" dirty="0"/>
              <a:t>Barriers to care for LGBTQ+ youth</a:t>
            </a:r>
          </a:p>
        </p:txBody>
      </p:sp>
    </p:spTree>
    <p:extLst>
      <p:ext uri="{BB962C8B-B14F-4D97-AF65-F5344CB8AC3E}">
        <p14:creationId xmlns:p14="http://schemas.microsoft.com/office/powerpoint/2010/main" val="32739023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Consider adding LGBTQ+ magazines to waiting areas or putting up a cheesy poster about LGBTQ+ inclusion or having a rainbow flag at your desk. Find ways to physically signal to LGBTQ+ clients that staff are on their side.</a:t>
            </a:r>
          </a:p>
          <a:p>
            <a:r>
              <a:rPr lang="en-US" dirty="0"/>
              <a:t>Consider carefully the bathroom situation in your office or facility. If there are gendered single stall bathrooms get them changed to gender neutral bathrooms. If there are single stall or gender neutral bathrooms in the building put up signs to signal how to easily locate them. Is there a safe place for gender non-conforming people to use the bathroom? What can you do to create that space if it doesn’t already exist?</a:t>
            </a:r>
          </a:p>
        </p:txBody>
      </p:sp>
      <p:sp>
        <p:nvSpPr>
          <p:cNvPr id="3" name="Title 2"/>
          <p:cNvSpPr>
            <a:spLocks noGrp="1"/>
          </p:cNvSpPr>
          <p:nvPr>
            <p:ph type="title"/>
          </p:nvPr>
        </p:nvSpPr>
        <p:spPr/>
        <p:txBody>
          <a:bodyPr/>
          <a:lstStyle/>
          <a:p>
            <a:r>
              <a:rPr lang="en-US" dirty="0"/>
              <a:t>Making physical space accessible</a:t>
            </a:r>
          </a:p>
        </p:txBody>
      </p:sp>
    </p:spTree>
    <p:extLst>
      <p:ext uri="{BB962C8B-B14F-4D97-AF65-F5344CB8AC3E}">
        <p14:creationId xmlns:p14="http://schemas.microsoft.com/office/powerpoint/2010/main" val="37445211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We assign roommates based on gender identity. Not sexual orientation or gender assigned at birth. This means that generally </a:t>
            </a:r>
            <a:r>
              <a:rPr lang="en-US" dirty="0" err="1"/>
              <a:t>transmen</a:t>
            </a:r>
            <a:r>
              <a:rPr lang="en-US" dirty="0"/>
              <a:t> would be roommates with </a:t>
            </a:r>
            <a:r>
              <a:rPr lang="en-US" dirty="0" err="1"/>
              <a:t>cismen</a:t>
            </a:r>
            <a:r>
              <a:rPr lang="en-US" dirty="0"/>
              <a:t> and </a:t>
            </a:r>
            <a:r>
              <a:rPr lang="en-US" dirty="0" err="1"/>
              <a:t>transwomen</a:t>
            </a:r>
            <a:r>
              <a:rPr lang="en-US" dirty="0"/>
              <a:t> would be roommates with </a:t>
            </a:r>
            <a:r>
              <a:rPr lang="en-US" dirty="0" err="1"/>
              <a:t>ciswomen</a:t>
            </a:r>
            <a:r>
              <a:rPr lang="en-US" dirty="0"/>
              <a:t>.</a:t>
            </a:r>
          </a:p>
          <a:p>
            <a:r>
              <a:rPr lang="en-US" dirty="0"/>
              <a:t>Check in with trans and GNC clients about roommate situations and ask them what would make them most comfortable and safe and follow their lead. </a:t>
            </a:r>
          </a:p>
          <a:p>
            <a:r>
              <a:rPr lang="en-US" dirty="0"/>
              <a:t>Check in with and support trans people in residential settings. It’s not uncommon for people to experience </a:t>
            </a:r>
            <a:r>
              <a:rPr lang="en-US" dirty="0" err="1"/>
              <a:t>transphobia</a:t>
            </a:r>
            <a:r>
              <a:rPr lang="en-US" dirty="0"/>
              <a:t> from roommates and other residents.</a:t>
            </a:r>
          </a:p>
          <a:p>
            <a:r>
              <a:rPr lang="en-US" dirty="0"/>
              <a:t>Make sure GNC people have safe access to bathrooms/locker rooms/shower facilities.</a:t>
            </a:r>
          </a:p>
        </p:txBody>
      </p:sp>
      <p:sp>
        <p:nvSpPr>
          <p:cNvPr id="3" name="Title 2"/>
          <p:cNvSpPr>
            <a:spLocks noGrp="1"/>
          </p:cNvSpPr>
          <p:nvPr>
            <p:ph type="title"/>
          </p:nvPr>
        </p:nvSpPr>
        <p:spPr/>
        <p:txBody>
          <a:bodyPr/>
          <a:lstStyle/>
          <a:p>
            <a:r>
              <a:rPr lang="en-US" dirty="0"/>
              <a:t>Residential facilities</a:t>
            </a:r>
          </a:p>
        </p:txBody>
      </p:sp>
    </p:spTree>
    <p:extLst>
      <p:ext uri="{BB962C8B-B14F-4D97-AF65-F5344CB8AC3E}">
        <p14:creationId xmlns:p14="http://schemas.microsoft.com/office/powerpoint/2010/main" val="6296205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A lot of paperwork require people to fit into one of two boxes in regards to gender. If it isn’t completely necessary do not ask clients to disclose their gender. If it’s necessary, provide more options. </a:t>
            </a:r>
          </a:p>
          <a:p>
            <a:r>
              <a:rPr lang="en-US" dirty="0"/>
              <a:t>Make sure paperwork does not assume someone is heterosexual and </a:t>
            </a:r>
            <a:r>
              <a:rPr lang="en-US" dirty="0" err="1"/>
              <a:t>cisgender</a:t>
            </a:r>
            <a:r>
              <a:rPr lang="en-US" dirty="0"/>
              <a:t>. For example, sometimes paperwork will say “if a woman” then list questions related to menstruation or pregnancies. But there are also men and non-binary people who experience menstruation and pregnancies. </a:t>
            </a:r>
          </a:p>
          <a:p>
            <a:r>
              <a:rPr lang="en-US" dirty="0"/>
              <a:t>Oftentimes intake paperwork is a client’s first experience with an organization. If it assumes their non-existence it’s going to make that person feel unseen and disrespected as their first interaction with the organization.</a:t>
            </a:r>
          </a:p>
        </p:txBody>
      </p:sp>
      <p:sp>
        <p:nvSpPr>
          <p:cNvPr id="3" name="Title 2"/>
          <p:cNvSpPr>
            <a:spLocks noGrp="1"/>
          </p:cNvSpPr>
          <p:nvPr>
            <p:ph type="title"/>
          </p:nvPr>
        </p:nvSpPr>
        <p:spPr/>
        <p:txBody>
          <a:bodyPr/>
          <a:lstStyle/>
          <a:p>
            <a:r>
              <a:rPr lang="en-US" dirty="0"/>
              <a:t>paperwork</a:t>
            </a:r>
          </a:p>
        </p:txBody>
      </p:sp>
    </p:spTree>
    <p:extLst>
      <p:ext uri="{BB962C8B-B14F-4D97-AF65-F5344CB8AC3E}">
        <p14:creationId xmlns:p14="http://schemas.microsoft.com/office/powerpoint/2010/main" val="22088339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paperwork</a:t>
            </a:r>
          </a:p>
        </p:txBody>
      </p:sp>
      <p:sp>
        <p:nvSpPr>
          <p:cNvPr id="4" name="Text Placeholder 3"/>
          <p:cNvSpPr>
            <a:spLocks noGrp="1"/>
          </p:cNvSpPr>
          <p:nvPr>
            <p:ph type="body" idx="1"/>
          </p:nvPr>
        </p:nvSpPr>
        <p:spPr/>
        <p:txBody>
          <a:bodyPr>
            <a:normAutofit fontScale="92500"/>
          </a:bodyPr>
          <a:lstStyle/>
          <a:p>
            <a:r>
              <a:rPr lang="en-US" dirty="0"/>
              <a:t>Inaccurate and inaccessible</a:t>
            </a:r>
          </a:p>
        </p:txBody>
      </p:sp>
      <p:sp>
        <p:nvSpPr>
          <p:cNvPr id="5" name="Content Placeholder 4"/>
          <p:cNvSpPr>
            <a:spLocks noGrp="1"/>
          </p:cNvSpPr>
          <p:nvPr>
            <p:ph sz="half" idx="2"/>
          </p:nvPr>
        </p:nvSpPr>
        <p:spPr>
          <a:xfrm>
            <a:off x="457200" y="2438399"/>
            <a:ext cx="4040188" cy="866465"/>
          </a:xfrm>
        </p:spPr>
        <p:txBody>
          <a:bodyPr/>
          <a:lstStyle/>
          <a:p>
            <a:pPr marL="45720" indent="0">
              <a:buNone/>
            </a:pPr>
            <a:r>
              <a:rPr lang="en-US" sz="2000" dirty="0">
                <a:latin typeface="Franklin Gothic Medium (Body)"/>
                <a:cs typeface="Franklin Gothic Medium (Body)"/>
              </a:rPr>
              <a:t>Gender:</a:t>
            </a:r>
          </a:p>
          <a:p>
            <a:pPr marL="45720" indent="0">
              <a:buNone/>
            </a:pPr>
            <a:r>
              <a:rPr lang="en-US" sz="2000" dirty="0">
                <a:latin typeface="Franklin Gothic Medium (Body)"/>
                <a:ea typeface="ＭＳ ゴシック"/>
                <a:cs typeface="Franklin Gothic Medium (Body)"/>
              </a:rPr>
              <a:t>☐male ☐ female</a:t>
            </a:r>
          </a:p>
          <a:p>
            <a:endParaRPr lang="en-US" dirty="0">
              <a:latin typeface="ＭＳ ゴシック"/>
              <a:ea typeface="ＭＳ ゴシック"/>
              <a:cs typeface="ＭＳ ゴシック"/>
            </a:endParaRPr>
          </a:p>
        </p:txBody>
      </p:sp>
      <p:sp>
        <p:nvSpPr>
          <p:cNvPr id="6" name="Text Placeholder 5"/>
          <p:cNvSpPr>
            <a:spLocks noGrp="1"/>
          </p:cNvSpPr>
          <p:nvPr>
            <p:ph type="body" sz="quarter" idx="3"/>
          </p:nvPr>
        </p:nvSpPr>
        <p:spPr/>
        <p:txBody>
          <a:bodyPr/>
          <a:lstStyle/>
          <a:p>
            <a:r>
              <a:rPr lang="en-US" dirty="0"/>
              <a:t>Accurate and accessible</a:t>
            </a:r>
          </a:p>
        </p:txBody>
      </p:sp>
      <p:sp>
        <p:nvSpPr>
          <p:cNvPr id="7" name="Content Placeholder 6"/>
          <p:cNvSpPr>
            <a:spLocks noGrp="1"/>
          </p:cNvSpPr>
          <p:nvPr>
            <p:ph sz="quarter" idx="4"/>
          </p:nvPr>
        </p:nvSpPr>
        <p:spPr>
          <a:xfrm>
            <a:off x="4700015" y="2438400"/>
            <a:ext cx="4058431" cy="3894566"/>
          </a:xfrm>
        </p:spPr>
        <p:txBody>
          <a:bodyPr>
            <a:normAutofit/>
          </a:bodyPr>
          <a:lstStyle/>
          <a:p>
            <a:pPr marL="45720" indent="0">
              <a:buNone/>
            </a:pPr>
            <a:r>
              <a:rPr lang="en-US" sz="2000" dirty="0"/>
              <a:t>Gender:</a:t>
            </a:r>
          </a:p>
          <a:p>
            <a:pPr marL="45720" indent="0">
              <a:buNone/>
            </a:pPr>
            <a:r>
              <a:rPr lang="en-US" sz="2000" dirty="0">
                <a:latin typeface="ＭＳ ゴシック"/>
                <a:ea typeface="ＭＳ ゴシック"/>
                <a:cs typeface="ＭＳ ゴシック"/>
              </a:rPr>
              <a:t>☐</a:t>
            </a:r>
            <a:r>
              <a:rPr lang="en-US" sz="2000" dirty="0" err="1">
                <a:latin typeface="ＭＳ ゴシック"/>
                <a:ea typeface="ＭＳ ゴシック"/>
                <a:cs typeface="ＭＳ ゴシック"/>
              </a:rPr>
              <a:t>transwoman</a:t>
            </a:r>
            <a:endParaRPr lang="en-US" sz="2000" dirty="0">
              <a:latin typeface="ＭＳ ゴシック"/>
              <a:ea typeface="ＭＳ ゴシック"/>
              <a:cs typeface="ＭＳ ゴシック"/>
            </a:endParaRPr>
          </a:p>
          <a:p>
            <a:pPr marL="45720" indent="0">
              <a:buNone/>
            </a:pPr>
            <a:r>
              <a:rPr lang="en-US" sz="2000" dirty="0">
                <a:latin typeface="ＭＳ ゴシック"/>
                <a:ea typeface="ＭＳ ゴシック"/>
                <a:cs typeface="ＭＳ ゴシック"/>
              </a:rPr>
              <a:t>☐</a:t>
            </a:r>
            <a:r>
              <a:rPr lang="en-US" sz="2000" dirty="0" err="1">
                <a:latin typeface="ＭＳ ゴシック"/>
                <a:ea typeface="ＭＳ ゴシック"/>
                <a:cs typeface="ＭＳ ゴシック"/>
              </a:rPr>
              <a:t>ciswoman</a:t>
            </a:r>
            <a:endParaRPr lang="en-US" sz="2000" dirty="0">
              <a:latin typeface="ＭＳ ゴシック"/>
              <a:ea typeface="ＭＳ ゴシック"/>
              <a:cs typeface="ＭＳ ゴシック"/>
            </a:endParaRPr>
          </a:p>
          <a:p>
            <a:pPr marL="45720" indent="0">
              <a:buNone/>
            </a:pPr>
            <a:r>
              <a:rPr lang="en-US" sz="2000" dirty="0">
                <a:latin typeface="ＭＳ ゴシック"/>
                <a:ea typeface="ＭＳ ゴシック"/>
                <a:cs typeface="ＭＳ ゴシック"/>
              </a:rPr>
              <a:t>☐</a:t>
            </a:r>
            <a:r>
              <a:rPr lang="en-US" sz="2000" dirty="0" err="1">
                <a:latin typeface="ＭＳ ゴシック"/>
                <a:ea typeface="ＭＳ ゴシック"/>
                <a:cs typeface="ＭＳ ゴシック"/>
              </a:rPr>
              <a:t>transman</a:t>
            </a:r>
            <a:endParaRPr lang="en-US" sz="2000" dirty="0">
              <a:latin typeface="ＭＳ ゴシック"/>
              <a:ea typeface="ＭＳ ゴシック"/>
              <a:cs typeface="ＭＳ ゴシック"/>
            </a:endParaRPr>
          </a:p>
          <a:p>
            <a:pPr marL="45720" indent="0">
              <a:buNone/>
            </a:pPr>
            <a:r>
              <a:rPr lang="en-US" sz="2000" dirty="0">
                <a:latin typeface="ＭＳ ゴシック"/>
                <a:ea typeface="ＭＳ ゴシック"/>
                <a:cs typeface="ＭＳ ゴシック"/>
              </a:rPr>
              <a:t>☐</a:t>
            </a:r>
            <a:r>
              <a:rPr lang="en-US" sz="2000" dirty="0" err="1">
                <a:latin typeface="ＭＳ ゴシック"/>
                <a:ea typeface="ＭＳ ゴシック"/>
                <a:cs typeface="ＭＳ ゴシック"/>
              </a:rPr>
              <a:t>cisman</a:t>
            </a:r>
            <a:endParaRPr lang="en-US" sz="2000" dirty="0">
              <a:latin typeface="ＭＳ ゴシック"/>
              <a:ea typeface="ＭＳ ゴシック"/>
              <a:cs typeface="ＭＳ ゴシック"/>
            </a:endParaRPr>
          </a:p>
          <a:p>
            <a:pPr marL="45720" indent="0">
              <a:buNone/>
            </a:pPr>
            <a:r>
              <a:rPr lang="en-US" sz="2000" dirty="0">
                <a:latin typeface="ＭＳ ゴシック"/>
                <a:ea typeface="ＭＳ ゴシック"/>
                <a:cs typeface="ＭＳ ゴシック"/>
              </a:rPr>
              <a:t>☐</a:t>
            </a:r>
            <a:r>
              <a:rPr lang="en-US" sz="2000" dirty="0" err="1">
                <a:latin typeface="ＭＳ ゴシック"/>
                <a:ea typeface="ＭＳ ゴシック"/>
                <a:cs typeface="ＭＳ ゴシック"/>
              </a:rPr>
              <a:t>genderqueer</a:t>
            </a:r>
            <a:endParaRPr lang="en-US" sz="2000" dirty="0">
              <a:latin typeface="ＭＳ ゴシック"/>
              <a:ea typeface="ＭＳ ゴシック"/>
              <a:cs typeface="ＭＳ ゴシック"/>
            </a:endParaRPr>
          </a:p>
          <a:p>
            <a:pPr marL="45720" indent="0">
              <a:buNone/>
            </a:pPr>
            <a:r>
              <a:rPr lang="en-US" sz="2000" dirty="0">
                <a:latin typeface="ＭＳ ゴシック"/>
                <a:ea typeface="ＭＳ ゴシック"/>
                <a:cs typeface="ＭＳ ゴシック"/>
              </a:rPr>
              <a:t>☐other: ________</a:t>
            </a:r>
            <a:endParaRPr lang="en-US" sz="2000" dirty="0"/>
          </a:p>
          <a:p>
            <a:pPr>
              <a:buFont typeface="Wingdings" charset="2"/>
              <a:buChar char="§"/>
            </a:pPr>
            <a:endParaRPr lang="en-US" dirty="0">
              <a:latin typeface="ＭＳ ゴシック"/>
              <a:ea typeface="ＭＳ ゴシック"/>
              <a:cs typeface="ＭＳ ゴシック"/>
            </a:endParaRPr>
          </a:p>
        </p:txBody>
      </p:sp>
      <p:sp>
        <p:nvSpPr>
          <p:cNvPr id="3" name="TextBox 2"/>
          <p:cNvSpPr txBox="1"/>
          <p:nvPr/>
        </p:nvSpPr>
        <p:spPr>
          <a:xfrm>
            <a:off x="457200" y="4053750"/>
            <a:ext cx="4040188" cy="2031325"/>
          </a:xfrm>
          <a:prstGeom prst="rect">
            <a:avLst/>
          </a:prstGeom>
          <a:noFill/>
        </p:spPr>
        <p:txBody>
          <a:bodyPr wrap="square" rtlCol="0">
            <a:spAutoFit/>
          </a:bodyPr>
          <a:lstStyle/>
          <a:p>
            <a:r>
              <a:rPr lang="en-US" sz="2400" dirty="0">
                <a:solidFill>
                  <a:schemeClr val="tx2"/>
                </a:solidFill>
              </a:rPr>
              <a:t>Accurate and accessible</a:t>
            </a:r>
          </a:p>
          <a:p>
            <a:endParaRPr lang="en-US" sz="2400" dirty="0">
              <a:solidFill>
                <a:schemeClr val="tx2"/>
              </a:solidFill>
            </a:endParaRPr>
          </a:p>
          <a:p>
            <a:r>
              <a:rPr lang="en-US" sz="2000" dirty="0">
                <a:solidFill>
                  <a:schemeClr val="tx2"/>
                </a:solidFill>
                <a:latin typeface="Franklin Gothic Medium (Body)"/>
                <a:cs typeface="Franklin Gothic Medium (Body)"/>
              </a:rPr>
              <a:t>Gender: </a:t>
            </a:r>
          </a:p>
          <a:p>
            <a:r>
              <a:rPr lang="en-US" sz="2000" dirty="0">
                <a:latin typeface="Franklin Gothic Medium (Body)"/>
                <a:ea typeface="ＭＳ ゴシック"/>
                <a:cs typeface="Franklin Gothic Medium (Body)"/>
              </a:rPr>
              <a:t>☐ </a:t>
            </a:r>
            <a:r>
              <a:rPr lang="en-US" sz="2000" dirty="0">
                <a:solidFill>
                  <a:schemeClr val="tx2"/>
                </a:solidFill>
                <a:latin typeface="Franklin Gothic Medium (Body)"/>
                <a:ea typeface="ＭＳ ゴシック"/>
                <a:cs typeface="Franklin Gothic Medium (Body)"/>
              </a:rPr>
              <a:t>woman </a:t>
            </a:r>
            <a:r>
              <a:rPr lang="en-US" dirty="0">
                <a:latin typeface="Franklin Gothic Medium (Body)"/>
                <a:ea typeface="ＭＳ ゴシック"/>
                <a:cs typeface="Franklin Gothic Medium (Body)"/>
              </a:rPr>
              <a:t>☐ </a:t>
            </a:r>
            <a:r>
              <a:rPr lang="en-US" sz="2000" dirty="0">
                <a:solidFill>
                  <a:schemeClr val="tx2"/>
                </a:solidFill>
                <a:latin typeface="Franklin Gothic Medium (Body)"/>
                <a:ea typeface="ＭＳ ゴシック"/>
                <a:cs typeface="Franklin Gothic Medium (Body)"/>
              </a:rPr>
              <a:t>man</a:t>
            </a:r>
          </a:p>
          <a:p>
            <a:r>
              <a:rPr lang="en-US" dirty="0">
                <a:latin typeface="Franklin Gothic Medium (Body)"/>
                <a:ea typeface="ＭＳ ゴシック"/>
                <a:cs typeface="Franklin Gothic Medium (Body)"/>
              </a:rPr>
              <a:t>☐ </a:t>
            </a:r>
            <a:r>
              <a:rPr lang="en-US" sz="2000" dirty="0">
                <a:solidFill>
                  <a:schemeClr val="tx2"/>
                </a:solidFill>
                <a:latin typeface="Franklin Gothic Medium (Body)"/>
                <a:ea typeface="ＭＳ ゴシック"/>
                <a:cs typeface="Franklin Gothic Medium (Body)"/>
              </a:rPr>
              <a:t>transgender</a:t>
            </a:r>
            <a:r>
              <a:rPr lang="en-US" dirty="0">
                <a:solidFill>
                  <a:schemeClr val="tx2"/>
                </a:solidFill>
                <a:latin typeface="Franklin Gothic Medium (Body)"/>
                <a:ea typeface="ＭＳ ゴシック"/>
                <a:cs typeface="Franklin Gothic Medium (Body)"/>
              </a:rPr>
              <a:t> </a:t>
            </a:r>
            <a:r>
              <a:rPr lang="en-US" dirty="0">
                <a:latin typeface="Franklin Gothic Medium (Body)"/>
                <a:ea typeface="ＭＳ ゴシック"/>
                <a:cs typeface="Franklin Gothic Medium (Body)"/>
              </a:rPr>
              <a:t>☐ </a:t>
            </a:r>
            <a:r>
              <a:rPr lang="en-US" sz="2000" dirty="0">
                <a:solidFill>
                  <a:schemeClr val="tx2"/>
                </a:solidFill>
                <a:latin typeface="Franklin Gothic Medium (Body)"/>
                <a:ea typeface="ＭＳ ゴシック"/>
                <a:cs typeface="Franklin Gothic Medium (Body)"/>
              </a:rPr>
              <a:t>other</a:t>
            </a:r>
            <a:r>
              <a:rPr lang="en-US" dirty="0">
                <a:solidFill>
                  <a:schemeClr val="tx2"/>
                </a:solidFill>
                <a:latin typeface="Franklin Gothic Medium (Body)"/>
                <a:ea typeface="ＭＳ ゴシック"/>
                <a:cs typeface="Franklin Gothic Medium (Body)"/>
              </a:rPr>
              <a:t>: _______</a:t>
            </a:r>
          </a:p>
          <a:p>
            <a:endParaRPr lang="en-US" dirty="0"/>
          </a:p>
        </p:txBody>
      </p:sp>
    </p:spTree>
    <p:extLst>
      <p:ext uri="{BB962C8B-B14F-4D97-AF65-F5344CB8AC3E}">
        <p14:creationId xmlns:p14="http://schemas.microsoft.com/office/powerpoint/2010/main" val="278071735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rid">
  <a:themeElements>
    <a:clrScheme name="Grid">
      <a:dk1>
        <a:sysClr val="windowText" lastClr="000000"/>
      </a:dk1>
      <a:lt1>
        <a:sysClr val="window" lastClr="FFFFFF"/>
      </a:lt1>
      <a:dk2>
        <a:srgbClr val="534949"/>
      </a:dk2>
      <a:lt2>
        <a:srgbClr val="CCD1B9"/>
      </a:lt2>
      <a:accent1>
        <a:srgbClr val="C66951"/>
      </a:accent1>
      <a:accent2>
        <a:srgbClr val="BF974D"/>
      </a:accent2>
      <a:accent3>
        <a:srgbClr val="928B70"/>
      </a:accent3>
      <a:accent4>
        <a:srgbClr val="87706B"/>
      </a:accent4>
      <a:accent5>
        <a:srgbClr val="94734E"/>
      </a:accent5>
      <a:accent6>
        <a:srgbClr val="6F777D"/>
      </a:accent6>
      <a:hlink>
        <a:srgbClr val="CC9900"/>
      </a:hlink>
      <a:folHlink>
        <a:srgbClr val="C0C0C0"/>
      </a:folHlink>
    </a:clrScheme>
    <a:fontScheme name="Grid">
      <a:maj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ajorFont>
      <a:min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inorFont>
    </a:fontScheme>
    <a:fmtScheme name="Grid">
      <a:fillStyleLst>
        <a:solidFill>
          <a:schemeClr val="phClr"/>
        </a:solidFill>
        <a:solidFill>
          <a:schemeClr val="phClr">
            <a:tint val="50000"/>
          </a:schemeClr>
        </a:solidFill>
        <a:gradFill rotWithShape="1">
          <a:gsLst>
            <a:gs pos="0">
              <a:schemeClr val="phClr"/>
            </a:gs>
            <a:gs pos="90000">
              <a:schemeClr val="phClr">
                <a:shade val="100000"/>
              </a:schemeClr>
            </a:gs>
            <a:gs pos="100000">
              <a:schemeClr val="phClr">
                <a:shade val="85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effectStyle>
        <a:effectStyle>
          <a:effectLst>
            <a:outerShdw blurRad="31750" dist="25400" dir="5400000" rotWithShape="0">
              <a:srgbClr val="000000">
                <a:alpha val="50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30000"/>
              </a:schemeClr>
            </a:contourClr>
          </a:sp3d>
        </a:effectStyle>
      </a:effectStyleLst>
      <a:bgFillStyleLst>
        <a:solidFill>
          <a:schemeClr val="phClr"/>
        </a:solidFill>
        <a:solidFill>
          <a:schemeClr val="phClr">
            <a:tint val="90000"/>
            <a:shade val="93000"/>
            <a:satMod val="150000"/>
          </a:schemeClr>
        </a:solidFill>
        <a:blipFill rotWithShape="1">
          <a:blip xmlns:r="http://schemas.openxmlformats.org/officeDocument/2006/relationships" r:embed="rId1">
            <a:duotone>
              <a:schemeClr val="phClr">
                <a:tint val="95000"/>
              </a:schemeClr>
              <a:schemeClr val="phClr">
                <a:shade val="93000"/>
                <a:satMod val="11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Grid.thmx</Template>
  <TotalTime>56004</TotalTime>
  <Words>1221</Words>
  <Application>Microsoft Macintosh PowerPoint</Application>
  <PresentationFormat>On-screen Show (4:3)</PresentationFormat>
  <Paragraphs>90</Paragraphs>
  <Slides>13</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13</vt:i4>
      </vt:variant>
    </vt:vector>
  </HeadingPairs>
  <TitlesOfParts>
    <vt:vector size="20" baseType="lpstr">
      <vt:lpstr>Franklin Gothic Medium (Body)</vt:lpstr>
      <vt:lpstr>ＭＳ ゴシック</vt:lpstr>
      <vt:lpstr>Calibri</vt:lpstr>
      <vt:lpstr>Franklin Gothic Medium</vt:lpstr>
      <vt:lpstr>Wingdings</vt:lpstr>
      <vt:lpstr>Wingdings 2</vt:lpstr>
      <vt:lpstr>Grid</vt:lpstr>
      <vt:lpstr>Providing culturally competent care for LGBTQ+ youth</vt:lpstr>
      <vt:lpstr>What is the experience of lgbt youth?</vt:lpstr>
      <vt:lpstr>What is the experience of lgbt youth?</vt:lpstr>
      <vt:lpstr>Risk factors for LGBTQ+ youth</vt:lpstr>
      <vt:lpstr>Barriers to care for LGBTQ+ youth</vt:lpstr>
      <vt:lpstr>Making physical space accessible</vt:lpstr>
      <vt:lpstr>Residential facilities</vt:lpstr>
      <vt:lpstr>paperwork</vt:lpstr>
      <vt:lpstr>paperwork</vt:lpstr>
      <vt:lpstr>staff</vt:lpstr>
      <vt:lpstr>Changing ourselves</vt:lpstr>
      <vt:lpstr>Take aways</vt:lpstr>
      <vt:lpstr>Sources/contact info</vt:lpstr>
    </vt:vector>
  </TitlesOfParts>
  <Company/>
  <LinksUpToDate>false</LinksUpToDate>
  <SharedDoc>false</SharedDoc>
  <HyperlinksChanged>false</HyperlinksChanged>
  <AppVersion>16.0013</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Providing culturally competent care for LGBTQ+ youth</dc:title>
  <dc:creator>Emma Kestrel</dc:creator>
  <cp:lastModifiedBy>Valee Thao</cp:lastModifiedBy>
  <cp:revision>22</cp:revision>
  <dcterms:created xsi:type="dcterms:W3CDTF">2018-05-13T00:10:58Z</dcterms:created>
  <dcterms:modified xsi:type="dcterms:W3CDTF">2018-08-06T22:31:54Z</dcterms:modified>
</cp:coreProperties>
</file>