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59" r:id="rId7"/>
    <p:sldId id="260"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3"/>
  </p:normalViewPr>
  <p:slideViewPr>
    <p:cSldViewPr snapToGrid="0" snapToObjects="1">
      <p:cViewPr varScale="1">
        <p:scale>
          <a:sx n="110" d="100"/>
          <a:sy n="110" d="100"/>
        </p:scale>
        <p:origin x="104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August 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B59F4-DDCB-41FF-83F5-A48440F36FA7}" type="datetime4">
              <a:rPr lang="en-US" smtClean="0"/>
              <a:pPr/>
              <a:t>August 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056348-D703-428C-A1C4-7D6796EF5F41}" type="datetime4">
              <a:rPr lang="en-US" smtClean="0"/>
              <a:pPr/>
              <a:t>August 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August 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August 6,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August 6,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August 6,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August 6,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August 6,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August 6,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August 6,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August 6, 2018</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ransstudent.org/" TargetMode="External"/><Relationship Id="rId2" Type="http://schemas.openxmlformats.org/officeDocument/2006/relationships/hyperlink" Target="https://www.ditchthelabel.org/research-papers/the-valentine-study/" TargetMode="External"/><Relationship Id="rId1" Type="http://schemas.openxmlformats.org/officeDocument/2006/relationships/slideLayout" Target="../slideLayouts/slideLayout2.xml"/><Relationship Id="rId4" Type="http://schemas.openxmlformats.org/officeDocument/2006/relationships/hyperlink" Target="mailto:justkestrel4@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Trans 101 and other LGBTQ+ basics</a:t>
            </a:r>
          </a:p>
        </p:txBody>
      </p:sp>
      <p:sp>
        <p:nvSpPr>
          <p:cNvPr id="3" name="Subtitle 2"/>
          <p:cNvSpPr>
            <a:spLocks noGrp="1"/>
          </p:cNvSpPr>
          <p:nvPr>
            <p:ph type="subTitle" idx="1"/>
          </p:nvPr>
        </p:nvSpPr>
        <p:spPr/>
        <p:txBody>
          <a:bodyPr/>
          <a:lstStyle/>
          <a:p>
            <a:r>
              <a:rPr lang="en-US" dirty="0"/>
              <a:t>Understanding how to talk to and provide care for LGBTQ+ youth</a:t>
            </a:r>
          </a:p>
        </p:txBody>
      </p:sp>
    </p:spTree>
    <p:extLst>
      <p:ext uri="{BB962C8B-B14F-4D97-AF65-F5344CB8AC3E}">
        <p14:creationId xmlns:p14="http://schemas.microsoft.com/office/powerpoint/2010/main" val="2926506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Sources/contact info</a:t>
            </a:r>
          </a:p>
        </p:txBody>
      </p:sp>
      <p:sp>
        <p:nvSpPr>
          <p:cNvPr id="3" name="Content Placeholder 2"/>
          <p:cNvSpPr>
            <a:spLocks noGrp="1"/>
          </p:cNvSpPr>
          <p:nvPr>
            <p:ph idx="1"/>
          </p:nvPr>
        </p:nvSpPr>
        <p:spPr/>
        <p:txBody>
          <a:bodyPr/>
          <a:lstStyle/>
          <a:p>
            <a:r>
              <a:rPr lang="en-US" dirty="0"/>
              <a:t>1 - </a:t>
            </a:r>
            <a:r>
              <a:rPr lang="en-US" dirty="0">
                <a:hlinkClick r:id="rId2"/>
              </a:rPr>
              <a:t>https://www.ditchthelabel.org/research-papers/the-valentine-study/</a:t>
            </a:r>
            <a:endParaRPr lang="en-US" dirty="0"/>
          </a:p>
          <a:p>
            <a:r>
              <a:rPr lang="en-US" dirty="0"/>
              <a:t>2 - </a:t>
            </a:r>
            <a:r>
              <a:rPr lang="en-US" dirty="0">
                <a:hlinkClick r:id="rId3"/>
              </a:rPr>
              <a:t>http://www.transstudent.org/</a:t>
            </a:r>
            <a:endParaRPr lang="en-US" dirty="0"/>
          </a:p>
          <a:p>
            <a:endParaRPr lang="en-US" dirty="0"/>
          </a:p>
          <a:p>
            <a:endParaRPr lang="en-US" dirty="0"/>
          </a:p>
          <a:p>
            <a:endParaRPr lang="en-US" dirty="0"/>
          </a:p>
          <a:p>
            <a:endParaRPr lang="en-US" dirty="0"/>
          </a:p>
          <a:p>
            <a:endParaRPr lang="en-US" dirty="0"/>
          </a:p>
          <a:p>
            <a:r>
              <a:rPr lang="en-US" dirty="0"/>
              <a:t>Alex Kestrel </a:t>
            </a:r>
            <a:r>
              <a:rPr lang="mr-IN" dirty="0"/>
              <a:t>–</a:t>
            </a:r>
            <a:br>
              <a:rPr lang="en-US" dirty="0"/>
            </a:br>
            <a:r>
              <a:rPr lang="en-US" dirty="0">
                <a:hlinkClick r:id="rId4"/>
              </a:rPr>
              <a:t>justkestrel4@gmail.com</a:t>
            </a:r>
            <a:r>
              <a:rPr lang="en-US" dirty="0"/>
              <a:t> (608) 669-6422</a:t>
            </a:r>
          </a:p>
          <a:p>
            <a:endParaRPr lang="en-US" dirty="0"/>
          </a:p>
        </p:txBody>
      </p:sp>
      <p:sp>
        <p:nvSpPr>
          <p:cNvPr id="4" name="TextBox 3">
            <a:extLst>
              <a:ext uri="{FF2B5EF4-FFF2-40B4-BE49-F238E27FC236}">
                <a16:creationId xmlns:a16="http://schemas.microsoft.com/office/drawing/2014/main" id="{DA83467E-5284-2349-8CF5-D60D0DABAF2D}"/>
              </a:ext>
            </a:extLst>
          </p:cNvPr>
          <p:cNvSpPr txBox="1"/>
          <p:nvPr/>
        </p:nvSpPr>
        <p:spPr>
          <a:xfrm>
            <a:off x="104172" y="6018836"/>
            <a:ext cx="8935655" cy="923330"/>
          </a:xfrm>
          <a:prstGeom prst="rect">
            <a:avLst/>
          </a:prstGeom>
          <a:noFill/>
        </p:spPr>
        <p:txBody>
          <a:bodyPr wrap="square" rtlCol="0">
            <a:spAutoFit/>
          </a:bodyPr>
          <a:lstStyle/>
          <a:p>
            <a:r>
              <a:rPr lang="en-US" sz="1200" i="1" dirty="0">
                <a:solidFill>
                  <a:schemeClr val="bg1"/>
                </a:solidFill>
                <a:latin typeface="Calibri" panose="020F0502020204030204" pitchFamily="34" charset="0"/>
                <a:cs typeface="Calibri" panose="020F0502020204030204" pitchFamily="34" charset="0"/>
              </a:rPr>
              <a:t>Funding for this conference was made possible by NITT-HT grant, CFDA 93.243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a:t>
            </a:r>
          </a:p>
          <a:p>
            <a:endParaRPr lang="en-US" dirty="0"/>
          </a:p>
        </p:txBody>
      </p:sp>
    </p:spTree>
    <p:extLst>
      <p:ext uri="{BB962C8B-B14F-4D97-AF65-F5344CB8AC3E}">
        <p14:creationId xmlns:p14="http://schemas.microsoft.com/office/powerpoint/2010/main" val="391000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huge portion of young people are LGBTQ+ and they’re vulnerable</a:t>
            </a:r>
          </a:p>
        </p:txBody>
      </p:sp>
      <p:sp>
        <p:nvSpPr>
          <p:cNvPr id="3" name="Content Placeholder 2"/>
          <p:cNvSpPr>
            <a:spLocks noGrp="1"/>
          </p:cNvSpPr>
          <p:nvPr>
            <p:ph idx="1"/>
          </p:nvPr>
        </p:nvSpPr>
        <p:spPr>
          <a:xfrm>
            <a:off x="461839" y="1600201"/>
            <a:ext cx="8181148" cy="3991770"/>
          </a:xfrm>
        </p:spPr>
        <p:txBody>
          <a:bodyPr>
            <a:normAutofit fontScale="92500" lnSpcReduction="10000"/>
          </a:bodyPr>
          <a:lstStyle/>
          <a:p>
            <a:r>
              <a:rPr lang="en-US" dirty="0"/>
              <a:t>According to a recent study over half of young people 13-26 identify as something other than </a:t>
            </a:r>
            <a:r>
              <a:rPr lang="en-US" dirty="0" err="1"/>
              <a:t>cisgender</a:t>
            </a:r>
            <a:r>
              <a:rPr lang="en-US" dirty="0"/>
              <a:t> and heterosexual. (1) So we know there is a growing number of LGBTQ+ young people.</a:t>
            </a:r>
          </a:p>
          <a:p>
            <a:r>
              <a:rPr lang="en-US" dirty="0"/>
              <a:t>A disproportionate amount of LGBTQ+ people struggle with mental illness, </a:t>
            </a:r>
            <a:r>
              <a:rPr lang="en-US" dirty="0" err="1"/>
              <a:t>houselessness</a:t>
            </a:r>
            <a:r>
              <a:rPr lang="en-US" dirty="0"/>
              <a:t>, and addiction. </a:t>
            </a:r>
          </a:p>
          <a:p>
            <a:endParaRPr lang="en-US" dirty="0"/>
          </a:p>
          <a:p>
            <a:r>
              <a:rPr lang="en-US" dirty="0"/>
              <a:t>LGBTQ+ youth are particularly vulnerable:</a:t>
            </a:r>
          </a:p>
          <a:p>
            <a:pPr>
              <a:buFont typeface="Wingdings" charset="2"/>
              <a:buChar char="§"/>
            </a:pPr>
            <a:r>
              <a:rPr lang="en-US" dirty="0"/>
              <a:t>May lack natural supports </a:t>
            </a:r>
          </a:p>
          <a:p>
            <a:pPr>
              <a:buFont typeface="Wingdings" charset="2"/>
              <a:buChar char="§"/>
            </a:pPr>
            <a:r>
              <a:rPr lang="en-US" dirty="0"/>
              <a:t>May experience bullying and harassment</a:t>
            </a:r>
          </a:p>
          <a:p>
            <a:pPr>
              <a:buFont typeface="Wingdings" charset="2"/>
              <a:buChar char="§"/>
            </a:pPr>
            <a:r>
              <a:rPr lang="en-US" dirty="0"/>
              <a:t>Many have other marginalized identities as well as being LGBTQ+</a:t>
            </a:r>
          </a:p>
          <a:p>
            <a:pPr>
              <a:buFont typeface="Wingdings" charset="2"/>
              <a:buChar char="§"/>
            </a:pPr>
            <a:r>
              <a:rPr lang="en-US" dirty="0"/>
              <a:t>We live in a </a:t>
            </a:r>
            <a:r>
              <a:rPr lang="en-US" dirty="0" err="1"/>
              <a:t>heteronormative</a:t>
            </a:r>
            <a:r>
              <a:rPr lang="en-US" dirty="0"/>
              <a:t> and </a:t>
            </a:r>
            <a:r>
              <a:rPr lang="en-US" dirty="0" err="1"/>
              <a:t>cisnormative</a:t>
            </a:r>
            <a:r>
              <a:rPr lang="en-US" dirty="0"/>
              <a:t> society that doesn’t validate their identities</a:t>
            </a:r>
          </a:p>
          <a:p>
            <a:endParaRPr lang="en-US" dirty="0"/>
          </a:p>
        </p:txBody>
      </p:sp>
    </p:spTree>
    <p:extLst>
      <p:ext uri="{BB962C8B-B14F-4D97-AF65-F5344CB8AC3E}">
        <p14:creationId xmlns:p14="http://schemas.microsoft.com/office/powerpoint/2010/main" val="289103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a:t>
            </a:r>
          </a:p>
        </p:txBody>
      </p:sp>
      <p:sp>
        <p:nvSpPr>
          <p:cNvPr id="3" name="Content Placeholder 2"/>
          <p:cNvSpPr>
            <a:spLocks noGrp="1"/>
          </p:cNvSpPr>
          <p:nvPr>
            <p:ph idx="1"/>
          </p:nvPr>
        </p:nvSpPr>
        <p:spPr>
          <a:xfrm>
            <a:off x="461839" y="1286648"/>
            <a:ext cx="8280114" cy="4047353"/>
          </a:xfrm>
        </p:spPr>
        <p:txBody>
          <a:bodyPr>
            <a:normAutofit lnSpcReduction="10000"/>
          </a:bodyPr>
          <a:lstStyle/>
          <a:p>
            <a:r>
              <a:rPr lang="en-US" dirty="0"/>
              <a:t>How do we describe this community?</a:t>
            </a:r>
          </a:p>
          <a:p>
            <a:r>
              <a:rPr lang="en-US" sz="3200" dirty="0"/>
              <a:t>L</a:t>
            </a:r>
            <a:r>
              <a:rPr lang="en-US" dirty="0"/>
              <a:t>esbian </a:t>
            </a:r>
            <a:r>
              <a:rPr lang="en-US" sz="3200" dirty="0"/>
              <a:t>G</a:t>
            </a:r>
            <a:r>
              <a:rPr lang="en-US" dirty="0"/>
              <a:t>ay </a:t>
            </a:r>
            <a:r>
              <a:rPr lang="en-US" sz="3200" dirty="0"/>
              <a:t>B</a:t>
            </a:r>
            <a:r>
              <a:rPr lang="en-US" dirty="0"/>
              <a:t>isexual </a:t>
            </a:r>
            <a:r>
              <a:rPr lang="en-US" sz="3200" dirty="0"/>
              <a:t>T</a:t>
            </a:r>
            <a:r>
              <a:rPr lang="en-US" dirty="0"/>
              <a:t>ransgender </a:t>
            </a:r>
            <a:r>
              <a:rPr lang="en-US" sz="3200" dirty="0"/>
              <a:t>Q</a:t>
            </a:r>
            <a:r>
              <a:rPr lang="en-US" dirty="0"/>
              <a:t>ueer </a:t>
            </a:r>
            <a:r>
              <a:rPr lang="en-US" sz="3200" dirty="0"/>
              <a:t>Q</a:t>
            </a:r>
            <a:r>
              <a:rPr lang="en-US" dirty="0"/>
              <a:t>uestioning </a:t>
            </a:r>
            <a:r>
              <a:rPr lang="en-US" sz="3200" dirty="0"/>
              <a:t>I</a:t>
            </a:r>
            <a:r>
              <a:rPr lang="en-US" dirty="0"/>
              <a:t>ntersex </a:t>
            </a:r>
            <a:r>
              <a:rPr lang="en-US" sz="3200" dirty="0"/>
              <a:t>A</a:t>
            </a:r>
            <a:r>
              <a:rPr lang="en-US" dirty="0"/>
              <a:t>sexual </a:t>
            </a:r>
            <a:r>
              <a:rPr lang="en-US" sz="3200" dirty="0"/>
              <a:t>P</a:t>
            </a:r>
            <a:r>
              <a:rPr lang="en-US" dirty="0"/>
              <a:t>ansexual</a:t>
            </a:r>
            <a:r>
              <a:rPr lang="en-US" sz="3200" dirty="0"/>
              <a:t> + (LGBTQ+ or LGBTQIAP+)</a:t>
            </a:r>
          </a:p>
          <a:p>
            <a:r>
              <a:rPr lang="en-US" sz="3200" dirty="0"/>
              <a:t>Queer community</a:t>
            </a:r>
            <a:endParaRPr lang="en-US" dirty="0"/>
          </a:p>
          <a:p>
            <a:r>
              <a:rPr lang="en-US" dirty="0"/>
              <a:t>Queer </a:t>
            </a:r>
            <a:r>
              <a:rPr lang="mr-IN" dirty="0"/>
              <a:t>–</a:t>
            </a:r>
            <a:r>
              <a:rPr lang="en-US" dirty="0"/>
              <a:t> An intentionally ambiguous term used to refer to variation from the “norm” in gender, sexuality, and relationship structures. Queer is sometimes used as an umbrella term to refer to the whole community. It is more often used to refer to people who exist outside of binaries of gender and sexuality who take a more radical or revolutionary stance on gender, sexuality, and politics. Queerness is anti-assimilationist. It is a reclaimed slur which is also a specific academic term as in “Queer Theory”.</a:t>
            </a:r>
            <a:endParaRPr lang="en-US" sz="3200" dirty="0"/>
          </a:p>
          <a:p>
            <a:pPr marL="68580" indent="0">
              <a:buNone/>
            </a:pPr>
            <a:endParaRPr lang="en-US" dirty="0"/>
          </a:p>
        </p:txBody>
      </p:sp>
    </p:spTree>
    <p:extLst>
      <p:ext uri="{BB962C8B-B14F-4D97-AF65-F5344CB8AC3E}">
        <p14:creationId xmlns:p14="http://schemas.microsoft.com/office/powerpoint/2010/main" val="132854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difference between Orientation and gender</a:t>
            </a:r>
          </a:p>
        </p:txBody>
      </p:sp>
      <p:sp>
        <p:nvSpPr>
          <p:cNvPr id="3" name="Content Placeholder 2"/>
          <p:cNvSpPr>
            <a:spLocks noGrp="1"/>
          </p:cNvSpPr>
          <p:nvPr>
            <p:ph idx="1"/>
          </p:nvPr>
        </p:nvSpPr>
        <p:spPr>
          <a:xfrm>
            <a:off x="379368" y="1417638"/>
            <a:ext cx="8346089" cy="4141342"/>
          </a:xfrm>
        </p:spPr>
        <p:txBody>
          <a:bodyPr>
            <a:normAutofit fontScale="92500" lnSpcReduction="10000"/>
          </a:bodyPr>
          <a:lstStyle/>
          <a:p>
            <a:r>
              <a:rPr lang="en-US" dirty="0"/>
              <a:t>Gender identity </a:t>
            </a:r>
            <a:r>
              <a:rPr lang="mr-IN" dirty="0"/>
              <a:t>–</a:t>
            </a:r>
            <a:r>
              <a:rPr lang="en-US" dirty="0"/>
              <a:t> Your conceptualization of yourself and how you relate to your body and sexuality. Gender identity resides in the brain. Examples of gender identities might be man, woman, </a:t>
            </a:r>
            <a:r>
              <a:rPr lang="en-US" dirty="0" err="1"/>
              <a:t>genderqueer</a:t>
            </a:r>
            <a:r>
              <a:rPr lang="en-US" dirty="0"/>
              <a:t>, or </a:t>
            </a:r>
            <a:r>
              <a:rPr lang="en-US" dirty="0" err="1"/>
              <a:t>agender</a:t>
            </a:r>
            <a:r>
              <a:rPr lang="en-US" dirty="0"/>
              <a:t>.</a:t>
            </a:r>
          </a:p>
          <a:p>
            <a:r>
              <a:rPr lang="en-US" dirty="0"/>
              <a:t>Gender expression </a:t>
            </a:r>
            <a:r>
              <a:rPr lang="mr-IN" dirty="0"/>
              <a:t>–</a:t>
            </a:r>
            <a:r>
              <a:rPr lang="en-US" dirty="0"/>
              <a:t> How you display/signal/express your gender to the outside world. This has to do with hair, clothes, make up, accessories, mannerisms, manner of speaking, etc. (this is where most everyone experiences gender policing)</a:t>
            </a:r>
          </a:p>
          <a:p>
            <a:r>
              <a:rPr lang="en-US" dirty="0"/>
              <a:t>Sex assigned at birth </a:t>
            </a:r>
            <a:r>
              <a:rPr lang="mr-IN" dirty="0"/>
              <a:t>–</a:t>
            </a:r>
            <a:r>
              <a:rPr lang="en-US" dirty="0"/>
              <a:t> newborn babies are assigned a gender by doctors or parents usually based on their genitals. So we say AFAB (assigned female at birth) and AMAB (assigned male at birth). Hormones, brain structures, and chromosomes are typically not tested. </a:t>
            </a:r>
          </a:p>
          <a:p>
            <a:r>
              <a:rPr lang="en-US" dirty="0"/>
              <a:t>Sexual orientation </a:t>
            </a:r>
            <a:r>
              <a:rPr lang="mr-IN" dirty="0"/>
              <a:t>–</a:t>
            </a:r>
            <a:r>
              <a:rPr lang="en-US" dirty="0"/>
              <a:t> A description of our romantic and sexual preferences based on our gender and the gender of people we are attracted to. Such as gay, straight, pansexual, asexual, bisexual, etc.</a:t>
            </a:r>
          </a:p>
          <a:p>
            <a:r>
              <a:rPr lang="en-US" dirty="0"/>
              <a:t>Gender is who you go to bed as and Sexuality is who you go to bed with. </a:t>
            </a:r>
          </a:p>
        </p:txBody>
      </p:sp>
    </p:spTree>
    <p:extLst>
      <p:ext uri="{BB962C8B-B14F-4D97-AF65-F5344CB8AC3E}">
        <p14:creationId xmlns:p14="http://schemas.microsoft.com/office/powerpoint/2010/main" val="2781973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ender unicorn.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1322" y="445377"/>
            <a:ext cx="8164654" cy="5938377"/>
          </a:xfrm>
          <a:prstGeom prst="rect">
            <a:avLst/>
          </a:prstGeom>
        </p:spPr>
      </p:pic>
    </p:spTree>
    <p:extLst>
      <p:ext uri="{BB962C8B-B14F-4D97-AF65-F5344CB8AC3E}">
        <p14:creationId xmlns:p14="http://schemas.microsoft.com/office/powerpoint/2010/main" val="217119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 101</a:t>
            </a:r>
          </a:p>
        </p:txBody>
      </p:sp>
      <p:sp>
        <p:nvSpPr>
          <p:cNvPr id="3" name="Content Placeholder 2"/>
          <p:cNvSpPr>
            <a:spLocks noGrp="1"/>
          </p:cNvSpPr>
          <p:nvPr>
            <p:ph idx="1"/>
          </p:nvPr>
        </p:nvSpPr>
        <p:spPr>
          <a:xfrm>
            <a:off x="379369" y="1187675"/>
            <a:ext cx="8494538" cy="4437287"/>
          </a:xfrm>
        </p:spPr>
        <p:txBody>
          <a:bodyPr>
            <a:normAutofit fontScale="92500" lnSpcReduction="20000"/>
          </a:bodyPr>
          <a:lstStyle/>
          <a:p>
            <a:r>
              <a:rPr lang="en-US" b="1" dirty="0"/>
              <a:t>Transgender</a:t>
            </a:r>
            <a:r>
              <a:rPr lang="en-US" dirty="0"/>
              <a:t> </a:t>
            </a:r>
            <a:r>
              <a:rPr lang="mr-IN" dirty="0"/>
              <a:t>–</a:t>
            </a:r>
            <a:r>
              <a:rPr lang="en-US" dirty="0"/>
              <a:t> Someone who does not identify with the gender they were assigned at birth</a:t>
            </a:r>
          </a:p>
          <a:p>
            <a:r>
              <a:rPr lang="en-US" b="1" dirty="0" err="1"/>
              <a:t>Cisgender</a:t>
            </a:r>
            <a:r>
              <a:rPr lang="en-US" dirty="0"/>
              <a:t> </a:t>
            </a:r>
            <a:r>
              <a:rPr lang="mr-IN" dirty="0"/>
              <a:t>–</a:t>
            </a:r>
            <a:r>
              <a:rPr lang="en-US" dirty="0"/>
              <a:t> Someone who does identify with the gender they were assigned at birth</a:t>
            </a:r>
          </a:p>
          <a:p>
            <a:r>
              <a:rPr lang="en-US" b="1" dirty="0" err="1"/>
              <a:t>Transman</a:t>
            </a:r>
            <a:r>
              <a:rPr lang="en-US" dirty="0"/>
              <a:t> – A man who was assigned female at birth. </a:t>
            </a:r>
          </a:p>
          <a:p>
            <a:r>
              <a:rPr lang="en-US" b="1" dirty="0" err="1"/>
              <a:t>Transwoman</a:t>
            </a:r>
            <a:r>
              <a:rPr lang="en-US" dirty="0"/>
              <a:t> – A woman who was assigned male at birth. </a:t>
            </a:r>
          </a:p>
          <a:p>
            <a:r>
              <a:rPr lang="en-US" b="1" dirty="0"/>
              <a:t>Trans*</a:t>
            </a:r>
            <a:r>
              <a:rPr lang="en-US" dirty="0"/>
              <a:t> – An umbrella term for trans and GNC people that can include identities like </a:t>
            </a:r>
            <a:r>
              <a:rPr lang="en-US" dirty="0" err="1"/>
              <a:t>genderqueer</a:t>
            </a:r>
            <a:r>
              <a:rPr lang="en-US" dirty="0"/>
              <a:t> and gender fluid. </a:t>
            </a:r>
          </a:p>
          <a:p>
            <a:r>
              <a:rPr lang="en-US" b="1" dirty="0" err="1"/>
              <a:t>Genderqueer</a:t>
            </a:r>
            <a:r>
              <a:rPr lang="en-US" dirty="0"/>
              <a:t> – Someone who identifies as neither male nor female. This person might identify as a mix of  a man and a woman or as an entirely different gender.</a:t>
            </a:r>
          </a:p>
          <a:p>
            <a:r>
              <a:rPr lang="en-US" b="1" dirty="0"/>
              <a:t>Gender fluid</a:t>
            </a:r>
            <a:r>
              <a:rPr lang="en-US" dirty="0"/>
              <a:t> – Someone whose gender changes and may identify or express their gender differently at different times. </a:t>
            </a:r>
          </a:p>
          <a:p>
            <a:r>
              <a:rPr lang="en-US" b="1" dirty="0" err="1"/>
              <a:t>Agender</a:t>
            </a:r>
            <a:r>
              <a:rPr lang="en-US" b="1" dirty="0"/>
              <a:t>/gender neutral</a:t>
            </a:r>
            <a:r>
              <a:rPr lang="en-US" dirty="0"/>
              <a:t> – Someone who does not identify with a gender.</a:t>
            </a:r>
          </a:p>
          <a:p>
            <a:r>
              <a:rPr lang="en-US" b="1" dirty="0" err="1"/>
              <a:t>Cishet</a:t>
            </a:r>
            <a:r>
              <a:rPr lang="en-US" dirty="0"/>
              <a:t> </a:t>
            </a:r>
            <a:r>
              <a:rPr lang="mr-IN" dirty="0"/>
              <a:t>–</a:t>
            </a:r>
            <a:r>
              <a:rPr lang="en-US" dirty="0"/>
              <a:t> </a:t>
            </a:r>
            <a:r>
              <a:rPr lang="en-US" dirty="0" err="1"/>
              <a:t>cisgender</a:t>
            </a:r>
            <a:r>
              <a:rPr lang="en-US" dirty="0"/>
              <a:t> and heterosexual. This term is shorthand for non-LGBTQ+</a:t>
            </a:r>
          </a:p>
          <a:p>
            <a:r>
              <a:rPr lang="en-US" b="1" dirty="0"/>
              <a:t>GNC</a:t>
            </a:r>
            <a:r>
              <a:rPr lang="en-US" dirty="0"/>
              <a:t> </a:t>
            </a:r>
            <a:r>
              <a:rPr lang="mr-IN" dirty="0"/>
              <a:t>–</a:t>
            </a:r>
            <a:r>
              <a:rPr lang="en-US" dirty="0"/>
              <a:t> gender non-conforming</a:t>
            </a:r>
          </a:p>
          <a:p>
            <a:endParaRPr lang="en-US" dirty="0"/>
          </a:p>
        </p:txBody>
      </p:sp>
    </p:spTree>
    <p:extLst>
      <p:ext uri="{BB962C8B-B14F-4D97-AF65-F5344CB8AC3E}">
        <p14:creationId xmlns:p14="http://schemas.microsoft.com/office/powerpoint/2010/main" val="3144692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 101</a:t>
            </a:r>
          </a:p>
        </p:txBody>
      </p:sp>
      <p:sp>
        <p:nvSpPr>
          <p:cNvPr id="3" name="Content Placeholder 2"/>
          <p:cNvSpPr>
            <a:spLocks noGrp="1"/>
          </p:cNvSpPr>
          <p:nvPr>
            <p:ph idx="1"/>
          </p:nvPr>
        </p:nvSpPr>
        <p:spPr>
          <a:xfrm>
            <a:off x="511321" y="1253658"/>
            <a:ext cx="8148159" cy="4222846"/>
          </a:xfrm>
        </p:spPr>
        <p:txBody>
          <a:bodyPr>
            <a:normAutofit/>
          </a:bodyPr>
          <a:lstStyle/>
          <a:p>
            <a:r>
              <a:rPr lang="en-US" dirty="0"/>
              <a:t>Do not:</a:t>
            </a:r>
          </a:p>
          <a:p>
            <a:pPr>
              <a:buFont typeface="Wingdings" charset="2"/>
              <a:buChar char="§"/>
            </a:pPr>
            <a:r>
              <a:rPr lang="en-US" dirty="0"/>
              <a:t>Ask intrusive questions about trans/GNC peoples bodies such as if they’ve had surgeries or use hormones.</a:t>
            </a:r>
          </a:p>
          <a:p>
            <a:pPr>
              <a:buFont typeface="Wingdings" charset="2"/>
              <a:buChar char="§"/>
            </a:pPr>
            <a:r>
              <a:rPr lang="en-US" dirty="0"/>
              <a:t>Tell anyone about a queer person’s identities without permission. Don’t out people.</a:t>
            </a:r>
          </a:p>
          <a:p>
            <a:pPr>
              <a:buFont typeface="Wingdings" charset="2"/>
              <a:buChar char="§"/>
            </a:pPr>
            <a:r>
              <a:rPr lang="en-US" dirty="0"/>
              <a:t>Tell anyone what gender they are, how to express their gender, or what gendered spaces they can and can’t access. </a:t>
            </a:r>
          </a:p>
          <a:p>
            <a:pPr>
              <a:buFont typeface="Wingdings" charset="2"/>
              <a:buChar char="§"/>
            </a:pPr>
            <a:r>
              <a:rPr lang="en-US" dirty="0"/>
              <a:t>Don’t needlessly gender events, items, spaces etc. This limits GNC people’s access to the world.</a:t>
            </a:r>
          </a:p>
          <a:p>
            <a:pPr>
              <a:buFont typeface="Wingdings" charset="2"/>
              <a:buChar char="§"/>
            </a:pPr>
            <a:r>
              <a:rPr lang="en-US" dirty="0"/>
              <a:t>Don’t harass queer people or stand by and listen to them be harassed. Stand up for queer people. But don’t take up too much space. Check in with the queer people being affected by the event.</a:t>
            </a:r>
          </a:p>
          <a:p>
            <a:endParaRPr lang="en-US" dirty="0"/>
          </a:p>
        </p:txBody>
      </p:sp>
    </p:spTree>
    <p:extLst>
      <p:ext uri="{BB962C8B-B14F-4D97-AF65-F5344CB8AC3E}">
        <p14:creationId xmlns:p14="http://schemas.microsoft.com/office/powerpoint/2010/main" val="661397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 101</a:t>
            </a:r>
          </a:p>
        </p:txBody>
      </p:sp>
      <p:sp>
        <p:nvSpPr>
          <p:cNvPr id="3" name="Content Placeholder 2"/>
          <p:cNvSpPr>
            <a:spLocks noGrp="1"/>
          </p:cNvSpPr>
          <p:nvPr>
            <p:ph idx="1"/>
          </p:nvPr>
        </p:nvSpPr>
        <p:spPr>
          <a:xfrm>
            <a:off x="412356" y="1417638"/>
            <a:ext cx="8280114" cy="4256811"/>
          </a:xfrm>
        </p:spPr>
        <p:txBody>
          <a:bodyPr>
            <a:normAutofit/>
          </a:bodyPr>
          <a:lstStyle/>
          <a:p>
            <a:r>
              <a:rPr lang="en-US" dirty="0"/>
              <a:t>Respecting gender variation</a:t>
            </a:r>
          </a:p>
          <a:p>
            <a:pPr>
              <a:buFont typeface="Wingdings" charset="2"/>
              <a:buChar char="§"/>
            </a:pPr>
            <a:r>
              <a:rPr lang="en-US" dirty="0"/>
              <a:t>Don’t assume people’s gender and/or sexuality</a:t>
            </a:r>
          </a:p>
          <a:p>
            <a:pPr>
              <a:buFont typeface="Wingdings" charset="2"/>
              <a:buChar char="§"/>
            </a:pPr>
            <a:r>
              <a:rPr lang="en-US" dirty="0"/>
              <a:t>Respectfully ask people what their pronouns are and what name they go by. </a:t>
            </a:r>
          </a:p>
          <a:p>
            <a:pPr>
              <a:buFont typeface="Wingdings" charset="2"/>
              <a:buChar char="§"/>
            </a:pPr>
            <a:r>
              <a:rPr lang="en-US" dirty="0"/>
              <a:t>If you mess up someone’s name or pronouns, say the sentence over again correctly. Don’t make a big deal out the mistake.</a:t>
            </a:r>
          </a:p>
          <a:p>
            <a:pPr>
              <a:buFont typeface="Wingdings" charset="2"/>
              <a:buChar char="§"/>
            </a:pPr>
            <a:r>
              <a:rPr lang="en-US" dirty="0"/>
              <a:t>Use gender neutral terminology </a:t>
            </a:r>
          </a:p>
          <a:p>
            <a:pPr>
              <a:buFont typeface="Wingdings" charset="2"/>
              <a:buChar char="§"/>
            </a:pPr>
            <a:r>
              <a:rPr lang="en-US" dirty="0"/>
              <a:t>Understand that trans and queer identities are valid and not a choice.</a:t>
            </a:r>
          </a:p>
          <a:p>
            <a:r>
              <a:rPr lang="en-US" dirty="0"/>
              <a:t>Within the trans community there’s a huge variation of experiences. Some trans people chose to modify their bodies with hormones and surgeries and some do not. Some identify within the binary of men and women and some do not. Respect everyone and don’t make assumptions.</a:t>
            </a:r>
          </a:p>
          <a:p>
            <a:endParaRPr lang="en-US" dirty="0"/>
          </a:p>
          <a:p>
            <a:endParaRPr lang="en-US" dirty="0"/>
          </a:p>
        </p:txBody>
      </p:sp>
    </p:spTree>
    <p:extLst>
      <p:ext uri="{BB962C8B-B14F-4D97-AF65-F5344CB8AC3E}">
        <p14:creationId xmlns:p14="http://schemas.microsoft.com/office/powerpoint/2010/main" val="31504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Take </a:t>
            </a:r>
            <a:r>
              <a:rPr lang="en-US" dirty="0" err="1"/>
              <a:t>aways</a:t>
            </a:r>
            <a:endParaRPr lang="en-US" dirty="0"/>
          </a:p>
        </p:txBody>
      </p:sp>
      <p:sp>
        <p:nvSpPr>
          <p:cNvPr id="3" name="Content Placeholder 2"/>
          <p:cNvSpPr>
            <a:spLocks noGrp="1"/>
          </p:cNvSpPr>
          <p:nvPr>
            <p:ph idx="1"/>
          </p:nvPr>
        </p:nvSpPr>
        <p:spPr/>
        <p:txBody>
          <a:bodyPr/>
          <a:lstStyle/>
          <a:p>
            <a:r>
              <a:rPr lang="en-US" dirty="0"/>
              <a:t>Gender is how you conceptualize yourself. Sexual orientation is who you or are not sexually and romantically attracted to. </a:t>
            </a:r>
          </a:p>
          <a:p>
            <a:r>
              <a:rPr lang="en-US" dirty="0"/>
              <a:t>Always refer to someone the way they prefer and not according to what they were assigned at birth. </a:t>
            </a:r>
          </a:p>
          <a:p>
            <a:r>
              <a:rPr lang="en-US" dirty="0"/>
              <a:t>Treat queer people as whole and complicated people don’t just focus on their queer identities.</a:t>
            </a:r>
          </a:p>
          <a:p>
            <a:r>
              <a:rPr lang="en-US" dirty="0"/>
              <a:t>Take it upon yourself to educate yourself about the issues facing queer and trans people and how to respectfully talk about these topics. Educate your peers and change your workplaces. </a:t>
            </a:r>
          </a:p>
        </p:txBody>
      </p:sp>
    </p:spTree>
    <p:extLst>
      <p:ext uri="{BB962C8B-B14F-4D97-AF65-F5344CB8AC3E}">
        <p14:creationId xmlns:p14="http://schemas.microsoft.com/office/powerpoint/2010/main" val="1266617133"/>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73204</TotalTime>
  <Words>979</Words>
  <Application>Microsoft Macintosh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Gill Sans MT</vt:lpstr>
      <vt:lpstr>Mangal</vt:lpstr>
      <vt:lpstr>Wingdings</vt:lpstr>
      <vt:lpstr>Wingdings 3</vt:lpstr>
      <vt:lpstr>Urban Pop</vt:lpstr>
      <vt:lpstr>Trans 101 and other LGBTQ+ basics</vt:lpstr>
      <vt:lpstr>A huge portion of young people are LGBTQ+ and they’re vulnerable</vt:lpstr>
      <vt:lpstr>terms</vt:lpstr>
      <vt:lpstr>The difference between Orientation and gender</vt:lpstr>
      <vt:lpstr>PowerPoint Presentation</vt:lpstr>
      <vt:lpstr>Trans 101</vt:lpstr>
      <vt:lpstr>Trans 101</vt:lpstr>
      <vt:lpstr>Trans 101</vt:lpstr>
      <vt:lpstr>Take aways</vt:lpstr>
      <vt:lpstr>Sources/contact info</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 101 and other LGBTQ+ basics</dc:title>
  <dc:creator>Emma Kestrel</dc:creator>
  <cp:lastModifiedBy>Valee Thao</cp:lastModifiedBy>
  <cp:revision>24</cp:revision>
  <dcterms:created xsi:type="dcterms:W3CDTF">2018-05-01T01:26:17Z</dcterms:created>
  <dcterms:modified xsi:type="dcterms:W3CDTF">2018-08-06T23:14:09Z</dcterms:modified>
</cp:coreProperties>
</file>