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0" r:id="rId1"/>
  </p:sldMasterIdLst>
  <p:notesMasterIdLst>
    <p:notesMasterId r:id="rId12"/>
  </p:notesMasterIdLst>
  <p:handoutMasterIdLst>
    <p:handoutMasterId r:id="rId13"/>
  </p:handoutMasterIdLst>
  <p:sldIdLst>
    <p:sldId id="256" r:id="rId2"/>
    <p:sldId id="301" r:id="rId3"/>
    <p:sldId id="302" r:id="rId4"/>
    <p:sldId id="308" r:id="rId5"/>
    <p:sldId id="309" r:id="rId6"/>
    <p:sldId id="304" r:id="rId7"/>
    <p:sldId id="307" r:id="rId8"/>
    <p:sldId id="311" r:id="rId9"/>
    <p:sldId id="310" r:id="rId10"/>
    <p:sldId id="303" r:id="rId11"/>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3838"/>
    <a:srgbClr val="8CACCA"/>
    <a:srgbClr val="49759D"/>
    <a:srgbClr val="3A3A3A"/>
    <a:srgbClr val="663300"/>
    <a:srgbClr val="293F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064" autoAdjust="0"/>
    <p:restoredTop sz="94643" autoAdjust="0"/>
  </p:normalViewPr>
  <p:slideViewPr>
    <p:cSldViewPr>
      <p:cViewPr varScale="1">
        <p:scale>
          <a:sx n="98" d="100"/>
          <a:sy n="98" d="100"/>
        </p:scale>
        <p:origin x="192" y="4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35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593F0FD7-0271-4856-B358-503476DC8EA2}" type="datetimeFigureOut">
              <a:rPr lang="en-US" smtClean="0"/>
              <a:t>8/6/18</a:t>
            </a:fld>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8C8742EC-99FE-4659-B6C7-6D22A18DB1A6}" type="slidenum">
              <a:rPr lang="en-US" smtClean="0"/>
              <a:t>‹#›</a:t>
            </a:fld>
            <a:endParaRPr lang="en-US"/>
          </a:p>
        </p:txBody>
      </p:sp>
    </p:spTree>
    <p:extLst>
      <p:ext uri="{BB962C8B-B14F-4D97-AF65-F5344CB8AC3E}">
        <p14:creationId xmlns:p14="http://schemas.microsoft.com/office/powerpoint/2010/main" val="392613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C29DC845-7646-4BF8-86AD-FE8272D5F977}" type="datetimeFigureOut">
              <a:rPr lang="en-US" smtClean="0"/>
              <a:t>8/6/18</a:t>
            </a:fld>
            <a:endParaRPr lang="en-US"/>
          </a:p>
        </p:txBody>
      </p:sp>
      <p:sp>
        <p:nvSpPr>
          <p:cNvPr id="4" name="Slide Image Placeholder 3"/>
          <p:cNvSpPr>
            <a:spLocks noGrp="1" noRot="1" noChangeAspect="1"/>
          </p:cNvSpPr>
          <p:nvPr>
            <p:ph type="sldImg" idx="2"/>
          </p:nvPr>
        </p:nvSpPr>
        <p:spPr>
          <a:xfrm>
            <a:off x="1431925" y="1169988"/>
            <a:ext cx="4213225"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F941F5C7-E512-4085-AE95-50EA8FF99D55}" type="slidenum">
              <a:rPr lang="en-US" smtClean="0"/>
              <a:t>‹#›</a:t>
            </a:fld>
            <a:endParaRPr lang="en-US"/>
          </a:p>
        </p:txBody>
      </p:sp>
    </p:spTree>
    <p:extLst>
      <p:ext uri="{BB962C8B-B14F-4D97-AF65-F5344CB8AC3E}">
        <p14:creationId xmlns:p14="http://schemas.microsoft.com/office/powerpoint/2010/main" val="3220620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41F5C7-E512-4085-AE95-50EA8FF99D55}" type="slidenum">
              <a:rPr lang="en-US" smtClean="0"/>
              <a:t>1</a:t>
            </a:fld>
            <a:endParaRPr lang="en-US"/>
          </a:p>
        </p:txBody>
      </p:sp>
    </p:spTree>
    <p:extLst>
      <p:ext uri="{BB962C8B-B14F-4D97-AF65-F5344CB8AC3E}">
        <p14:creationId xmlns:p14="http://schemas.microsoft.com/office/powerpoint/2010/main" val="4197777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Only when it is seen as a social problem can it be addressed publicly, not a lot of media coverage, first step is to talk about it </a:t>
            </a:r>
          </a:p>
        </p:txBody>
      </p:sp>
      <p:sp>
        <p:nvSpPr>
          <p:cNvPr id="4" name="Slide Number Placeholder 3"/>
          <p:cNvSpPr>
            <a:spLocks noGrp="1"/>
          </p:cNvSpPr>
          <p:nvPr>
            <p:ph type="sldNum" sz="quarter" idx="10"/>
          </p:nvPr>
        </p:nvSpPr>
        <p:spPr/>
        <p:txBody>
          <a:bodyPr/>
          <a:lstStyle/>
          <a:p>
            <a:fld id="{F941F5C7-E512-4085-AE95-50EA8FF99D55}" type="slidenum">
              <a:rPr lang="en-US" smtClean="0"/>
              <a:t>4</a:t>
            </a:fld>
            <a:endParaRPr lang="en-US"/>
          </a:p>
        </p:txBody>
      </p:sp>
    </p:spTree>
    <p:extLst>
      <p:ext uri="{BB962C8B-B14F-4D97-AF65-F5344CB8AC3E}">
        <p14:creationId xmlns:p14="http://schemas.microsoft.com/office/powerpoint/2010/main" val="11678256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49759D"/>
            </a:gs>
            <a:gs pos="0">
              <a:srgbClr val="49759D"/>
            </a:gs>
            <a:gs pos="0">
              <a:srgbClr val="49759D"/>
            </a:gs>
            <a:gs pos="33000">
              <a:schemeClr val="bg1"/>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a:gradFill>
            <a:gsLst>
              <a:gs pos="0">
                <a:srgbClr val="6A9E7A"/>
              </a:gs>
              <a:gs pos="0">
                <a:srgbClr val="49759D"/>
              </a:gs>
              <a:gs pos="39000">
                <a:srgbClr val="92D050"/>
              </a:gs>
              <a:gs pos="100000">
                <a:schemeClr val="bg1"/>
              </a:gs>
              <a:gs pos="100000">
                <a:schemeClr val="bg1"/>
              </a:gs>
            </a:gsLst>
            <a:lin ang="5400000" scaled="1"/>
          </a:gradFill>
          <a:effectLst>
            <a:glow rad="228600">
              <a:schemeClr val="bg1">
                <a:alpha val="40000"/>
              </a:schemeClr>
            </a:glow>
            <a:outerShdw blurRad="50800" dist="50800" dir="5400000" algn="ctr" rotWithShape="0">
              <a:srgbClr val="8CACCA"/>
            </a:outerShdw>
          </a:effectLst>
        </p:grpSpPr>
        <p:sp>
          <p:nvSpPr>
            <p:cNvPr id="11" name="Oval 10"/>
            <p:cNvSpPr/>
            <p:nvPr/>
          </p:nvSpPr>
          <p:spPr>
            <a:xfrm>
              <a:off x="9685338" y="4460675"/>
              <a:ext cx="1080904" cy="1080902"/>
            </a:xfrm>
            <a:prstGeom prst="ellipse">
              <a:avLst/>
            </a:prstGeom>
            <a:grpFill/>
            <a:ln w="25400" cap="flat" cmpd="sng" algn="ctr">
              <a:solidFill>
                <a:schemeClr val="bg1"/>
              </a:solidFill>
              <a:prstDash val="solid"/>
            </a:ln>
            <a:effectLst/>
          </p:spPr>
        </p:sp>
        <p:sp>
          <p:nvSpPr>
            <p:cNvPr id="12" name="Oval 11"/>
            <p:cNvSpPr/>
            <p:nvPr/>
          </p:nvSpPr>
          <p:spPr>
            <a:xfrm>
              <a:off x="9793429" y="4568765"/>
              <a:ext cx="864723" cy="864722"/>
            </a:xfrm>
            <a:prstGeom prst="ellipse">
              <a:avLst/>
            </a:prstGeom>
            <a:grpFill/>
            <a:ln w="25400" cap="flat" cmpd="sng" algn="ctr">
              <a:solidFill>
                <a:schemeClr val="bg1"/>
              </a:solidFill>
              <a:prstDash val="solid"/>
            </a:ln>
            <a:effectLst/>
          </p:spPr>
        </p:sp>
      </p:grpSp>
      <p:sp>
        <p:nvSpPr>
          <p:cNvPr id="2" name="Title 1"/>
          <p:cNvSpPr>
            <a:spLocks noGrp="1"/>
          </p:cNvSpPr>
          <p:nvPr>
            <p:ph type="ctrTitle"/>
          </p:nvPr>
        </p:nvSpPr>
        <p:spPr>
          <a:xfrm>
            <a:off x="788670" y="1432223"/>
            <a:ext cx="7517130" cy="3035808"/>
          </a:xfrm>
        </p:spPr>
        <p:txBody>
          <a:bodyPr anchor="ctr">
            <a:noAutofit/>
          </a:bodyPr>
          <a:lstStyle>
            <a:lvl1pPr algn="l">
              <a:lnSpc>
                <a:spcPct val="85000"/>
              </a:lnSpc>
              <a:defRPr sz="6000" b="1" cap="none" baseline="0">
                <a:solidFill>
                  <a:srgbClr val="383838"/>
                </a:solidFill>
              </a:defRPr>
            </a:lvl1pPr>
          </a:lstStyle>
          <a:p>
            <a:r>
              <a:rPr lang="en-US" dirty="0"/>
              <a:t>Click to edit Master title style</a:t>
            </a:r>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rgbClr val="383838"/>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4262128139"/>
      </p:ext>
    </p:extLst>
  </p:cSld>
  <p:clrMapOvr>
    <a:masterClrMapping/>
  </p:clrMapOvr>
  <p:extLst mod="1">
    <p:ext uri="{DCECCB84-F9BA-43D5-87BE-67443E8EF086}">
      <p15:sldGuideLst xmlns:p15="http://schemas.microsoft.com/office/powerpoint/2012/main">
        <p15:guide id="1" orient="horz" pos="4320" userDrawn="1">
          <p15:clr>
            <a:srgbClr val="FBAE40"/>
          </p15:clr>
        </p15:guide>
        <p15:guide id="2" pos="57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83838"/>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solidFill>
                  <a:srgbClr val="383838"/>
                </a:solidFill>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5992368" y="6272785"/>
            <a:ext cx="2455164" cy="365125"/>
          </a:xfrm>
          <a:prstGeom prst="rect">
            <a:avLst/>
          </a:prstGeom>
        </p:spPr>
        <p:txBody>
          <a:bodyPr/>
          <a:lstStyle/>
          <a:p>
            <a:fld id="{7A51B444-2EA2-4C5F-99A6-BEEFB7CA58F1}" type="datetimeFigureOut">
              <a:rPr lang="en-US" smtClean="0"/>
              <a:pPr/>
              <a:t>8/6/18</a:t>
            </a:fld>
            <a:endParaRPr lang="en-US"/>
          </a:p>
        </p:txBody>
      </p:sp>
      <p:sp>
        <p:nvSpPr>
          <p:cNvPr id="8" name="Footer Placeholder 7"/>
          <p:cNvSpPr>
            <a:spLocks noGrp="1"/>
          </p:cNvSpPr>
          <p:nvPr>
            <p:ph type="ftr" sz="quarter" idx="11"/>
          </p:nvPr>
        </p:nvSpPr>
        <p:spPr>
          <a:xfrm>
            <a:off x="685800" y="6272785"/>
            <a:ext cx="4745736"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483346" y="6272785"/>
            <a:ext cx="480060" cy="365125"/>
          </a:xfrm>
          <a:prstGeom prst="rect">
            <a:avLst/>
          </a:prstGeom>
        </p:spPr>
        <p:txBody>
          <a:bodyPr/>
          <a:lstStyle/>
          <a:p>
            <a:fld id="{E80E2E70-2F2B-4974-AC11-F4589A3CDCE9}" type="slidenum">
              <a:rPr lang="en-US" smtClean="0"/>
              <a:pPr/>
              <a:t>‹#›</a:t>
            </a:fld>
            <a:endParaRPr lang="en-US"/>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192237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a:solidFill>
                  <a:srgbClr val="383838"/>
                </a:solidFill>
              </a:defRPr>
            </a:lvl1pPr>
          </a:lstStyle>
          <a:p>
            <a:r>
              <a:rPr lang="en-US" dirty="0"/>
              <a:t>Click to edit Master title style</a:t>
            </a:r>
          </a:p>
        </p:txBody>
      </p:sp>
      <p:sp>
        <p:nvSpPr>
          <p:cNvPr id="3" name="Vertical Text Placeholder 2"/>
          <p:cNvSpPr>
            <a:spLocks noGrp="1"/>
          </p:cNvSpPr>
          <p:nvPr>
            <p:ph type="body" orient="vert" idx="1"/>
          </p:nvPr>
        </p:nvSpPr>
        <p:spPr>
          <a:xfrm>
            <a:off x="800100" y="533400"/>
            <a:ext cx="5629275" cy="5638800"/>
          </a:xfrm>
        </p:spPr>
        <p:txBody>
          <a:bodyPr vert="eaVert"/>
          <a:lstStyle>
            <a:lvl1pPr>
              <a:defRPr>
                <a:solidFill>
                  <a:srgbClr val="383838"/>
                </a:solidFill>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5992368" y="6272785"/>
            <a:ext cx="2455164" cy="365125"/>
          </a:xfrm>
          <a:prstGeom prst="rect">
            <a:avLst/>
          </a:prstGeom>
        </p:spPr>
        <p:txBody>
          <a:bodyPr/>
          <a:lstStyle/>
          <a:p>
            <a:fld id="{7A51B444-2EA2-4C5F-99A6-BEEFB7CA58F1}" type="datetimeFigureOut">
              <a:rPr lang="en-US" smtClean="0"/>
              <a:pPr/>
              <a:t>8/6/18</a:t>
            </a:fld>
            <a:endParaRPr lang="en-US"/>
          </a:p>
        </p:txBody>
      </p:sp>
      <p:sp>
        <p:nvSpPr>
          <p:cNvPr id="8" name="Footer Placeholder 7"/>
          <p:cNvSpPr>
            <a:spLocks noGrp="1"/>
          </p:cNvSpPr>
          <p:nvPr>
            <p:ph type="ftr" sz="quarter" idx="11"/>
          </p:nvPr>
        </p:nvSpPr>
        <p:spPr>
          <a:xfrm>
            <a:off x="685800" y="6272785"/>
            <a:ext cx="4745736"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483346" y="6272785"/>
            <a:ext cx="480060" cy="365125"/>
          </a:xfrm>
          <a:prstGeom prst="rect">
            <a:avLst/>
          </a:prstGeom>
        </p:spPr>
        <p:txBody>
          <a:bodyPr/>
          <a:lstStyle/>
          <a:p>
            <a:fld id="{E80E2E70-2F2B-4974-AC11-F4589A3CDCE9}" type="slidenum">
              <a:rPr lang="en-US" smtClean="0"/>
              <a:pPr/>
              <a:t>‹#›</a:t>
            </a:fld>
            <a:endParaRPr lang="en-US"/>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1815458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83838"/>
                </a:solidFill>
              </a:defRPr>
            </a:lvl1pPr>
          </a:lstStyle>
          <a:p>
            <a:r>
              <a:rPr lang="en-US" dirty="0"/>
              <a:t>Click to edit Master title style</a:t>
            </a:r>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solidFill>
                  <a:srgbClr val="383838"/>
                </a:solidFill>
              </a:defRPr>
            </a:lvl1pPr>
            <a:lvl2pPr>
              <a:lnSpc>
                <a:spcPct val="90000"/>
              </a:lnSpc>
              <a:defRPr>
                <a:solidFill>
                  <a:srgbClr val="383838"/>
                </a:solidFill>
              </a:defRPr>
            </a:lvl2pPr>
            <a:lvl3pPr>
              <a:lnSpc>
                <a:spcPct val="90000"/>
              </a:lnSpc>
              <a:defRPr>
                <a:solidFill>
                  <a:srgbClr val="383838"/>
                </a:solidFill>
              </a:defRPr>
            </a:lvl3pPr>
            <a:lvl4pPr>
              <a:lnSpc>
                <a:spcPct val="90000"/>
              </a:lnSpc>
              <a:defRPr>
                <a:solidFill>
                  <a:srgbClr val="383838"/>
                </a:solidFill>
              </a:defRPr>
            </a:lvl4pPr>
            <a:lvl5pPr>
              <a:lnSpc>
                <a:spcPct val="90000"/>
              </a:lnSpc>
              <a:defRPr>
                <a:solidFill>
                  <a:srgbClr val="38383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187606536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383838"/>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solidFill>
                  <a:srgbClr val="383838"/>
                </a:solidFill>
              </a:defRPr>
            </a:lvl1pPr>
            <a:lvl2pPr>
              <a:defRPr sz="2800">
                <a:solidFill>
                  <a:srgbClr val="383838"/>
                </a:solidFill>
              </a:defRPr>
            </a:lvl2pPr>
            <a:lvl3pPr>
              <a:defRPr sz="2800">
                <a:solidFill>
                  <a:srgbClr val="383838"/>
                </a:solidFill>
              </a:defRPr>
            </a:lvl3pPr>
            <a:lvl4pPr>
              <a:defRPr sz="2800">
                <a:solidFill>
                  <a:srgbClr val="383838"/>
                </a:solidFill>
              </a:defRPr>
            </a:lvl4pPr>
            <a:lvl5pPr>
              <a:defRPr sz="2800">
                <a:solidFill>
                  <a:srgbClr val="38383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a:xfrm>
            <a:off x="8483346" y="6272785"/>
            <a:ext cx="480060" cy="365125"/>
          </a:xfrm>
          <a:prstGeom prst="rect">
            <a:avLst/>
          </a:prstGeom>
        </p:spPr>
        <p:txBody>
          <a:bodyPr/>
          <a:lstStyle/>
          <a:p>
            <a:fld id="{E80E2E70-2F2B-4974-AC11-F4589A3CDCE9}" type="slidenum">
              <a:rPr lang="en-US" smtClean="0"/>
              <a:pPr/>
              <a:t>‹#›</a:t>
            </a:fld>
            <a:endParaRPr lang="en-US"/>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77697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4400" b="1">
                <a:solidFill>
                  <a:srgbClr val="383838"/>
                </a:solidFill>
              </a:defRPr>
            </a:lvl1pPr>
          </a:lstStyle>
          <a:p>
            <a:r>
              <a:rPr lang="en-US" dirty="0"/>
              <a:t>Click to edit Master title style</a:t>
            </a:r>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rgbClr val="38383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6445251" y="6272785"/>
            <a:ext cx="1983232" cy="365125"/>
          </a:xfrm>
          <a:prstGeom prst="rect">
            <a:avLst/>
          </a:prstGeom>
        </p:spPr>
        <p:txBody>
          <a:bodyPr/>
          <a:lstStyle>
            <a:lvl1pPr>
              <a:defRPr>
                <a:solidFill>
                  <a:schemeClr val="accent1">
                    <a:lumMod val="50000"/>
                  </a:schemeClr>
                </a:solidFill>
              </a:defRPr>
            </a:lvl1pPr>
          </a:lstStyle>
          <a:p>
            <a:fld id="{7A51B444-2EA2-4C5F-99A6-BEEFB7CA58F1}" type="datetimeFigureOut">
              <a:rPr lang="en-US" smtClean="0"/>
              <a:pPr/>
              <a:t>8/6/18</a:t>
            </a:fld>
            <a:endParaRPr lang="en-US"/>
          </a:p>
        </p:txBody>
      </p:sp>
      <p:sp>
        <p:nvSpPr>
          <p:cNvPr id="5" name="Footer Placeholder 4"/>
          <p:cNvSpPr>
            <a:spLocks noGrp="1"/>
          </p:cNvSpPr>
          <p:nvPr>
            <p:ph type="ftr" sz="quarter" idx="11"/>
          </p:nvPr>
        </p:nvSpPr>
        <p:spPr>
          <a:xfrm>
            <a:off x="1636099" y="6272784"/>
            <a:ext cx="4745736" cy="365125"/>
          </a:xfrm>
          <a:prstGeom prst="rect">
            <a:avLst/>
          </a:prstGeom>
        </p:spPr>
        <p:txBody>
          <a:bodyPr/>
          <a:lstStyle>
            <a:lvl1pPr>
              <a:defRPr>
                <a:solidFill>
                  <a:schemeClr val="accent1">
                    <a:lumMod val="50000"/>
                  </a:schemeClr>
                </a:solidFill>
              </a:defRPr>
            </a:lvl1pPr>
          </a:lstStyle>
          <a:p>
            <a:endParaRPr lang="en-US" dirty="0"/>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2161954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383838"/>
                </a:solidFill>
              </a:defRPr>
            </a:lvl1pPr>
          </a:lstStyle>
          <a:p>
            <a:r>
              <a:rPr lang="en-US" dirty="0"/>
              <a:t>Click to edit Master title style</a:t>
            </a:r>
          </a:p>
        </p:txBody>
      </p:sp>
      <p:sp>
        <p:nvSpPr>
          <p:cNvPr id="3" name="Content Placeholder 2"/>
          <p:cNvSpPr>
            <a:spLocks noGrp="1"/>
          </p:cNvSpPr>
          <p:nvPr>
            <p:ph sz="half" idx="1"/>
          </p:nvPr>
        </p:nvSpPr>
        <p:spPr>
          <a:xfrm>
            <a:off x="685800" y="2194560"/>
            <a:ext cx="3657600" cy="3977640"/>
          </a:xfrm>
        </p:spPr>
        <p:txBody>
          <a:bodyPr/>
          <a:lstStyle>
            <a:lvl1pPr>
              <a:defRPr sz="2000">
                <a:solidFill>
                  <a:srgbClr val="383838"/>
                </a:solidFill>
              </a:defRPr>
            </a:lvl1pPr>
            <a:lvl2pPr>
              <a:defRPr sz="1800">
                <a:solidFill>
                  <a:srgbClr val="383838"/>
                </a:solidFill>
              </a:defRPr>
            </a:lvl2pPr>
            <a:lvl3pPr>
              <a:defRPr sz="1600">
                <a:solidFill>
                  <a:srgbClr val="383838"/>
                </a:solidFill>
              </a:defRPr>
            </a:lvl3pPr>
            <a:lvl4pPr>
              <a:defRPr sz="1600">
                <a:solidFill>
                  <a:srgbClr val="383838"/>
                </a:solidFill>
              </a:defRPr>
            </a:lvl4pPr>
            <a:lvl5pPr>
              <a:defRPr sz="1600">
                <a:solidFill>
                  <a:srgbClr val="383838"/>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92218" y="2194560"/>
            <a:ext cx="3657600" cy="3977640"/>
          </a:xfrm>
        </p:spPr>
        <p:txBody>
          <a:bodyPr/>
          <a:lstStyle>
            <a:lvl1pPr>
              <a:defRPr sz="2000">
                <a:solidFill>
                  <a:srgbClr val="383838"/>
                </a:solidFill>
              </a:defRPr>
            </a:lvl1pPr>
            <a:lvl2pPr>
              <a:defRPr sz="1800">
                <a:solidFill>
                  <a:srgbClr val="383838"/>
                </a:solidFill>
              </a:defRPr>
            </a:lvl2pPr>
            <a:lvl3pPr>
              <a:defRPr sz="1600">
                <a:solidFill>
                  <a:srgbClr val="383838"/>
                </a:solidFill>
              </a:defRPr>
            </a:lvl3pPr>
            <a:lvl4pPr>
              <a:defRPr sz="1600">
                <a:solidFill>
                  <a:srgbClr val="383838"/>
                </a:solidFill>
              </a:defRPr>
            </a:lvl4pPr>
            <a:lvl5pPr>
              <a:defRPr sz="1600">
                <a:solidFill>
                  <a:srgbClr val="383838"/>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5992368" y="6272785"/>
            <a:ext cx="2455164" cy="365125"/>
          </a:xfrm>
          <a:prstGeom prst="rect">
            <a:avLst/>
          </a:prstGeom>
        </p:spPr>
        <p:txBody>
          <a:bodyPr/>
          <a:lstStyle/>
          <a:p>
            <a:fld id="{7A51B444-2EA2-4C5F-99A6-BEEFB7CA58F1}" type="datetimeFigureOut">
              <a:rPr lang="en-US" smtClean="0"/>
              <a:pPr/>
              <a:t>8/6/18</a:t>
            </a:fld>
            <a:endParaRPr lang="en-US"/>
          </a:p>
        </p:txBody>
      </p:sp>
      <p:sp>
        <p:nvSpPr>
          <p:cNvPr id="6" name="Footer Placeholder 5"/>
          <p:cNvSpPr>
            <a:spLocks noGrp="1"/>
          </p:cNvSpPr>
          <p:nvPr>
            <p:ph type="ftr" sz="quarter" idx="11"/>
          </p:nvPr>
        </p:nvSpPr>
        <p:spPr>
          <a:xfrm>
            <a:off x="685800" y="6272785"/>
            <a:ext cx="4745736"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483346" y="6272785"/>
            <a:ext cx="480060" cy="365125"/>
          </a:xfrm>
          <a:prstGeom prst="rect">
            <a:avLst/>
          </a:prstGeom>
        </p:spPr>
        <p:txBody>
          <a:bodyPr/>
          <a:lstStyle/>
          <a:p>
            <a:fld id="{E80E2E70-2F2B-4974-AC11-F4589A3CDCE9}" type="slidenum">
              <a:rPr lang="en-US" smtClean="0"/>
              <a:pPr/>
              <a:t>‹#›</a:t>
            </a:fld>
            <a:endParaRPr lang="en-US"/>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3147293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lvl1pPr>
              <a:defRPr sz="3600">
                <a:solidFill>
                  <a:srgbClr val="383838"/>
                </a:solidFill>
              </a:defRPr>
            </a:lvl1pPr>
          </a:lstStyle>
          <a:p>
            <a:r>
              <a:rPr lang="en-US" dirty="0"/>
              <a:t>Click to edit Master title style</a:t>
            </a:r>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solidFill>
                  <a:srgbClr val="383838"/>
                </a:solidFill>
              </a:defRPr>
            </a:lvl1pPr>
            <a:lvl2pPr>
              <a:defRPr sz="1800">
                <a:solidFill>
                  <a:srgbClr val="383838"/>
                </a:solidFill>
              </a:defRPr>
            </a:lvl2pPr>
            <a:lvl3pPr>
              <a:defRPr sz="1600">
                <a:solidFill>
                  <a:srgbClr val="383838"/>
                </a:solidFill>
              </a:defRPr>
            </a:lvl3pPr>
            <a:lvl4pPr>
              <a:defRPr sz="1600">
                <a:solidFill>
                  <a:srgbClr val="383838"/>
                </a:solidFill>
              </a:defRPr>
            </a:lvl4pPr>
            <a:lvl5pPr>
              <a:defRPr sz="1600">
                <a:solidFill>
                  <a:srgbClr val="383838"/>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solidFill>
                  <a:srgbClr val="383838"/>
                </a:solidFill>
              </a:defRPr>
            </a:lvl1pPr>
            <a:lvl2pPr>
              <a:defRPr sz="1800">
                <a:solidFill>
                  <a:srgbClr val="383838"/>
                </a:solidFill>
              </a:defRPr>
            </a:lvl2pPr>
            <a:lvl3pPr>
              <a:defRPr sz="1600">
                <a:solidFill>
                  <a:srgbClr val="383838"/>
                </a:solidFill>
              </a:defRPr>
            </a:lvl3pPr>
            <a:lvl4pPr>
              <a:defRPr sz="1600">
                <a:solidFill>
                  <a:srgbClr val="383838"/>
                </a:solidFill>
              </a:defRPr>
            </a:lvl4pPr>
            <a:lvl5pPr>
              <a:defRPr sz="1600">
                <a:solidFill>
                  <a:srgbClr val="383838"/>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5992368" y="6272785"/>
            <a:ext cx="2455164" cy="365125"/>
          </a:xfrm>
          <a:prstGeom prst="rect">
            <a:avLst/>
          </a:prstGeom>
        </p:spPr>
        <p:txBody>
          <a:bodyPr/>
          <a:lstStyle/>
          <a:p>
            <a:fld id="{7A51B444-2EA2-4C5F-99A6-BEEFB7CA58F1}" type="datetimeFigureOut">
              <a:rPr lang="en-US" smtClean="0"/>
              <a:pPr/>
              <a:t>8/6/18</a:t>
            </a:fld>
            <a:endParaRPr lang="en-US"/>
          </a:p>
        </p:txBody>
      </p:sp>
      <p:sp>
        <p:nvSpPr>
          <p:cNvPr id="8" name="Footer Placeholder 7"/>
          <p:cNvSpPr>
            <a:spLocks noGrp="1"/>
          </p:cNvSpPr>
          <p:nvPr>
            <p:ph type="ftr" sz="quarter" idx="11"/>
          </p:nvPr>
        </p:nvSpPr>
        <p:spPr>
          <a:xfrm>
            <a:off x="685800" y="6272785"/>
            <a:ext cx="4745736"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483346" y="6272785"/>
            <a:ext cx="480060" cy="365125"/>
          </a:xfrm>
          <a:prstGeom prst="rect">
            <a:avLst/>
          </a:prstGeom>
        </p:spPr>
        <p:txBody>
          <a:bodyPr/>
          <a:lstStyle/>
          <a:p>
            <a:fld id="{E80E2E70-2F2B-4974-AC11-F4589A3CDCE9}" type="slidenum">
              <a:rPr lang="en-US" smtClean="0"/>
              <a:pPr/>
              <a:t>‹#›</a:t>
            </a:fld>
            <a:endParaRPr lang="en-US"/>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071498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lvl1pPr>
              <a:defRPr sz="3600">
                <a:solidFill>
                  <a:srgbClr val="383838"/>
                </a:solidFill>
              </a:defRPr>
            </a:lvl1pPr>
          </a:lstStyle>
          <a:p>
            <a:r>
              <a:rPr lang="en-US" dirty="0"/>
              <a:t>Click to edit Master title style</a:t>
            </a:r>
          </a:p>
        </p:txBody>
      </p:sp>
      <p:sp>
        <p:nvSpPr>
          <p:cNvPr id="3" name="Date Placeholder 2"/>
          <p:cNvSpPr>
            <a:spLocks noGrp="1"/>
          </p:cNvSpPr>
          <p:nvPr>
            <p:ph type="dt" sz="half" idx="10"/>
          </p:nvPr>
        </p:nvSpPr>
        <p:spPr>
          <a:xfrm>
            <a:off x="5992368" y="6272785"/>
            <a:ext cx="2455164" cy="365125"/>
          </a:xfrm>
          <a:prstGeom prst="rect">
            <a:avLst/>
          </a:prstGeom>
        </p:spPr>
        <p:txBody>
          <a:bodyPr/>
          <a:lstStyle>
            <a:lvl1pPr>
              <a:defRPr>
                <a:solidFill>
                  <a:schemeClr val="accent1">
                    <a:lumMod val="50000"/>
                  </a:schemeClr>
                </a:solidFill>
              </a:defRPr>
            </a:lvl1pPr>
          </a:lstStyle>
          <a:p>
            <a:fld id="{7A51B444-2EA2-4C5F-99A6-BEEFB7CA58F1}" type="datetimeFigureOut">
              <a:rPr lang="en-US" smtClean="0"/>
              <a:pPr/>
              <a:t>8/6/18</a:t>
            </a:fld>
            <a:endParaRPr lang="en-US"/>
          </a:p>
        </p:txBody>
      </p:sp>
      <p:sp>
        <p:nvSpPr>
          <p:cNvPr id="4" name="Footer Placeholder 3"/>
          <p:cNvSpPr>
            <a:spLocks noGrp="1"/>
          </p:cNvSpPr>
          <p:nvPr>
            <p:ph type="ftr" sz="quarter" idx="11"/>
          </p:nvPr>
        </p:nvSpPr>
        <p:spPr>
          <a:xfrm>
            <a:off x="685800" y="6272785"/>
            <a:ext cx="4745736" cy="365125"/>
          </a:xfrm>
          <a:prstGeom prst="rect">
            <a:avLst/>
          </a:prstGeom>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a:xfrm>
            <a:off x="8483346" y="6272785"/>
            <a:ext cx="480060" cy="365125"/>
          </a:xfrm>
          <a:prstGeom prst="rect">
            <a:avLst/>
          </a:prstGeom>
        </p:spPr>
        <p:txBody>
          <a:bodyPr/>
          <a:lstStyle/>
          <a:p>
            <a:fld id="{E80E2E70-2F2B-4974-AC11-F4589A3CDCE9}" type="slidenum">
              <a:rPr lang="en-US" smtClean="0"/>
              <a:pPr/>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1942468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2368" y="6272785"/>
            <a:ext cx="2455164" cy="365125"/>
          </a:xfrm>
          <a:prstGeom prst="rect">
            <a:avLst/>
          </a:prstGeom>
        </p:spPr>
        <p:txBody>
          <a:bodyPr/>
          <a:lstStyle/>
          <a:p>
            <a:fld id="{7A51B444-2EA2-4C5F-99A6-BEEFB7CA58F1}" type="datetimeFigureOut">
              <a:rPr lang="en-US" smtClean="0"/>
              <a:pPr/>
              <a:t>8/6/18</a:t>
            </a:fld>
            <a:endParaRPr lang="en-US"/>
          </a:p>
        </p:txBody>
      </p:sp>
      <p:sp>
        <p:nvSpPr>
          <p:cNvPr id="3" name="Footer Placeholder 2"/>
          <p:cNvSpPr>
            <a:spLocks noGrp="1"/>
          </p:cNvSpPr>
          <p:nvPr>
            <p:ph type="ftr" sz="quarter" idx="11"/>
          </p:nvPr>
        </p:nvSpPr>
        <p:spPr>
          <a:xfrm>
            <a:off x="685800" y="6272785"/>
            <a:ext cx="4745736"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483346" y="6272785"/>
            <a:ext cx="480060" cy="365125"/>
          </a:xfrm>
          <a:prstGeom prst="rect">
            <a:avLst/>
          </a:prstGeom>
        </p:spPr>
        <p:txBody>
          <a:bodyPr/>
          <a:lstStyle/>
          <a:p>
            <a:fld id="{E80E2E70-2F2B-4974-AC11-F4589A3CDCE9}" type="slidenum">
              <a:rPr lang="en-US" smtClean="0"/>
              <a:pPr/>
              <a:t>‹#›</a:t>
            </a:fld>
            <a:endParaRPr lang="en-US"/>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3923013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solidFill>
                  <a:srgbClr val="383838"/>
                </a:solidFill>
              </a:defRPr>
            </a:lvl1pPr>
          </a:lstStyle>
          <a:p>
            <a:r>
              <a:rPr lang="en-US" dirty="0"/>
              <a:t>Click to edit Master title style</a:t>
            </a:r>
          </a:p>
        </p:txBody>
      </p:sp>
      <p:sp>
        <p:nvSpPr>
          <p:cNvPr id="3" name="Content Placeholder 2"/>
          <p:cNvSpPr>
            <a:spLocks noGrp="1"/>
          </p:cNvSpPr>
          <p:nvPr>
            <p:ph idx="1"/>
          </p:nvPr>
        </p:nvSpPr>
        <p:spPr>
          <a:xfrm>
            <a:off x="628650" y="685800"/>
            <a:ext cx="5033772" cy="5020056"/>
          </a:xfrm>
        </p:spPr>
        <p:txBody>
          <a:bodyPr/>
          <a:lstStyle>
            <a:lvl1pPr>
              <a:defRPr sz="2000">
                <a:solidFill>
                  <a:srgbClr val="383838"/>
                </a:solidFill>
              </a:defRPr>
            </a:lvl1pPr>
            <a:lvl2pPr>
              <a:defRPr sz="1800">
                <a:solidFill>
                  <a:srgbClr val="383838"/>
                </a:solidFill>
              </a:defRPr>
            </a:lvl2pPr>
            <a:lvl3pPr>
              <a:defRPr sz="1600">
                <a:solidFill>
                  <a:srgbClr val="383838"/>
                </a:solidFill>
              </a:defRPr>
            </a:lvl3pPr>
            <a:lvl4pPr>
              <a:defRPr sz="1600">
                <a:solidFill>
                  <a:srgbClr val="383838"/>
                </a:solidFill>
              </a:defRPr>
            </a:lvl4pPr>
            <a:lvl5pPr>
              <a:defRPr sz="1600">
                <a:solidFill>
                  <a:srgbClr val="383838"/>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a:xfrm>
            <a:off x="5992368" y="6272785"/>
            <a:ext cx="2455164" cy="365125"/>
          </a:xfrm>
          <a:prstGeom prst="rect">
            <a:avLst/>
          </a:prstGeom>
        </p:spPr>
        <p:txBody>
          <a:bodyPr/>
          <a:lstStyle/>
          <a:p>
            <a:fld id="{7A51B444-2EA2-4C5F-99A6-BEEFB7CA58F1}" type="datetimeFigureOut">
              <a:rPr lang="en-US" smtClean="0"/>
              <a:pPr/>
              <a:t>8/6/18</a:t>
            </a:fld>
            <a:endParaRPr lang="en-US"/>
          </a:p>
        </p:txBody>
      </p:sp>
      <p:sp>
        <p:nvSpPr>
          <p:cNvPr id="10" name="Footer Placeholder 9"/>
          <p:cNvSpPr>
            <a:spLocks noGrp="1"/>
          </p:cNvSpPr>
          <p:nvPr>
            <p:ph type="ftr" sz="quarter" idx="11"/>
          </p:nvPr>
        </p:nvSpPr>
        <p:spPr>
          <a:xfrm>
            <a:off x="685800" y="6272785"/>
            <a:ext cx="4745736" cy="365125"/>
          </a:xfrm>
          <a:prstGeom prst="rect">
            <a:avLst/>
          </a:prstGeom>
        </p:spPr>
        <p:txBody>
          <a:bodyPr/>
          <a:lstStyle/>
          <a:p>
            <a:endParaRPr lang="en-US"/>
          </a:p>
        </p:txBody>
      </p:sp>
      <p:sp>
        <p:nvSpPr>
          <p:cNvPr id="11" name="Slide Number Placeholder 10"/>
          <p:cNvSpPr>
            <a:spLocks noGrp="1"/>
          </p:cNvSpPr>
          <p:nvPr>
            <p:ph type="sldNum" sz="quarter" idx="12"/>
          </p:nvPr>
        </p:nvSpPr>
        <p:spPr>
          <a:xfrm>
            <a:off x="8483346" y="6272785"/>
            <a:ext cx="480060" cy="365125"/>
          </a:xfrm>
          <a:prstGeom prst="rect">
            <a:avLst/>
          </a:prstGeom>
        </p:spPr>
        <p:txBody>
          <a:bodyPr/>
          <a:lstStyle/>
          <a:p>
            <a:fld id="{E80E2E70-2F2B-4974-AC11-F4589A3CDCE9}" type="slidenum">
              <a:rPr lang="en-US" smtClean="0"/>
              <a:pPr/>
              <a:t>‹#›</a:t>
            </a:fld>
            <a:endParaRPr lang="en-US"/>
          </a:p>
        </p:txBody>
      </p:sp>
      <p:pic>
        <p:nvPicPr>
          <p:cNvPr id="15" name="Picture 14"/>
          <p:cNvPicPr>
            <a:picLocks noChangeAspect="1"/>
          </p:cNvPicPr>
          <p:nvPr userDrawn="1"/>
        </p:nvPicPr>
        <p:blipFill rotWithShape="1">
          <a:blip r:embed="rId4"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3203223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solidFill>
                  <a:srgbClr val="383838"/>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a:xfrm>
            <a:off x="5992368" y="6272785"/>
            <a:ext cx="2455164" cy="365125"/>
          </a:xfrm>
          <a:prstGeom prst="rect">
            <a:avLst/>
          </a:prstGeom>
        </p:spPr>
        <p:txBody>
          <a:bodyPr/>
          <a:lstStyle/>
          <a:p>
            <a:fld id="{7A51B444-2EA2-4C5F-99A6-BEEFB7CA58F1}" type="datetimeFigureOut">
              <a:rPr lang="en-US" smtClean="0"/>
              <a:pPr/>
              <a:t>8/6/18</a:t>
            </a:fld>
            <a:endParaRPr lang="en-US"/>
          </a:p>
        </p:txBody>
      </p:sp>
      <p:sp>
        <p:nvSpPr>
          <p:cNvPr id="10" name="Slide Number Placeholder 9"/>
          <p:cNvSpPr>
            <a:spLocks noGrp="1"/>
          </p:cNvSpPr>
          <p:nvPr>
            <p:ph type="sldNum" sz="quarter" idx="12"/>
          </p:nvPr>
        </p:nvSpPr>
        <p:spPr>
          <a:xfrm>
            <a:off x="8483346" y="6272785"/>
            <a:ext cx="480060" cy="365125"/>
          </a:xfrm>
          <a:prstGeom prst="rect">
            <a:avLst/>
          </a:prstGeom>
        </p:spPr>
        <p:txBody>
          <a:bodyPr/>
          <a:lstStyle/>
          <a:p>
            <a:fld id="{E80E2E70-2F2B-4974-AC11-F4589A3CDCE9}" type="slidenum">
              <a:rPr lang="en-US" smtClean="0"/>
              <a:pPr/>
              <a:t>‹#›</a:t>
            </a:fld>
            <a:endParaRPr lang="en-US"/>
          </a:p>
        </p:txBody>
      </p:sp>
      <p:pic>
        <p:nvPicPr>
          <p:cNvPr id="15" name="Picture 14"/>
          <p:cNvPicPr>
            <a:picLocks noChangeAspect="1"/>
          </p:cNvPicPr>
          <p:nvPr userDrawn="1"/>
        </p:nvPicPr>
        <p:blipFill rotWithShape="1">
          <a:blip r:embed="rId4"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108249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microsoft.com/office/2007/relationships/hdphoto" Target="../media/hdphoto1.wdp"/><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49759D"/>
            </a:gs>
            <a:gs pos="0">
              <a:srgbClr val="49759D"/>
            </a:gs>
            <a:gs pos="0">
              <a:srgbClr val="49759D"/>
            </a:gs>
            <a:gs pos="49000">
              <a:schemeClr val="bg1"/>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rotWithShape="1">
          <a:blip r:embed="rId14"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pic>
        <p:nvPicPr>
          <p:cNvPr id="5" name="Picture 4"/>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4799829"/>
            <a:ext cx="2454592" cy="1945395"/>
          </a:xfrm>
          <a:prstGeom prst="rect">
            <a:avLst/>
          </a:prstGeom>
          <a:blipFill dpi="0" rotWithShape="1">
            <a:blip r:embed="rId16">
              <a:alphaModFix amt="29000"/>
              <a:lum bright="70000" contrast="-70000"/>
              <a:extLst>
                <a:ext uri="{BEBA8EAE-BF5A-486C-A8C5-ECC9F3942E4B}">
                  <a14:imgProps xmlns:a14="http://schemas.microsoft.com/office/drawing/2010/main">
                    <a14:imgLayer r:embed="rId17">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effectLst>
            <a:softEdge rad="177800"/>
          </a:effectLst>
        </p:spPr>
      </p:pic>
    </p:spTree>
    <p:extLst>
      <p:ext uri="{BB962C8B-B14F-4D97-AF65-F5344CB8AC3E}">
        <p14:creationId xmlns:p14="http://schemas.microsoft.com/office/powerpoint/2010/main" val="3608391026"/>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 id="2147483952" r:id="rId12"/>
  </p:sldLayoutIdLst>
  <p:txStyles>
    <p:titleStyle>
      <a:lvl1pPr algn="l" defTabSz="914400" rtl="0" eaLnBrk="1" latinLnBrk="0" hangingPunct="1">
        <a:lnSpc>
          <a:spcPct val="90000"/>
        </a:lnSpc>
        <a:spcBef>
          <a:spcPct val="0"/>
        </a:spcBef>
        <a:buNone/>
        <a:defRPr sz="4400" b="1" kern="1200" cap="none" baseline="0">
          <a:solidFill>
            <a:srgbClr val="663300"/>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800" kern="1200">
          <a:solidFill>
            <a:srgbClr val="663300"/>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2800" kern="1200">
          <a:solidFill>
            <a:srgbClr val="663300"/>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2800" kern="1200">
          <a:solidFill>
            <a:srgbClr val="663300"/>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2800" kern="1200">
          <a:solidFill>
            <a:srgbClr val="663300"/>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2800" kern="1200">
          <a:solidFill>
            <a:srgbClr val="663300"/>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95400"/>
            <a:ext cx="8686799" cy="2410631"/>
          </a:xfrm>
        </p:spPr>
        <p:txBody>
          <a:bodyPr>
            <a:normAutofit/>
          </a:bodyPr>
          <a:lstStyle/>
          <a:p>
            <a:r>
              <a:rPr lang="en-US" sz="3000" dirty="0"/>
              <a:t>Suicide in Hmong Youth</a:t>
            </a:r>
            <a:endParaRPr lang="en-US" sz="3000" dirty="0">
              <a:solidFill>
                <a:srgbClr val="383838"/>
              </a:solidFill>
            </a:endParaRPr>
          </a:p>
        </p:txBody>
      </p:sp>
      <p:sp>
        <p:nvSpPr>
          <p:cNvPr id="3" name="Subtitle 2"/>
          <p:cNvSpPr>
            <a:spLocks noGrp="1"/>
          </p:cNvSpPr>
          <p:nvPr>
            <p:ph type="subTitle" idx="1"/>
          </p:nvPr>
        </p:nvSpPr>
        <p:spPr>
          <a:xfrm>
            <a:off x="3733800" y="3124200"/>
            <a:ext cx="4850037" cy="1371600"/>
          </a:xfrm>
        </p:spPr>
        <p:txBody>
          <a:bodyPr>
            <a:noAutofit/>
          </a:bodyPr>
          <a:lstStyle/>
          <a:p>
            <a:r>
              <a:rPr lang="en-US" dirty="0">
                <a:solidFill>
                  <a:srgbClr val="383838"/>
                </a:solidFill>
              </a:rPr>
              <a:t>Alyssa </a:t>
            </a:r>
            <a:r>
              <a:rPr lang="en-US" dirty="0" err="1">
                <a:solidFill>
                  <a:srgbClr val="383838"/>
                </a:solidFill>
              </a:rPr>
              <a:t>Kaying</a:t>
            </a:r>
            <a:r>
              <a:rPr lang="en-US" dirty="0">
                <a:solidFill>
                  <a:srgbClr val="383838"/>
                </a:solidFill>
              </a:rPr>
              <a:t> </a:t>
            </a:r>
            <a:r>
              <a:rPr lang="en-US" dirty="0" err="1">
                <a:solidFill>
                  <a:srgbClr val="383838"/>
                </a:solidFill>
              </a:rPr>
              <a:t>Vang</a:t>
            </a:r>
            <a:r>
              <a:rPr lang="en-US" dirty="0">
                <a:solidFill>
                  <a:srgbClr val="383838"/>
                </a:solidFill>
              </a:rPr>
              <a:t>, </a:t>
            </a:r>
            <a:r>
              <a:rPr lang="en-US" dirty="0" err="1">
                <a:solidFill>
                  <a:srgbClr val="383838"/>
                </a:solidFill>
              </a:rPr>
              <a:t>PsyD</a:t>
            </a:r>
            <a:r>
              <a:rPr lang="en-US" dirty="0">
                <a:solidFill>
                  <a:srgbClr val="383838"/>
                </a:solidFill>
              </a:rPr>
              <a:t>, LP</a:t>
            </a:r>
          </a:p>
          <a:p>
            <a:r>
              <a:rPr lang="en-US" dirty="0"/>
              <a:t>UW Whitewater</a:t>
            </a:r>
            <a:endParaRPr lang="en-US" dirty="0">
              <a:solidFill>
                <a:srgbClr val="383838"/>
              </a:solidFill>
            </a:endParaRPr>
          </a:p>
          <a:p>
            <a:r>
              <a:rPr lang="en-US" dirty="0">
                <a:solidFill>
                  <a:srgbClr val="383838"/>
                </a:solidFill>
              </a:rPr>
              <a:t>August 20-21,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772400" cy="1609344"/>
          </a:xfrm>
        </p:spPr>
        <p:txBody>
          <a:bodyPr/>
          <a:lstStyle/>
          <a:p>
            <a:r>
              <a:rPr lang="en-US" dirty="0"/>
              <a:t>References:  </a:t>
            </a:r>
          </a:p>
        </p:txBody>
      </p:sp>
      <p:sp>
        <p:nvSpPr>
          <p:cNvPr id="3" name="Content Placeholder 2"/>
          <p:cNvSpPr>
            <a:spLocks noGrp="1"/>
          </p:cNvSpPr>
          <p:nvPr>
            <p:ph idx="1"/>
          </p:nvPr>
        </p:nvSpPr>
        <p:spPr>
          <a:xfrm>
            <a:off x="685800" y="1447800"/>
            <a:ext cx="7772400" cy="4724400"/>
          </a:xfrm>
        </p:spPr>
        <p:txBody>
          <a:bodyPr>
            <a:normAutofit/>
          </a:bodyPr>
          <a:lstStyle/>
          <a:p>
            <a:r>
              <a:rPr lang="en-US" sz="2000" dirty="0"/>
              <a:t>Centers for Disease Control and Prevention, CDC 24/7 Saving Lives, Protecting People:  Gateway to Health Communication &amp; Social Marketing Practice</a:t>
            </a:r>
          </a:p>
          <a:p>
            <a:r>
              <a:rPr lang="en-US" sz="2000" dirty="0" err="1"/>
              <a:t>Jesilow</a:t>
            </a:r>
            <a:r>
              <a:rPr lang="en-US" sz="2000" dirty="0"/>
              <a:t>, P. &amp; </a:t>
            </a:r>
            <a:r>
              <a:rPr lang="en-US" sz="2000" dirty="0" err="1"/>
              <a:t>Xiong</a:t>
            </a:r>
            <a:r>
              <a:rPr lang="en-US" sz="2000" dirty="0"/>
              <a:t>, M. Constructing a social problem: suicide, acculturation, and the Hmong, Hmong Studies Journal 8, 1, 2007.</a:t>
            </a:r>
          </a:p>
          <a:p>
            <a:r>
              <a:rPr lang="en-US" sz="2000" dirty="0" err="1"/>
              <a:t>Vang</a:t>
            </a:r>
            <a:r>
              <a:rPr lang="en-US" sz="2000" dirty="0"/>
              <a:t>, T. The Role of Psycho-sociocultural factors in suicide risk among </a:t>
            </a:r>
            <a:r>
              <a:rPr lang="en-US" sz="2000" dirty="0" err="1"/>
              <a:t>Mong</a:t>
            </a:r>
            <a:r>
              <a:rPr lang="en-US" sz="2000" dirty="0"/>
              <a:t>/Hmong youth, Dissertation, Portland State University, Spring 6-5-2013.</a:t>
            </a:r>
          </a:p>
        </p:txBody>
      </p:sp>
      <p:sp>
        <p:nvSpPr>
          <p:cNvPr id="4" name="TextBox 3">
            <a:extLst>
              <a:ext uri="{FF2B5EF4-FFF2-40B4-BE49-F238E27FC236}">
                <a16:creationId xmlns:a16="http://schemas.microsoft.com/office/drawing/2014/main" id="{AAD199BC-D8B4-C44A-8D73-28DE173537D8}"/>
              </a:ext>
            </a:extLst>
          </p:cNvPr>
          <p:cNvSpPr txBox="1"/>
          <p:nvPr/>
        </p:nvSpPr>
        <p:spPr>
          <a:xfrm>
            <a:off x="1143000" y="6019800"/>
            <a:ext cx="5943600" cy="984885"/>
          </a:xfrm>
          <a:prstGeom prst="rect">
            <a:avLst/>
          </a:prstGeom>
          <a:noFill/>
        </p:spPr>
        <p:txBody>
          <a:bodyPr wrap="square" rtlCol="0">
            <a:spAutoFit/>
          </a:bodyPr>
          <a:lstStyle/>
          <a:p>
            <a:r>
              <a:rPr lang="en-US" sz="1000" i="1" dirty="0">
                <a:latin typeface="Calibri" panose="020F0502020204030204" pitchFamily="34" charset="0"/>
                <a:cs typeface="Calibri" panose="020F0502020204030204" pitchFamily="34" charset="0"/>
              </a:rPr>
              <a:t>Funding for this conference was made possible by NITT-HT grant, CFDA 93.243 from SAMHSA.  The views expressed in written conference materials or publications and by speakers and moderators do not necessarily reflect the official policies of the Department of Health and Human Services; nor does mention of trade names, commercial practices, or organizations imply endorsement by the U.S. Government.</a:t>
            </a:r>
          </a:p>
          <a:p>
            <a:endParaRPr lang="en-US" dirty="0"/>
          </a:p>
        </p:txBody>
      </p:sp>
    </p:spTree>
    <p:extLst>
      <p:ext uri="{BB962C8B-B14F-4D97-AF65-F5344CB8AC3E}">
        <p14:creationId xmlns:p14="http://schemas.microsoft.com/office/powerpoint/2010/main" val="1608304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normAutofit/>
          </a:bodyPr>
          <a:lstStyle/>
          <a:p>
            <a:r>
              <a:rPr lang="en-US" sz="3200" dirty="0">
                <a:solidFill>
                  <a:srgbClr val="383838"/>
                </a:solidFill>
              </a:rPr>
              <a:t>Statistics on suicide:</a:t>
            </a:r>
          </a:p>
        </p:txBody>
      </p:sp>
      <p:sp>
        <p:nvSpPr>
          <p:cNvPr id="3" name="Text Placeholder 2"/>
          <p:cNvSpPr>
            <a:spLocks noGrp="1"/>
          </p:cNvSpPr>
          <p:nvPr>
            <p:ph type="body" sz="quarter" idx="10"/>
          </p:nvPr>
        </p:nvSpPr>
        <p:spPr>
          <a:xfrm>
            <a:off x="792091" y="1371600"/>
            <a:ext cx="7999379" cy="4724400"/>
          </a:xfrm>
        </p:spPr>
        <p:txBody>
          <a:bodyPr>
            <a:normAutofit/>
          </a:bodyPr>
          <a:lstStyle/>
          <a:p>
            <a:r>
              <a:rPr lang="en-US" sz="2400" dirty="0">
                <a:solidFill>
                  <a:srgbClr val="3A3A3A"/>
                </a:solidFill>
              </a:rPr>
              <a:t>Center for Disease Control and Prevention (CDC)</a:t>
            </a:r>
          </a:p>
          <a:p>
            <a:pPr lvl="2"/>
            <a:r>
              <a:rPr lang="en-US" sz="2400" dirty="0">
                <a:solidFill>
                  <a:srgbClr val="3A3A3A"/>
                </a:solidFill>
              </a:rPr>
              <a:t>2nd leading cause of </a:t>
            </a:r>
            <a:r>
              <a:rPr lang="en-US" sz="2400" u="sng" dirty="0">
                <a:solidFill>
                  <a:srgbClr val="3A3A3A"/>
                </a:solidFill>
              </a:rPr>
              <a:t>death</a:t>
            </a:r>
            <a:r>
              <a:rPr lang="en-US" sz="2400" dirty="0">
                <a:solidFill>
                  <a:srgbClr val="3A3A3A"/>
                </a:solidFill>
              </a:rPr>
              <a:t> for youth between ages of 10-24 in 2016 (up from 3</a:t>
            </a:r>
            <a:r>
              <a:rPr lang="en-US" sz="2400" baseline="30000" dirty="0">
                <a:solidFill>
                  <a:srgbClr val="3A3A3A"/>
                </a:solidFill>
              </a:rPr>
              <a:t>rd</a:t>
            </a:r>
            <a:r>
              <a:rPr lang="en-US" sz="2400" dirty="0">
                <a:solidFill>
                  <a:srgbClr val="3A3A3A"/>
                </a:solidFill>
              </a:rPr>
              <a:t> place in earlier years)</a:t>
            </a:r>
          </a:p>
          <a:p>
            <a:pPr lvl="2"/>
            <a:r>
              <a:rPr lang="en-US" sz="2400" dirty="0">
                <a:solidFill>
                  <a:srgbClr val="3A3A3A"/>
                </a:solidFill>
              </a:rPr>
              <a:t>Percentage of youth treated at US children hospitals for suicidal thoughts, suicidal attempts more than doubled from 2008 to 2015</a:t>
            </a:r>
          </a:p>
          <a:p>
            <a:pPr lvl="3"/>
            <a:r>
              <a:rPr lang="en-US" sz="1800" dirty="0">
                <a:solidFill>
                  <a:srgbClr val="3A3A3A"/>
                </a:solidFill>
              </a:rPr>
              <a:t>.66% of all visits vs. 1.82% of all visits </a:t>
            </a:r>
          </a:p>
          <a:p>
            <a:pPr lvl="3"/>
            <a:endParaRPr lang="en-US" sz="1800" dirty="0">
              <a:solidFill>
                <a:srgbClr val="3A3A3A"/>
              </a:solidFill>
            </a:endParaRPr>
          </a:p>
          <a:p>
            <a:pPr lvl="3"/>
            <a:endParaRPr lang="en-US" sz="2400" dirty="0">
              <a:solidFill>
                <a:srgbClr val="3A3A3A"/>
              </a:solidFill>
            </a:endParaRPr>
          </a:p>
        </p:txBody>
      </p:sp>
    </p:spTree>
    <p:extLst>
      <p:ext uri="{BB962C8B-B14F-4D97-AF65-F5344CB8AC3E}">
        <p14:creationId xmlns:p14="http://schemas.microsoft.com/office/powerpoint/2010/main" val="384487019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179576"/>
          </a:xfrm>
        </p:spPr>
        <p:txBody>
          <a:bodyPr/>
          <a:lstStyle/>
          <a:p>
            <a:r>
              <a:rPr lang="en-US" dirty="0">
                <a:solidFill>
                  <a:srgbClr val="383838"/>
                </a:solidFill>
              </a:rPr>
              <a:t>Data on Hmong youth and suicide:</a:t>
            </a:r>
          </a:p>
        </p:txBody>
      </p:sp>
      <p:sp>
        <p:nvSpPr>
          <p:cNvPr id="3" name="Content Placeholder 2"/>
          <p:cNvSpPr>
            <a:spLocks noGrp="1"/>
          </p:cNvSpPr>
          <p:nvPr>
            <p:ph idx="1"/>
          </p:nvPr>
        </p:nvSpPr>
        <p:spPr>
          <a:xfrm>
            <a:off x="381000" y="1412875"/>
            <a:ext cx="8382000" cy="4635115"/>
          </a:xfrm>
        </p:spPr>
        <p:txBody>
          <a:bodyPr>
            <a:normAutofit fontScale="92500" lnSpcReduction="10000"/>
          </a:bodyPr>
          <a:lstStyle/>
          <a:p>
            <a:r>
              <a:rPr lang="en-US" sz="2400" dirty="0"/>
              <a:t>Asian-American youth are at the greatest risk for developing suicidal behavior and mental health illness (National Asian American Pacific Islander Mental Health Association, 2007)</a:t>
            </a:r>
          </a:p>
          <a:p>
            <a:r>
              <a:rPr lang="en-US" sz="2400" dirty="0"/>
              <a:t>Within the last decade, rate of Southeast Asian youth suicide attempts and completion of suicide have increased.</a:t>
            </a:r>
          </a:p>
          <a:p>
            <a:r>
              <a:rPr lang="en-US" sz="2400" dirty="0"/>
              <a:t>Suicide attempts and completions among Hmong youth in the US have increased significantly but there remains a lack of research (Department of Health and Human Resources, 1999)</a:t>
            </a:r>
          </a:p>
          <a:p>
            <a:r>
              <a:rPr lang="en-US" sz="2400" dirty="0"/>
              <a:t>Hmong youth are 4 times more likely to have suicidal ideation in their lifetime compared to the general population</a:t>
            </a:r>
          </a:p>
          <a:p>
            <a:endParaRPr lang="en-US" sz="2400" dirty="0"/>
          </a:p>
        </p:txBody>
      </p:sp>
    </p:spTree>
    <p:extLst>
      <p:ext uri="{BB962C8B-B14F-4D97-AF65-F5344CB8AC3E}">
        <p14:creationId xmlns:p14="http://schemas.microsoft.com/office/powerpoint/2010/main" val="488071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73920-A3E8-4DFC-B59C-FAA2FFE6D802}"/>
              </a:ext>
            </a:extLst>
          </p:cNvPr>
          <p:cNvSpPr>
            <a:spLocks noGrp="1"/>
          </p:cNvSpPr>
          <p:nvPr>
            <p:ph type="title"/>
          </p:nvPr>
        </p:nvSpPr>
        <p:spPr>
          <a:xfrm>
            <a:off x="685800" y="381000"/>
            <a:ext cx="7772400" cy="1609344"/>
          </a:xfrm>
        </p:spPr>
        <p:txBody>
          <a:bodyPr/>
          <a:lstStyle/>
          <a:p>
            <a:r>
              <a:rPr lang="en-US" dirty="0"/>
              <a:t>Hmong youth suicide</a:t>
            </a:r>
          </a:p>
        </p:txBody>
      </p:sp>
      <p:sp>
        <p:nvSpPr>
          <p:cNvPr id="3" name="Content Placeholder 2">
            <a:extLst>
              <a:ext uri="{FF2B5EF4-FFF2-40B4-BE49-F238E27FC236}">
                <a16:creationId xmlns:a16="http://schemas.microsoft.com/office/drawing/2014/main" id="{8781E9E8-436E-47E2-968B-8BE5C9AC6238}"/>
              </a:ext>
            </a:extLst>
          </p:cNvPr>
          <p:cNvSpPr>
            <a:spLocks noGrp="1"/>
          </p:cNvSpPr>
          <p:nvPr>
            <p:ph idx="1"/>
          </p:nvPr>
        </p:nvSpPr>
        <p:spPr>
          <a:xfrm>
            <a:off x="685800" y="2121408"/>
            <a:ext cx="7772400" cy="3745992"/>
          </a:xfrm>
        </p:spPr>
        <p:txBody>
          <a:bodyPr>
            <a:normAutofit/>
          </a:bodyPr>
          <a:lstStyle/>
          <a:p>
            <a:r>
              <a:rPr lang="en-US" dirty="0"/>
              <a:t>September 1998 – May 2001: 8 Hmong teens committed suicide </a:t>
            </a:r>
          </a:p>
          <a:p>
            <a:r>
              <a:rPr lang="en-US" dirty="0"/>
              <a:t>Media coverage highlighted the negative consequences of the conflict between the Hmong and American cultures</a:t>
            </a:r>
          </a:p>
          <a:p>
            <a:pPr lvl="1"/>
            <a:r>
              <a:rPr lang="en-US" dirty="0"/>
              <a:t>“Lost in America,” Fresno Bee 2002</a:t>
            </a:r>
          </a:p>
        </p:txBody>
      </p:sp>
    </p:spTree>
    <p:extLst>
      <p:ext uri="{BB962C8B-B14F-4D97-AF65-F5344CB8AC3E}">
        <p14:creationId xmlns:p14="http://schemas.microsoft.com/office/powerpoint/2010/main" val="1985677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6CD22-C0C6-427A-932C-A8D26A2DE9BE}"/>
              </a:ext>
            </a:extLst>
          </p:cNvPr>
          <p:cNvSpPr>
            <a:spLocks noGrp="1"/>
          </p:cNvSpPr>
          <p:nvPr>
            <p:ph type="title"/>
          </p:nvPr>
        </p:nvSpPr>
        <p:spPr>
          <a:xfrm>
            <a:off x="457200" y="152400"/>
            <a:ext cx="4350436" cy="990600"/>
          </a:xfrm>
        </p:spPr>
        <p:txBody>
          <a:bodyPr/>
          <a:lstStyle/>
          <a:p>
            <a:r>
              <a:rPr lang="en-US" dirty="0"/>
              <a:t>Risk factors</a:t>
            </a:r>
          </a:p>
        </p:txBody>
      </p:sp>
      <p:sp>
        <p:nvSpPr>
          <p:cNvPr id="3" name="Text Placeholder 2">
            <a:extLst>
              <a:ext uri="{FF2B5EF4-FFF2-40B4-BE49-F238E27FC236}">
                <a16:creationId xmlns:a16="http://schemas.microsoft.com/office/drawing/2014/main" id="{823029CC-5210-4CB3-980B-FE5B29570BA9}"/>
              </a:ext>
            </a:extLst>
          </p:cNvPr>
          <p:cNvSpPr>
            <a:spLocks noGrp="1"/>
          </p:cNvSpPr>
          <p:nvPr>
            <p:ph type="body" idx="1"/>
          </p:nvPr>
        </p:nvSpPr>
        <p:spPr>
          <a:xfrm>
            <a:off x="457200" y="1298214"/>
            <a:ext cx="3657600" cy="640080"/>
          </a:xfrm>
        </p:spPr>
        <p:txBody>
          <a:bodyPr/>
          <a:lstStyle/>
          <a:p>
            <a:r>
              <a:rPr lang="en-US" dirty="0"/>
              <a:t>Western:</a:t>
            </a:r>
          </a:p>
        </p:txBody>
      </p:sp>
      <p:sp>
        <p:nvSpPr>
          <p:cNvPr id="4" name="Content Placeholder 3">
            <a:extLst>
              <a:ext uri="{FF2B5EF4-FFF2-40B4-BE49-F238E27FC236}">
                <a16:creationId xmlns:a16="http://schemas.microsoft.com/office/drawing/2014/main" id="{0E691AD8-6BE2-4889-89FF-02E23D769C04}"/>
              </a:ext>
            </a:extLst>
          </p:cNvPr>
          <p:cNvSpPr>
            <a:spLocks noGrp="1"/>
          </p:cNvSpPr>
          <p:nvPr>
            <p:ph sz="half" idx="2"/>
          </p:nvPr>
        </p:nvSpPr>
        <p:spPr>
          <a:xfrm>
            <a:off x="678764" y="1946500"/>
            <a:ext cx="3657600" cy="3291840"/>
          </a:xfrm>
        </p:spPr>
        <p:txBody>
          <a:bodyPr>
            <a:normAutofit fontScale="70000" lnSpcReduction="20000"/>
          </a:bodyPr>
          <a:lstStyle/>
          <a:p>
            <a:r>
              <a:rPr lang="en-US" dirty="0"/>
              <a:t>One or more diagnosable mental or substance abuse disorders (e.g., depression, anxiety)</a:t>
            </a:r>
          </a:p>
          <a:p>
            <a:r>
              <a:rPr lang="en-US" dirty="0"/>
              <a:t>Life stressors or losses (e.g., academic demands/pressure, friends, family disruption)</a:t>
            </a:r>
          </a:p>
          <a:p>
            <a:r>
              <a:rPr lang="en-US" dirty="0"/>
              <a:t>Family history of mental or substance abuse disorder</a:t>
            </a:r>
          </a:p>
          <a:p>
            <a:r>
              <a:rPr lang="en-US" dirty="0"/>
              <a:t>Family history of suicide</a:t>
            </a:r>
          </a:p>
          <a:p>
            <a:r>
              <a:rPr lang="en-US" dirty="0"/>
              <a:t>Family violence (e.g., emotional neglect, physical or sexual abuse)</a:t>
            </a:r>
          </a:p>
          <a:p>
            <a:r>
              <a:rPr lang="en-US" dirty="0"/>
              <a:t>Bullying/cyberbullying</a:t>
            </a:r>
          </a:p>
          <a:p>
            <a:r>
              <a:rPr lang="en-US" dirty="0"/>
              <a:t>Prior suicide attempt</a:t>
            </a:r>
          </a:p>
          <a:p>
            <a:r>
              <a:rPr lang="en-US" dirty="0"/>
              <a:t>Firearm in home</a:t>
            </a:r>
          </a:p>
          <a:p>
            <a:endParaRPr lang="en-US" dirty="0"/>
          </a:p>
        </p:txBody>
      </p:sp>
      <p:sp>
        <p:nvSpPr>
          <p:cNvPr id="5" name="Text Placeholder 4">
            <a:extLst>
              <a:ext uri="{FF2B5EF4-FFF2-40B4-BE49-F238E27FC236}">
                <a16:creationId xmlns:a16="http://schemas.microsoft.com/office/drawing/2014/main" id="{E9218FAD-191C-4CBB-B001-AA6189364378}"/>
              </a:ext>
            </a:extLst>
          </p:cNvPr>
          <p:cNvSpPr>
            <a:spLocks noGrp="1"/>
          </p:cNvSpPr>
          <p:nvPr>
            <p:ph type="body" sz="quarter" idx="3"/>
          </p:nvPr>
        </p:nvSpPr>
        <p:spPr>
          <a:xfrm>
            <a:off x="4572000" y="1224710"/>
            <a:ext cx="3657600" cy="640080"/>
          </a:xfrm>
        </p:spPr>
        <p:txBody>
          <a:bodyPr/>
          <a:lstStyle/>
          <a:p>
            <a:r>
              <a:rPr lang="en-US" dirty="0"/>
              <a:t>Hmong:</a:t>
            </a:r>
          </a:p>
        </p:txBody>
      </p:sp>
      <p:sp>
        <p:nvSpPr>
          <p:cNvPr id="6" name="Content Placeholder 5">
            <a:extLst>
              <a:ext uri="{FF2B5EF4-FFF2-40B4-BE49-F238E27FC236}">
                <a16:creationId xmlns:a16="http://schemas.microsoft.com/office/drawing/2014/main" id="{9CCA0242-70B0-4A9D-AF9C-53E4EED2B3D5}"/>
              </a:ext>
            </a:extLst>
          </p:cNvPr>
          <p:cNvSpPr>
            <a:spLocks noGrp="1"/>
          </p:cNvSpPr>
          <p:nvPr>
            <p:ph sz="quarter" idx="4"/>
          </p:nvPr>
        </p:nvSpPr>
        <p:spPr>
          <a:xfrm>
            <a:off x="4807636" y="1946500"/>
            <a:ext cx="3657600" cy="3291840"/>
          </a:xfrm>
        </p:spPr>
        <p:txBody>
          <a:bodyPr>
            <a:normAutofit fontScale="70000" lnSpcReduction="20000"/>
          </a:bodyPr>
          <a:lstStyle/>
          <a:p>
            <a:r>
              <a:rPr lang="en-US" dirty="0"/>
              <a:t>Intergenerational conflict</a:t>
            </a:r>
          </a:p>
          <a:p>
            <a:r>
              <a:rPr lang="en-US" dirty="0"/>
              <a:t>Shame, loss of face</a:t>
            </a:r>
          </a:p>
          <a:p>
            <a:r>
              <a:rPr lang="en-US" dirty="0"/>
              <a:t>Immigration status and acculturation challenges </a:t>
            </a:r>
          </a:p>
        </p:txBody>
      </p:sp>
    </p:spTree>
    <p:extLst>
      <p:ext uri="{BB962C8B-B14F-4D97-AF65-F5344CB8AC3E}">
        <p14:creationId xmlns:p14="http://schemas.microsoft.com/office/powerpoint/2010/main" val="904531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3256"/>
            <a:ext cx="7772400" cy="1609344"/>
          </a:xfrm>
        </p:spPr>
        <p:txBody>
          <a:bodyPr/>
          <a:lstStyle/>
          <a:p>
            <a:r>
              <a:rPr lang="en-US" dirty="0"/>
              <a:t>Cultural beliefs around suicide:</a:t>
            </a:r>
          </a:p>
        </p:txBody>
      </p:sp>
      <p:sp>
        <p:nvSpPr>
          <p:cNvPr id="3" name="Content Placeholder 2"/>
          <p:cNvSpPr>
            <a:spLocks noGrp="1"/>
          </p:cNvSpPr>
          <p:nvPr>
            <p:ph idx="1"/>
          </p:nvPr>
        </p:nvSpPr>
        <p:spPr>
          <a:xfrm>
            <a:off x="1066800" y="1752600"/>
            <a:ext cx="7391400" cy="4038600"/>
          </a:xfrm>
        </p:spPr>
        <p:txBody>
          <a:bodyPr>
            <a:normAutofit/>
          </a:bodyPr>
          <a:lstStyle/>
          <a:p>
            <a:r>
              <a:rPr lang="en-US" dirty="0"/>
              <a:t>Not a social or public health issue</a:t>
            </a:r>
          </a:p>
          <a:p>
            <a:r>
              <a:rPr lang="en-US" dirty="0"/>
              <a:t>Curse on family by ancestors or other spiritual being</a:t>
            </a:r>
          </a:p>
          <a:p>
            <a:r>
              <a:rPr lang="en-US" dirty="0"/>
              <a:t>Mandate in life, visa </a:t>
            </a:r>
          </a:p>
          <a:p>
            <a:r>
              <a:rPr lang="en-US" dirty="0"/>
              <a:t>Reincarnation and the hope for a better life</a:t>
            </a:r>
          </a:p>
          <a:p>
            <a:r>
              <a:rPr lang="en-US" dirty="0"/>
              <a:t>Lifelong suffering and an inability to cross over</a:t>
            </a:r>
          </a:p>
          <a:p>
            <a:endParaRPr lang="en-US" dirty="0"/>
          </a:p>
        </p:txBody>
      </p:sp>
    </p:spTree>
    <p:extLst>
      <p:ext uri="{BB962C8B-B14F-4D97-AF65-F5344CB8AC3E}">
        <p14:creationId xmlns:p14="http://schemas.microsoft.com/office/powerpoint/2010/main" val="3459238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E937C-4F26-40DA-AF02-A870240A38C6}"/>
              </a:ext>
            </a:extLst>
          </p:cNvPr>
          <p:cNvSpPr>
            <a:spLocks noGrp="1"/>
          </p:cNvSpPr>
          <p:nvPr>
            <p:ph type="title"/>
          </p:nvPr>
        </p:nvSpPr>
        <p:spPr/>
        <p:txBody>
          <a:bodyPr/>
          <a:lstStyle/>
          <a:p>
            <a:r>
              <a:rPr lang="en-US" dirty="0"/>
              <a:t>Traditional Hmong ways to address suicide:</a:t>
            </a:r>
          </a:p>
        </p:txBody>
      </p:sp>
      <p:sp>
        <p:nvSpPr>
          <p:cNvPr id="3" name="Content Placeholder 2">
            <a:extLst>
              <a:ext uri="{FF2B5EF4-FFF2-40B4-BE49-F238E27FC236}">
                <a16:creationId xmlns:a16="http://schemas.microsoft.com/office/drawing/2014/main" id="{CD0D97DE-8A7F-446F-A5A0-13D7E4151703}"/>
              </a:ext>
            </a:extLst>
          </p:cNvPr>
          <p:cNvSpPr>
            <a:spLocks noGrp="1"/>
          </p:cNvSpPr>
          <p:nvPr>
            <p:ph idx="1"/>
          </p:nvPr>
        </p:nvSpPr>
        <p:spPr/>
        <p:txBody>
          <a:bodyPr/>
          <a:lstStyle/>
          <a:p>
            <a:r>
              <a:rPr lang="en-US" dirty="0"/>
              <a:t>Dealt within family members</a:t>
            </a:r>
          </a:p>
          <a:p>
            <a:r>
              <a:rPr lang="en-US" dirty="0"/>
              <a:t>Spiritual ceremony to prevent this to be passed down to the next generation</a:t>
            </a:r>
          </a:p>
          <a:p>
            <a:pPr lvl="1"/>
            <a:r>
              <a:rPr lang="en-US" dirty="0"/>
              <a:t>Health = spiritual and physical components are well</a:t>
            </a:r>
          </a:p>
          <a:p>
            <a:r>
              <a:rPr lang="en-US" dirty="0"/>
              <a:t>Best left unspoken of</a:t>
            </a:r>
          </a:p>
          <a:p>
            <a:endParaRPr lang="en-US" dirty="0"/>
          </a:p>
          <a:p>
            <a:endParaRPr lang="en-US" dirty="0"/>
          </a:p>
        </p:txBody>
      </p:sp>
    </p:spTree>
    <p:extLst>
      <p:ext uri="{BB962C8B-B14F-4D97-AF65-F5344CB8AC3E}">
        <p14:creationId xmlns:p14="http://schemas.microsoft.com/office/powerpoint/2010/main" val="3011562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BA450-2683-4D3E-8C3D-61D92F779508}"/>
              </a:ext>
            </a:extLst>
          </p:cNvPr>
          <p:cNvSpPr>
            <a:spLocks noGrp="1"/>
          </p:cNvSpPr>
          <p:nvPr>
            <p:ph type="title"/>
          </p:nvPr>
        </p:nvSpPr>
        <p:spPr>
          <a:xfrm>
            <a:off x="381000" y="152400"/>
            <a:ext cx="7772400" cy="1609344"/>
          </a:xfrm>
        </p:spPr>
        <p:txBody>
          <a:bodyPr/>
          <a:lstStyle/>
          <a:p>
            <a:r>
              <a:rPr lang="en-US" dirty="0"/>
              <a:t>Research findings:</a:t>
            </a:r>
          </a:p>
        </p:txBody>
      </p:sp>
      <p:sp>
        <p:nvSpPr>
          <p:cNvPr id="3" name="Content Placeholder 2">
            <a:extLst>
              <a:ext uri="{FF2B5EF4-FFF2-40B4-BE49-F238E27FC236}">
                <a16:creationId xmlns:a16="http://schemas.microsoft.com/office/drawing/2014/main" id="{09F90EB2-E29A-4111-B3AD-D6646298A276}"/>
              </a:ext>
            </a:extLst>
          </p:cNvPr>
          <p:cNvSpPr>
            <a:spLocks noGrp="1"/>
          </p:cNvSpPr>
          <p:nvPr>
            <p:ph idx="1"/>
          </p:nvPr>
        </p:nvSpPr>
        <p:spPr>
          <a:xfrm>
            <a:off x="685800" y="1219200"/>
            <a:ext cx="7772400" cy="4953000"/>
          </a:xfrm>
        </p:spPr>
        <p:txBody>
          <a:bodyPr>
            <a:normAutofit/>
          </a:bodyPr>
          <a:lstStyle/>
          <a:p>
            <a:r>
              <a:rPr lang="en-US" sz="2400" dirty="0"/>
              <a:t>Depression decreases with higher levels of ethnic identity</a:t>
            </a:r>
          </a:p>
          <a:p>
            <a:r>
              <a:rPr lang="en-US" sz="2400" dirty="0"/>
              <a:t>Ethnic identity and intergenerational conflict are significant predictors of depression</a:t>
            </a:r>
          </a:p>
          <a:p>
            <a:r>
              <a:rPr lang="en-US" sz="2400" dirty="0"/>
              <a:t>Depression and spiritual healing beliefs were predictors of suicide risk, even though risk was low</a:t>
            </a:r>
          </a:p>
          <a:p>
            <a:r>
              <a:rPr lang="en-US" sz="2400" dirty="0"/>
              <a:t>Protective factors:  </a:t>
            </a:r>
          </a:p>
          <a:p>
            <a:pPr lvl="2"/>
            <a:r>
              <a:rPr lang="en-US" sz="2400" dirty="0"/>
              <a:t>Family cohesion</a:t>
            </a:r>
          </a:p>
          <a:p>
            <a:pPr lvl="2"/>
            <a:r>
              <a:rPr lang="en-US" sz="2400" dirty="0"/>
              <a:t>community support</a:t>
            </a:r>
          </a:p>
          <a:p>
            <a:pPr lvl="2"/>
            <a:r>
              <a:rPr lang="en-US" sz="2400" dirty="0"/>
              <a:t>trait optimism</a:t>
            </a:r>
          </a:p>
          <a:p>
            <a:pPr lvl="2"/>
            <a:r>
              <a:rPr lang="en-US" sz="2400" dirty="0"/>
              <a:t>support from health care community</a:t>
            </a:r>
          </a:p>
          <a:p>
            <a:endParaRPr lang="en-US" dirty="0"/>
          </a:p>
        </p:txBody>
      </p:sp>
    </p:spTree>
    <p:extLst>
      <p:ext uri="{BB962C8B-B14F-4D97-AF65-F5344CB8AC3E}">
        <p14:creationId xmlns:p14="http://schemas.microsoft.com/office/powerpoint/2010/main" val="1271746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F6299-E4B2-4E38-B6BE-40ECAF8054CF}"/>
              </a:ext>
            </a:extLst>
          </p:cNvPr>
          <p:cNvSpPr>
            <a:spLocks noGrp="1"/>
          </p:cNvSpPr>
          <p:nvPr>
            <p:ph type="title"/>
          </p:nvPr>
        </p:nvSpPr>
        <p:spPr>
          <a:xfrm>
            <a:off x="228600" y="152400"/>
            <a:ext cx="7772400" cy="1609344"/>
          </a:xfrm>
        </p:spPr>
        <p:txBody>
          <a:bodyPr/>
          <a:lstStyle/>
          <a:p>
            <a:r>
              <a:rPr lang="en-US" dirty="0"/>
              <a:t>Future considerations:</a:t>
            </a:r>
          </a:p>
        </p:txBody>
      </p:sp>
      <p:sp>
        <p:nvSpPr>
          <p:cNvPr id="3" name="Content Placeholder 2">
            <a:extLst>
              <a:ext uri="{FF2B5EF4-FFF2-40B4-BE49-F238E27FC236}">
                <a16:creationId xmlns:a16="http://schemas.microsoft.com/office/drawing/2014/main" id="{CFA0414F-8849-492F-BFB8-07517AE0226D}"/>
              </a:ext>
            </a:extLst>
          </p:cNvPr>
          <p:cNvSpPr>
            <a:spLocks noGrp="1"/>
          </p:cNvSpPr>
          <p:nvPr>
            <p:ph idx="1"/>
          </p:nvPr>
        </p:nvSpPr>
        <p:spPr>
          <a:xfrm>
            <a:off x="685800" y="1447800"/>
            <a:ext cx="7772400" cy="4724400"/>
          </a:xfrm>
        </p:spPr>
        <p:txBody>
          <a:bodyPr/>
          <a:lstStyle/>
          <a:p>
            <a:r>
              <a:rPr lang="en-US" dirty="0"/>
              <a:t>Start and continue the conversation re: suicide within the framework of mental illness</a:t>
            </a:r>
          </a:p>
          <a:p>
            <a:r>
              <a:rPr lang="en-US" dirty="0"/>
              <a:t>Incorporate both mainstream and Hmong beliefs about suicide in conversations/education</a:t>
            </a:r>
          </a:p>
          <a:p>
            <a:r>
              <a:rPr lang="en-US" dirty="0"/>
              <a:t>Reduce the stigma, shame, </a:t>
            </a:r>
            <a:r>
              <a:rPr lang="en-US" dirty="0" err="1"/>
              <a:t>etc</a:t>
            </a:r>
            <a:r>
              <a:rPr lang="en-US" dirty="0"/>
              <a:t> around depression and suicide while keeping in mind the challenges of suicide in any population</a:t>
            </a:r>
          </a:p>
        </p:txBody>
      </p:sp>
    </p:spTree>
    <p:extLst>
      <p:ext uri="{BB962C8B-B14F-4D97-AF65-F5344CB8AC3E}">
        <p14:creationId xmlns:p14="http://schemas.microsoft.com/office/powerpoint/2010/main" val="16808872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2812</TotalTime>
  <Words>626</Words>
  <Application>Microsoft Macintosh PowerPoint</Application>
  <PresentationFormat>On-screen Show (4:3)</PresentationFormat>
  <Paragraphs>64</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Century Gothic</vt:lpstr>
      <vt:lpstr>Wingdings</vt:lpstr>
      <vt:lpstr>Wood Type</vt:lpstr>
      <vt:lpstr>Suicide in Hmong Youth</vt:lpstr>
      <vt:lpstr>Statistics on suicide:</vt:lpstr>
      <vt:lpstr>Data on Hmong youth and suicide:</vt:lpstr>
      <vt:lpstr>Hmong youth suicide</vt:lpstr>
      <vt:lpstr>Risk factors</vt:lpstr>
      <vt:lpstr>Cultural beliefs around suicide:</vt:lpstr>
      <vt:lpstr>Traditional Hmong ways to address suicide:</vt:lpstr>
      <vt:lpstr>Research findings:</vt:lpstr>
      <vt:lpstr>Future considerations:</vt:lpstr>
      <vt:lpstr>References:  </vt:lpstr>
    </vt:vector>
  </TitlesOfParts>
  <Company>Grizli777</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and our Hmong Children</dc:title>
  <dc:creator>User</dc:creator>
  <cp:lastModifiedBy>Valee Thao</cp:lastModifiedBy>
  <cp:revision>91</cp:revision>
  <cp:lastPrinted>2016-10-24T03:26:54Z</cp:lastPrinted>
  <dcterms:created xsi:type="dcterms:W3CDTF">2014-09-15T21:33:25Z</dcterms:created>
  <dcterms:modified xsi:type="dcterms:W3CDTF">2018-08-06T23:16:37Z</dcterms:modified>
</cp:coreProperties>
</file>