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2" r:id="rId7"/>
    <p:sldId id="269" r:id="rId8"/>
    <p:sldId id="270" r:id="rId9"/>
    <p:sldId id="263" r:id="rId10"/>
    <p:sldId id="265" r:id="rId11"/>
    <p:sldId id="267" r:id="rId12"/>
    <p:sldId id="271" r:id="rId13"/>
    <p:sldId id="273" r:id="rId14"/>
    <p:sldId id="27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76"/>
  </p:normalViewPr>
  <p:slideViewPr>
    <p:cSldViewPr snapToGrid="0" snapToObjects="1">
      <p:cViewPr varScale="1">
        <p:scale>
          <a:sx n="73" d="100"/>
          <a:sy n="73" d="100"/>
        </p:scale>
        <p:origin x="5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8/8/2018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8/8/2018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8/8/2018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8/8/2018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8/8/2018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8/8/2018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8/8/2018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8/8/2018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8/8/2018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8/8/2018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8/8/2018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8/8/2018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8/8/2018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8/8/2018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8/8/2018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8/8/2018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8/8/2018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8/8/2018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BC4499B-84E6-A743-8A5A-0C36E5743843}"/>
              </a:ext>
            </a:extLst>
          </p:cNvPr>
          <p:cNvSpPr>
            <a:spLocks noGrp="1"/>
          </p:cNvSpPr>
          <p:nvPr>
            <p:ph type="subTitle" idx="1"/>
          </p:nvPr>
        </p:nvSpPr>
        <p:spPr>
          <a:xfrm>
            <a:off x="681988" y="4777380"/>
            <a:ext cx="9298625" cy="861420"/>
          </a:xfrm>
        </p:spPr>
        <p:txBody>
          <a:bodyPr/>
          <a:lstStyle/>
          <a:p>
            <a:r>
              <a:rPr lang="en-US" dirty="0"/>
              <a:t>By Martha Saucedo, </a:t>
            </a:r>
            <a:r>
              <a:rPr lang="en-US" dirty="0" err="1"/>
              <a:t>lCSW</a:t>
            </a:r>
            <a:endParaRPr lang="en-US" dirty="0"/>
          </a:p>
          <a:p>
            <a:r>
              <a:rPr lang="en-US" dirty="0"/>
              <a:t>August 20,2018</a:t>
            </a:r>
          </a:p>
          <a:p>
            <a:endParaRPr lang="en-US" dirty="0"/>
          </a:p>
        </p:txBody>
      </p:sp>
      <p:sp>
        <p:nvSpPr>
          <p:cNvPr id="5" name="Rectangle 1">
            <a:extLst>
              <a:ext uri="{FF2B5EF4-FFF2-40B4-BE49-F238E27FC236}">
                <a16:creationId xmlns:a16="http://schemas.microsoft.com/office/drawing/2014/main" id="{C8D58987-D13D-C24F-8D5B-313B6738277A}"/>
              </a:ext>
            </a:extLst>
          </p:cNvPr>
          <p:cNvSpPr>
            <a:spLocks noGrp="1" noChangeArrowheads="1"/>
          </p:cNvSpPr>
          <p:nvPr>
            <p:ph type="ctrTitle"/>
          </p:nvPr>
        </p:nvSpPr>
        <p:spPr bwMode="auto">
          <a:xfrm>
            <a:off x="681988" y="1525786"/>
            <a:ext cx="10879392"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dirty="0"/>
              <a:t>The balance of two cultures, </a:t>
            </a:r>
            <a:br>
              <a:rPr lang="en-US" dirty="0"/>
            </a:br>
            <a:r>
              <a:rPr lang="en-US" dirty="0"/>
              <a:t>which makes </a:t>
            </a:r>
            <a:r>
              <a:rPr lang="en-US" dirty="0" err="1"/>
              <a:t>LatinX</a:t>
            </a:r>
            <a:r>
              <a:rPr lang="en-US" dirty="0"/>
              <a:t> Families create a new culture.</a:t>
            </a:r>
          </a:p>
        </p:txBody>
      </p:sp>
    </p:spTree>
    <p:extLst>
      <p:ext uri="{BB962C8B-B14F-4D97-AF65-F5344CB8AC3E}">
        <p14:creationId xmlns:p14="http://schemas.microsoft.com/office/powerpoint/2010/main" val="4208262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85E7E-E548-7242-AA52-D6210A4ED12C}"/>
              </a:ext>
            </a:extLst>
          </p:cNvPr>
          <p:cNvSpPr>
            <a:spLocks noGrp="1"/>
          </p:cNvSpPr>
          <p:nvPr>
            <p:ph type="title"/>
          </p:nvPr>
        </p:nvSpPr>
        <p:spPr/>
        <p:txBody>
          <a:bodyPr/>
          <a:lstStyle/>
          <a:p>
            <a:r>
              <a:rPr lang="en-US" dirty="0"/>
              <a:t>You cannot create a new culture with the same old ways</a:t>
            </a:r>
          </a:p>
        </p:txBody>
      </p:sp>
      <p:sp>
        <p:nvSpPr>
          <p:cNvPr id="3" name="Text Placeholder 2">
            <a:extLst>
              <a:ext uri="{FF2B5EF4-FFF2-40B4-BE49-F238E27FC236}">
                <a16:creationId xmlns:a16="http://schemas.microsoft.com/office/drawing/2014/main" id="{A613567D-39B3-014B-B989-592A33DA0578}"/>
              </a:ext>
            </a:extLst>
          </p:cNvPr>
          <p:cNvSpPr>
            <a:spLocks noGrp="1"/>
          </p:cNvSpPr>
          <p:nvPr>
            <p:ph type="body" sz="half" idx="13"/>
          </p:nvPr>
        </p:nvSpPr>
        <p:spPr/>
        <p:txBody>
          <a:bodyPr/>
          <a:lstStyle/>
          <a:p>
            <a:r>
              <a:rPr lang="en-US" dirty="0"/>
              <a:t>Todd Tauber</a:t>
            </a:r>
          </a:p>
        </p:txBody>
      </p:sp>
      <p:sp>
        <p:nvSpPr>
          <p:cNvPr id="5" name="Text Placeholder 2">
            <a:extLst>
              <a:ext uri="{FF2B5EF4-FFF2-40B4-BE49-F238E27FC236}">
                <a16:creationId xmlns:a16="http://schemas.microsoft.com/office/drawing/2014/main" id="{A11285A4-59ED-C747-9267-FA6B83BF0233}"/>
              </a:ext>
            </a:extLst>
          </p:cNvPr>
          <p:cNvSpPr txBox="1">
            <a:spLocks/>
          </p:cNvSpPr>
          <p:nvPr/>
        </p:nvSpPr>
        <p:spPr>
          <a:xfrm>
            <a:off x="8974651" y="4941175"/>
            <a:ext cx="2986122" cy="1564728"/>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lumMod val="75000"/>
                    <a:lumOff val="2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lumMod val="75000"/>
                    <a:lumOff val="25000"/>
                  </a:schemeClr>
                </a:solidFill>
                <a:latin typeface="+mn-lt"/>
                <a:ea typeface="+mn-ea"/>
                <a:cs typeface="+mn-cs"/>
              </a:defRPr>
            </a:lvl9pPr>
          </a:lstStyle>
          <a:p>
            <a:r>
              <a:rPr lang="en-US" dirty="0"/>
              <a:t>Key point: Negotiating values.</a:t>
            </a:r>
          </a:p>
        </p:txBody>
      </p:sp>
    </p:spTree>
    <p:extLst>
      <p:ext uri="{BB962C8B-B14F-4D97-AF65-F5344CB8AC3E}">
        <p14:creationId xmlns:p14="http://schemas.microsoft.com/office/powerpoint/2010/main" val="73777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A731-EE0F-5047-BD49-97535223654C}"/>
              </a:ext>
            </a:extLst>
          </p:cNvPr>
          <p:cNvSpPr>
            <a:spLocks noGrp="1"/>
          </p:cNvSpPr>
          <p:nvPr>
            <p:ph type="title"/>
          </p:nvPr>
        </p:nvSpPr>
        <p:spPr/>
        <p:txBody>
          <a:bodyPr/>
          <a:lstStyle/>
          <a:p>
            <a:r>
              <a:rPr lang="en-US" dirty="0"/>
              <a:t>Process</a:t>
            </a:r>
          </a:p>
        </p:txBody>
      </p:sp>
      <p:sp>
        <p:nvSpPr>
          <p:cNvPr id="3" name="Content Placeholder 2">
            <a:extLst>
              <a:ext uri="{FF2B5EF4-FFF2-40B4-BE49-F238E27FC236}">
                <a16:creationId xmlns:a16="http://schemas.microsoft.com/office/drawing/2014/main" id="{9963B1A4-7993-F44D-9D45-D9F1037B68FD}"/>
              </a:ext>
            </a:extLst>
          </p:cNvPr>
          <p:cNvSpPr>
            <a:spLocks noGrp="1"/>
          </p:cNvSpPr>
          <p:nvPr>
            <p:ph idx="1"/>
          </p:nvPr>
        </p:nvSpPr>
        <p:spPr/>
        <p:txBody>
          <a:bodyPr/>
          <a:lstStyle/>
          <a:p>
            <a:r>
              <a:rPr lang="en-US" dirty="0"/>
              <a:t>Allow each member of the family to make a list of what is important for them</a:t>
            </a:r>
          </a:p>
          <a:p>
            <a:r>
              <a:rPr lang="en-US" dirty="0"/>
              <a:t>Prioritize the list (from 1-5, being 5 very important)</a:t>
            </a:r>
          </a:p>
          <a:p>
            <a:r>
              <a:rPr lang="en-US" dirty="0"/>
              <a:t>Share the list openly</a:t>
            </a:r>
          </a:p>
          <a:p>
            <a:r>
              <a:rPr lang="en-US" dirty="0"/>
              <a:t>What is the emotion behind the value or item of the list</a:t>
            </a:r>
          </a:p>
          <a:p>
            <a:r>
              <a:rPr lang="en-US" dirty="0"/>
              <a:t>Set concrete ways on how a value will look like in the new culture (I like to say ”your new culture”)</a:t>
            </a:r>
          </a:p>
          <a:p>
            <a:r>
              <a:rPr lang="en-US" dirty="0"/>
              <a:t>Set up small goals and evaluate how is it going for the members of the family</a:t>
            </a:r>
          </a:p>
        </p:txBody>
      </p:sp>
    </p:spTree>
    <p:extLst>
      <p:ext uri="{BB962C8B-B14F-4D97-AF65-F5344CB8AC3E}">
        <p14:creationId xmlns:p14="http://schemas.microsoft.com/office/powerpoint/2010/main" val="1962654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F06B3-5A64-0F4A-9F8B-1E5691196D64}"/>
              </a:ext>
            </a:extLst>
          </p:cNvPr>
          <p:cNvSpPr>
            <a:spLocks noGrp="1"/>
          </p:cNvSpPr>
          <p:nvPr>
            <p:ph type="title"/>
          </p:nvPr>
        </p:nvSpPr>
        <p:spPr/>
        <p:txBody>
          <a:bodyPr/>
          <a:lstStyle/>
          <a:p>
            <a:r>
              <a:rPr lang="en-US" dirty="0"/>
              <a:t>Remember that…</a:t>
            </a:r>
          </a:p>
        </p:txBody>
      </p:sp>
      <p:sp>
        <p:nvSpPr>
          <p:cNvPr id="3" name="Content Placeholder 2">
            <a:extLst>
              <a:ext uri="{FF2B5EF4-FFF2-40B4-BE49-F238E27FC236}">
                <a16:creationId xmlns:a16="http://schemas.microsoft.com/office/drawing/2014/main" id="{96E0B005-50BD-9E4C-AD54-3A1D1AB5FFFF}"/>
              </a:ext>
            </a:extLst>
          </p:cNvPr>
          <p:cNvSpPr>
            <a:spLocks noGrp="1"/>
          </p:cNvSpPr>
          <p:nvPr>
            <p:ph idx="1"/>
          </p:nvPr>
        </p:nvSpPr>
        <p:spPr/>
        <p:txBody>
          <a:bodyPr/>
          <a:lstStyle/>
          <a:p>
            <a:r>
              <a:rPr lang="en-US" dirty="0"/>
              <a:t>Is a slow process</a:t>
            </a:r>
          </a:p>
          <a:p>
            <a:r>
              <a:rPr lang="en-US" dirty="0"/>
              <a:t>Might not be smooth right away</a:t>
            </a:r>
          </a:p>
          <a:p>
            <a:r>
              <a:rPr lang="en-US" dirty="0"/>
              <a:t>The </a:t>
            </a:r>
            <a:r>
              <a:rPr lang="en-US" dirty="0" err="1"/>
              <a:t>familismo</a:t>
            </a:r>
            <a:r>
              <a:rPr lang="en-US" dirty="0"/>
              <a:t> value is something that will help the process</a:t>
            </a:r>
          </a:p>
          <a:p>
            <a:r>
              <a:rPr lang="en-US" dirty="0"/>
              <a:t>Encourage and support your client(s)</a:t>
            </a:r>
          </a:p>
          <a:p>
            <a:r>
              <a:rPr lang="en-US" dirty="0"/>
              <a:t>Be patient and </a:t>
            </a:r>
          </a:p>
          <a:p>
            <a:r>
              <a:rPr lang="en-US" dirty="0"/>
              <a:t>DO NOT JUDGE.</a:t>
            </a:r>
          </a:p>
        </p:txBody>
      </p:sp>
    </p:spTree>
    <p:extLst>
      <p:ext uri="{BB962C8B-B14F-4D97-AF65-F5344CB8AC3E}">
        <p14:creationId xmlns:p14="http://schemas.microsoft.com/office/powerpoint/2010/main" val="2716760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303D-4FC9-FA49-833B-3581BB265E09}"/>
              </a:ext>
            </a:extLst>
          </p:cNvPr>
          <p:cNvSpPr>
            <a:spLocks noGrp="1"/>
          </p:cNvSpPr>
          <p:nvPr>
            <p:ph type="ctrTitle"/>
          </p:nvPr>
        </p:nvSpPr>
        <p:spPr/>
        <p:txBody>
          <a:bodyPr/>
          <a:lstStyle/>
          <a:p>
            <a:pPr algn="r"/>
            <a:r>
              <a:rPr lang="en-US" dirty="0"/>
              <a:t>Thank you!</a:t>
            </a:r>
          </a:p>
        </p:txBody>
      </p:sp>
    </p:spTree>
    <p:extLst>
      <p:ext uri="{BB962C8B-B14F-4D97-AF65-F5344CB8AC3E}">
        <p14:creationId xmlns:p14="http://schemas.microsoft.com/office/powerpoint/2010/main" val="1216482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867572" y="3066145"/>
            <a:ext cx="10288108" cy="861420"/>
          </a:xfrm>
        </p:spPr>
        <p:txBody>
          <a:bodyPr>
            <a:normAutofit/>
          </a:bodyPr>
          <a:lstStyle/>
          <a:p>
            <a:r>
              <a:rPr lang="en-US" sz="1100" i="1" dirty="0">
                <a:solidFill>
                  <a:schemeClr val="bg1"/>
                </a:solidFill>
                <a:latin typeface="Calibri" panose="020F0502020204030204" pitchFamily="34" charset="0"/>
                <a:cs typeface="Calibri" panose="020F0502020204030204" pitchFamily="34" charset="0"/>
              </a:rPr>
              <a:t>Funding for this conference was made possible by NITT-HT grant, CFDA 93.243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lang="en-US" sz="1100" dirty="0">
              <a:solidFill>
                <a:schemeClr val="bg1"/>
              </a:solidFill>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615609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1251B-FDB7-104B-8D03-1FE98F57D05D}"/>
              </a:ext>
            </a:extLst>
          </p:cNvPr>
          <p:cNvSpPr>
            <a:spLocks noGrp="1"/>
          </p:cNvSpPr>
          <p:nvPr>
            <p:ph type="title"/>
          </p:nvPr>
        </p:nvSpPr>
        <p:spPr>
          <a:xfrm>
            <a:off x="867088" y="0"/>
            <a:ext cx="4351025" cy="2283824"/>
          </a:xfrm>
        </p:spPr>
        <p:txBody>
          <a:bodyPr/>
          <a:lstStyle/>
          <a:p>
            <a:r>
              <a:rPr lang="en-US" dirty="0"/>
              <a:t/>
            </a:r>
            <a:br>
              <a:rPr lang="en-US" dirty="0"/>
            </a:br>
            <a:r>
              <a:rPr lang="en-US" dirty="0"/>
              <a:t/>
            </a:r>
            <a:br>
              <a:rPr lang="en-US" dirty="0"/>
            </a:br>
            <a:r>
              <a:rPr lang="en-US" sz="4800" dirty="0"/>
              <a:t>About</a:t>
            </a:r>
            <a:br>
              <a:rPr lang="en-US" sz="4800" dirty="0"/>
            </a:br>
            <a:r>
              <a:rPr lang="en-US" sz="4800" dirty="0"/>
              <a:t>Martha Saucedo?</a:t>
            </a:r>
          </a:p>
        </p:txBody>
      </p:sp>
      <p:sp>
        <p:nvSpPr>
          <p:cNvPr id="3" name="Text Placeholder 2">
            <a:extLst>
              <a:ext uri="{FF2B5EF4-FFF2-40B4-BE49-F238E27FC236}">
                <a16:creationId xmlns:a16="http://schemas.microsoft.com/office/drawing/2014/main" id="{320C5675-330F-BE4B-A3A9-CF26C340B002}"/>
              </a:ext>
            </a:extLst>
          </p:cNvPr>
          <p:cNvSpPr>
            <a:spLocks noGrp="1"/>
          </p:cNvSpPr>
          <p:nvPr>
            <p:ph type="body" idx="1"/>
          </p:nvPr>
        </p:nvSpPr>
        <p:spPr>
          <a:xfrm>
            <a:off x="6946359" y="1018177"/>
            <a:ext cx="3757545" cy="4349690"/>
          </a:xfrm>
        </p:spPr>
        <p:txBody>
          <a:bodyPr>
            <a:normAutofit fontScale="92500" lnSpcReduction="10000"/>
          </a:bodyPr>
          <a:lstStyle/>
          <a:p>
            <a:pPr marL="342900" indent="-342900">
              <a:buFont typeface="Arial" panose="020B0604020202020204" pitchFamily="34" charset="0"/>
              <a:buChar char="•"/>
            </a:pPr>
            <a:r>
              <a:rPr lang="en-US" dirty="0"/>
              <a:t>Immigrant from Monterrey, Mexico</a:t>
            </a:r>
          </a:p>
          <a:p>
            <a:pPr marL="342900" indent="-342900">
              <a:buFont typeface="Arial" panose="020B0604020202020204" pitchFamily="34" charset="0"/>
              <a:buChar char="•"/>
            </a:pPr>
            <a:r>
              <a:rPr lang="en-US" dirty="0"/>
              <a:t>Living in the US for 18 years</a:t>
            </a:r>
          </a:p>
          <a:p>
            <a:pPr marL="342900" indent="-342900">
              <a:buFont typeface="Arial" panose="020B0604020202020204" pitchFamily="34" charset="0"/>
              <a:buChar char="•"/>
            </a:pPr>
            <a:r>
              <a:rPr lang="en-US" dirty="0"/>
              <a:t>Degree in Psychology, social work and LCSW</a:t>
            </a:r>
          </a:p>
          <a:p>
            <a:pPr marL="342900" indent="-342900">
              <a:buFont typeface="Arial" panose="020B0604020202020204" pitchFamily="34" charset="0"/>
              <a:buChar char="•"/>
            </a:pPr>
            <a:r>
              <a:rPr lang="en-US" dirty="0"/>
              <a:t>Clinical experience</a:t>
            </a:r>
          </a:p>
          <a:p>
            <a:pPr marL="342900" indent="-342900">
              <a:buFont typeface="Arial" panose="020B0604020202020204" pitchFamily="34" charset="0"/>
              <a:buChar char="•"/>
            </a:pPr>
            <a:r>
              <a:rPr lang="en-US" dirty="0"/>
              <a:t>ACHC</a:t>
            </a:r>
          </a:p>
          <a:p>
            <a:pPr marL="342900" indent="-342900">
              <a:buFont typeface="Arial" panose="020B0604020202020204" pitchFamily="34" charset="0"/>
              <a:buChar char="•"/>
            </a:pPr>
            <a:r>
              <a:rPr lang="en-US" dirty="0"/>
              <a:t>Research with </a:t>
            </a:r>
            <a:r>
              <a:rPr lang="en-US" dirty="0" err="1"/>
              <a:t>latinX</a:t>
            </a:r>
            <a:endParaRPr lang="en-US" dirty="0"/>
          </a:p>
          <a:p>
            <a:pPr marL="342900" indent="-342900">
              <a:buFont typeface="Arial" panose="020B0604020202020204" pitchFamily="34" charset="0"/>
              <a:buChar char="•"/>
            </a:pPr>
            <a:r>
              <a:rPr lang="en-US" dirty="0"/>
              <a:t>Consultant in the community for those serving the Latinx community</a:t>
            </a:r>
          </a:p>
        </p:txBody>
      </p:sp>
    </p:spTree>
    <p:extLst>
      <p:ext uri="{BB962C8B-B14F-4D97-AF65-F5344CB8AC3E}">
        <p14:creationId xmlns:p14="http://schemas.microsoft.com/office/powerpoint/2010/main" val="1604397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67BA-85B5-B940-B7AA-BBC92E735520}"/>
              </a:ext>
            </a:extLst>
          </p:cNvPr>
          <p:cNvSpPr>
            <a:spLocks noGrp="1"/>
          </p:cNvSpPr>
          <p:nvPr>
            <p:ph type="title"/>
          </p:nvPr>
        </p:nvSpPr>
        <p:spPr>
          <a:xfrm>
            <a:off x="1154954" y="4969926"/>
            <a:ext cx="8825659" cy="1075273"/>
          </a:xfrm>
        </p:spPr>
        <p:txBody>
          <a:bodyPr>
            <a:normAutofit fontScale="90000"/>
          </a:bodyPr>
          <a:lstStyle/>
          <a:p>
            <a:pPr algn="ctr"/>
            <a:r>
              <a:rPr lang="en-US" dirty="0"/>
              <a:t>The question behind the mental health diagnosis</a:t>
            </a:r>
            <a:br>
              <a:rPr lang="en-US" dirty="0"/>
            </a:br>
            <a:r>
              <a:rPr lang="en-US" dirty="0"/>
              <a:t>First generation parents</a:t>
            </a:r>
            <a:br>
              <a:rPr lang="en-US" dirty="0"/>
            </a:br>
            <a:r>
              <a:rPr lang="en-US" dirty="0"/>
              <a:t>Parents and their children</a:t>
            </a:r>
          </a:p>
        </p:txBody>
      </p:sp>
      <p:pic>
        <p:nvPicPr>
          <p:cNvPr id="9" name="Picture 8">
            <a:extLst>
              <a:ext uri="{FF2B5EF4-FFF2-40B4-BE49-F238E27FC236}">
                <a16:creationId xmlns:a16="http://schemas.microsoft.com/office/drawing/2014/main" id="{627DE750-4034-7A43-BCB3-F4C79A9CE1C1}"/>
              </a:ext>
            </a:extLst>
          </p:cNvPr>
          <p:cNvPicPr>
            <a:picLocks noChangeAspect="1"/>
          </p:cNvPicPr>
          <p:nvPr/>
        </p:nvPicPr>
        <p:blipFill>
          <a:blip r:embed="rId2"/>
          <a:stretch>
            <a:fillRect/>
          </a:stretch>
        </p:blipFill>
        <p:spPr>
          <a:xfrm>
            <a:off x="4161381" y="221673"/>
            <a:ext cx="3735711" cy="4156364"/>
          </a:xfrm>
          <a:prstGeom prst="rect">
            <a:avLst/>
          </a:prstGeom>
        </p:spPr>
      </p:pic>
    </p:spTree>
    <p:extLst>
      <p:ext uri="{BB962C8B-B14F-4D97-AF65-F5344CB8AC3E}">
        <p14:creationId xmlns:p14="http://schemas.microsoft.com/office/powerpoint/2010/main" val="1863669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AEF8E-68E9-5042-A7E0-1A67069FD4BC}"/>
              </a:ext>
            </a:extLst>
          </p:cNvPr>
          <p:cNvSpPr>
            <a:spLocks noGrp="1"/>
          </p:cNvSpPr>
          <p:nvPr>
            <p:ph type="title"/>
          </p:nvPr>
        </p:nvSpPr>
        <p:spPr/>
        <p:txBody>
          <a:bodyPr/>
          <a:lstStyle/>
          <a:p>
            <a:r>
              <a:rPr lang="en-US" dirty="0"/>
              <a:t>Taking a step back…</a:t>
            </a:r>
          </a:p>
        </p:txBody>
      </p:sp>
      <p:sp>
        <p:nvSpPr>
          <p:cNvPr id="3" name="Content Placeholder 2">
            <a:extLst>
              <a:ext uri="{FF2B5EF4-FFF2-40B4-BE49-F238E27FC236}">
                <a16:creationId xmlns:a16="http://schemas.microsoft.com/office/drawing/2014/main" id="{FBCD19D3-27D5-BE4C-BA32-8C8A32C11289}"/>
              </a:ext>
            </a:extLst>
          </p:cNvPr>
          <p:cNvSpPr>
            <a:spLocks noGrp="1"/>
          </p:cNvSpPr>
          <p:nvPr>
            <p:ph idx="1"/>
          </p:nvPr>
        </p:nvSpPr>
        <p:spPr>
          <a:xfrm>
            <a:off x="1154954" y="2302933"/>
            <a:ext cx="8825659" cy="4402667"/>
          </a:xfrm>
        </p:spPr>
        <p:txBody>
          <a:bodyPr>
            <a:normAutofit/>
          </a:bodyPr>
          <a:lstStyle/>
          <a:p>
            <a:r>
              <a:rPr lang="en-US" dirty="0"/>
              <a:t>Culture Shock: </a:t>
            </a:r>
          </a:p>
          <a:p>
            <a:pPr lvl="1"/>
            <a:r>
              <a:rPr lang="en-US" dirty="0"/>
              <a:t>Is the personal disorientation a person may feel when experiencing an unfamiliar way of life due to immigration or a visit to a new country, a move between social environments, or simply travel to another type of life.  </a:t>
            </a:r>
          </a:p>
          <a:p>
            <a:r>
              <a:rPr lang="en-US" dirty="0"/>
              <a:t>Being aware of the challenges that the </a:t>
            </a:r>
            <a:r>
              <a:rPr lang="en-US" dirty="0" err="1"/>
              <a:t>LatinX</a:t>
            </a:r>
            <a:r>
              <a:rPr lang="en-US" dirty="0"/>
              <a:t> community often will face:</a:t>
            </a:r>
          </a:p>
          <a:p>
            <a:pPr lvl="1"/>
            <a:r>
              <a:rPr lang="en-US" dirty="0"/>
              <a:t>Lack of health care</a:t>
            </a:r>
          </a:p>
          <a:p>
            <a:pPr lvl="1"/>
            <a:r>
              <a:rPr lang="en-US" dirty="0"/>
              <a:t>Language barriers</a:t>
            </a:r>
          </a:p>
          <a:p>
            <a:pPr lvl="1"/>
            <a:r>
              <a:rPr lang="en-US" dirty="0"/>
              <a:t>Discrimination in employment, neighborhoods, schools. </a:t>
            </a:r>
          </a:p>
          <a:p>
            <a:pPr lvl="1"/>
            <a:r>
              <a:rPr lang="en-US" dirty="0"/>
              <a:t>Culture shock</a:t>
            </a:r>
          </a:p>
          <a:p>
            <a:pPr lvl="1"/>
            <a:r>
              <a:rPr lang="en-US" dirty="0"/>
              <a:t>Poverty</a:t>
            </a:r>
          </a:p>
          <a:p>
            <a:pPr lvl="1"/>
            <a:r>
              <a:rPr lang="en-US" dirty="0"/>
              <a:t>Academic struggles</a:t>
            </a:r>
          </a:p>
          <a:p>
            <a:pPr lvl="1"/>
            <a:r>
              <a:rPr lang="en-US" dirty="0"/>
              <a:t>Family values</a:t>
            </a:r>
          </a:p>
          <a:p>
            <a:endParaRPr lang="en-US" dirty="0"/>
          </a:p>
          <a:p>
            <a:endParaRPr lang="en-US" dirty="0"/>
          </a:p>
        </p:txBody>
      </p:sp>
    </p:spTree>
    <p:extLst>
      <p:ext uri="{BB962C8B-B14F-4D97-AF65-F5344CB8AC3E}">
        <p14:creationId xmlns:p14="http://schemas.microsoft.com/office/powerpoint/2010/main" val="167464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7E9F8-B504-3E4C-B06F-8575AB661E01}"/>
              </a:ext>
            </a:extLst>
          </p:cNvPr>
          <p:cNvSpPr>
            <a:spLocks noGrp="1"/>
          </p:cNvSpPr>
          <p:nvPr>
            <p:ph type="title"/>
          </p:nvPr>
        </p:nvSpPr>
        <p:spPr/>
        <p:txBody>
          <a:bodyPr/>
          <a:lstStyle/>
          <a:p>
            <a:r>
              <a:rPr lang="en-US" sz="4800" dirty="0" err="1"/>
              <a:t>Familismo</a:t>
            </a:r>
            <a:endParaRPr lang="en-US" sz="4800" dirty="0"/>
          </a:p>
        </p:txBody>
      </p:sp>
      <p:sp>
        <p:nvSpPr>
          <p:cNvPr id="3" name="Content Placeholder 2">
            <a:extLst>
              <a:ext uri="{FF2B5EF4-FFF2-40B4-BE49-F238E27FC236}">
                <a16:creationId xmlns:a16="http://schemas.microsoft.com/office/drawing/2014/main" id="{8492F403-7FA3-3949-AFB8-92CC5535003C}"/>
              </a:ext>
            </a:extLst>
          </p:cNvPr>
          <p:cNvSpPr>
            <a:spLocks noGrp="1"/>
          </p:cNvSpPr>
          <p:nvPr>
            <p:ph idx="1"/>
          </p:nvPr>
        </p:nvSpPr>
        <p:spPr/>
        <p:txBody>
          <a:bodyPr>
            <a:normAutofit fontScale="92500" lnSpcReduction="10000"/>
          </a:bodyPr>
          <a:lstStyle/>
          <a:p>
            <a:pPr marL="0" indent="0">
              <a:buNone/>
            </a:pPr>
            <a:r>
              <a:rPr lang="en-US" sz="3000" dirty="0"/>
              <a:t>Is the preference for maintaining a close connection to the family. </a:t>
            </a:r>
            <a:r>
              <a:rPr lang="en-US" sz="3000" dirty="0" err="1"/>
              <a:t>LatinX</a:t>
            </a:r>
            <a:r>
              <a:rPr lang="en-US" sz="3000" dirty="0"/>
              <a:t>, in general, are socialized to value close relationships, cohesiveness, and cooperativeness with other family members. These close relationships are typically developed across immediate and extended family members, as well as close friends of the family </a:t>
            </a:r>
          </a:p>
          <a:p>
            <a:pPr marL="0" indent="0">
              <a:buNone/>
            </a:pPr>
            <a:endParaRPr lang="en-US" dirty="0"/>
          </a:p>
        </p:txBody>
      </p:sp>
    </p:spTree>
    <p:extLst>
      <p:ext uri="{BB962C8B-B14F-4D97-AF65-F5344CB8AC3E}">
        <p14:creationId xmlns:p14="http://schemas.microsoft.com/office/powerpoint/2010/main" val="2021836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7F8A-3587-D44E-9BBB-327E99A3539E}"/>
              </a:ext>
            </a:extLst>
          </p:cNvPr>
          <p:cNvSpPr>
            <a:spLocks noGrp="1"/>
          </p:cNvSpPr>
          <p:nvPr>
            <p:ph type="title"/>
          </p:nvPr>
        </p:nvSpPr>
        <p:spPr/>
        <p:txBody>
          <a:bodyPr/>
          <a:lstStyle/>
          <a:p>
            <a:r>
              <a:rPr lang="en-US" dirty="0"/>
              <a:t>Differences between the cultures</a:t>
            </a:r>
          </a:p>
        </p:txBody>
      </p:sp>
      <p:sp>
        <p:nvSpPr>
          <p:cNvPr id="3" name="Content Placeholder 2">
            <a:extLst>
              <a:ext uri="{FF2B5EF4-FFF2-40B4-BE49-F238E27FC236}">
                <a16:creationId xmlns:a16="http://schemas.microsoft.com/office/drawing/2014/main" id="{C387282A-AF80-B446-A667-384D2F333BDC}"/>
              </a:ext>
            </a:extLst>
          </p:cNvPr>
          <p:cNvSpPr>
            <a:spLocks noGrp="1"/>
          </p:cNvSpPr>
          <p:nvPr>
            <p:ph idx="1"/>
          </p:nvPr>
        </p:nvSpPr>
        <p:spPr/>
        <p:txBody>
          <a:bodyPr/>
          <a:lstStyle/>
          <a:p>
            <a:r>
              <a:rPr lang="en-US" dirty="0"/>
              <a:t>Degree of intimacy</a:t>
            </a:r>
          </a:p>
          <a:p>
            <a:r>
              <a:rPr lang="en-US" dirty="0"/>
              <a:t>Recognizing the presence of others</a:t>
            </a:r>
          </a:p>
          <a:p>
            <a:r>
              <a:rPr lang="en-US" dirty="0"/>
              <a:t>Social harmony</a:t>
            </a:r>
          </a:p>
          <a:p>
            <a:r>
              <a:rPr lang="en-US" dirty="0"/>
              <a:t>Personal space</a:t>
            </a:r>
          </a:p>
          <a:p>
            <a:r>
              <a:rPr lang="en-US" dirty="0"/>
              <a:t>Respect for authority</a:t>
            </a:r>
          </a:p>
          <a:p>
            <a:r>
              <a:rPr lang="en-US" dirty="0"/>
              <a:t>Women role vs men role</a:t>
            </a:r>
          </a:p>
          <a:p>
            <a:r>
              <a:rPr lang="en-US" dirty="0"/>
              <a:t>Mental health/physical health</a:t>
            </a:r>
          </a:p>
          <a:p>
            <a:r>
              <a:rPr lang="en-US" dirty="0"/>
              <a:t>Treatments</a:t>
            </a:r>
          </a:p>
        </p:txBody>
      </p:sp>
    </p:spTree>
    <p:extLst>
      <p:ext uri="{BB962C8B-B14F-4D97-AF65-F5344CB8AC3E}">
        <p14:creationId xmlns:p14="http://schemas.microsoft.com/office/powerpoint/2010/main" val="3738426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077C1-17FC-9B4F-B9CE-8A6405443268}"/>
              </a:ext>
            </a:extLst>
          </p:cNvPr>
          <p:cNvPicPr>
            <a:picLocks noChangeAspect="1"/>
          </p:cNvPicPr>
          <p:nvPr/>
        </p:nvPicPr>
        <p:blipFill>
          <a:blip r:embed="rId2"/>
          <a:stretch>
            <a:fillRect/>
          </a:stretch>
        </p:blipFill>
        <p:spPr>
          <a:xfrm>
            <a:off x="2152650" y="666750"/>
            <a:ext cx="7886700" cy="5524500"/>
          </a:xfrm>
          <a:prstGeom prst="rect">
            <a:avLst/>
          </a:prstGeom>
        </p:spPr>
      </p:pic>
    </p:spTree>
    <p:extLst>
      <p:ext uri="{BB962C8B-B14F-4D97-AF65-F5344CB8AC3E}">
        <p14:creationId xmlns:p14="http://schemas.microsoft.com/office/powerpoint/2010/main" val="3508089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9FED0-F6F8-E146-BA17-EEC38D61418D}"/>
              </a:ext>
            </a:extLst>
          </p:cNvPr>
          <p:cNvPicPr>
            <a:picLocks noChangeAspect="1"/>
          </p:cNvPicPr>
          <p:nvPr/>
        </p:nvPicPr>
        <p:blipFill>
          <a:blip r:embed="rId2"/>
          <a:stretch>
            <a:fillRect/>
          </a:stretch>
        </p:blipFill>
        <p:spPr>
          <a:xfrm>
            <a:off x="2324100" y="609600"/>
            <a:ext cx="7543800" cy="5638800"/>
          </a:xfrm>
          <a:prstGeom prst="rect">
            <a:avLst/>
          </a:prstGeom>
        </p:spPr>
      </p:pic>
    </p:spTree>
    <p:extLst>
      <p:ext uri="{BB962C8B-B14F-4D97-AF65-F5344CB8AC3E}">
        <p14:creationId xmlns:p14="http://schemas.microsoft.com/office/powerpoint/2010/main" val="42843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43919-BEDD-A441-A12A-D23645E65BF8}"/>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FD8FF0C7-F4E4-754F-935A-3385E02B05EF}"/>
              </a:ext>
            </a:extLst>
          </p:cNvPr>
          <p:cNvSpPr>
            <a:spLocks noGrp="1"/>
          </p:cNvSpPr>
          <p:nvPr>
            <p:ph idx="1"/>
          </p:nvPr>
        </p:nvSpPr>
        <p:spPr/>
        <p:txBody>
          <a:bodyPr/>
          <a:lstStyle/>
          <a:p>
            <a:r>
              <a:rPr lang="en-US" dirty="0"/>
              <a:t>“I am living two teenage stages”</a:t>
            </a:r>
          </a:p>
          <a:p>
            <a:r>
              <a:rPr lang="en-US" dirty="0"/>
              <a:t>“My friends don’t need to help as much as I do in my family”</a:t>
            </a:r>
          </a:p>
          <a:p>
            <a:r>
              <a:rPr lang="en-US" dirty="0"/>
              <a:t>“she wants to live her life outside of the family”</a:t>
            </a:r>
          </a:p>
          <a:p>
            <a:r>
              <a:rPr lang="en-US" dirty="0"/>
              <a:t>“family comes first”</a:t>
            </a:r>
          </a:p>
          <a:p>
            <a:r>
              <a:rPr lang="en-US" dirty="0"/>
              <a:t>“I feel I am the mother, the sibling and I can’t be in clubs after school”</a:t>
            </a:r>
          </a:p>
          <a:p>
            <a:r>
              <a:rPr lang="en-US" dirty="0"/>
              <a:t>“I don’t care how my parents grew up”</a:t>
            </a:r>
          </a:p>
        </p:txBody>
      </p:sp>
    </p:spTree>
    <p:extLst>
      <p:ext uri="{BB962C8B-B14F-4D97-AF65-F5344CB8AC3E}">
        <p14:creationId xmlns:p14="http://schemas.microsoft.com/office/powerpoint/2010/main" val="6073376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119</TotalTime>
  <Words>374</Words>
  <Application>Microsoft Office PowerPoint</Application>
  <PresentationFormat>Widescreen</PresentationFormat>
  <Paragraphs>60</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Wingdings 3</vt:lpstr>
      <vt:lpstr>Ion Boardroom</vt:lpstr>
      <vt:lpstr>The balance of two cultures,  which makes LatinX Families create a new culture.</vt:lpstr>
      <vt:lpstr>  About Martha Saucedo?</vt:lpstr>
      <vt:lpstr>The question behind the mental health diagnosis First generation parents Parents and their children</vt:lpstr>
      <vt:lpstr>Taking a step back…</vt:lpstr>
      <vt:lpstr>Familismo</vt:lpstr>
      <vt:lpstr>Differences between the cultures</vt:lpstr>
      <vt:lpstr>PowerPoint Presentation</vt:lpstr>
      <vt:lpstr>PowerPoint Presentation</vt:lpstr>
      <vt:lpstr>Examples…</vt:lpstr>
      <vt:lpstr>You cannot create a new culture with the same old ways</vt:lpstr>
      <vt:lpstr>Process</vt:lpstr>
      <vt:lpstr>Remember that…</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balance of two cultures,  which makes LatinX Families create a new culture.</dc:title>
  <dc:creator>MARTHA V SAUCEDO</dc:creator>
  <cp:lastModifiedBy>Thao, Valee</cp:lastModifiedBy>
  <cp:revision>11</cp:revision>
  <dcterms:created xsi:type="dcterms:W3CDTF">2018-08-02T20:14:59Z</dcterms:created>
  <dcterms:modified xsi:type="dcterms:W3CDTF">2018-08-08T20:00:19Z</dcterms:modified>
</cp:coreProperties>
</file>