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handoutMasterIdLst>
    <p:handoutMasterId r:id="rId21"/>
  </p:handoutMasterIdLst>
  <p:sldIdLst>
    <p:sldId id="256" r:id="rId2"/>
    <p:sldId id="277" r:id="rId3"/>
    <p:sldId id="275" r:id="rId4"/>
    <p:sldId id="270" r:id="rId5"/>
    <p:sldId id="257" r:id="rId6"/>
    <p:sldId id="261" r:id="rId7"/>
    <p:sldId id="268" r:id="rId8"/>
    <p:sldId id="258" r:id="rId9"/>
    <p:sldId id="263" r:id="rId10"/>
    <p:sldId id="259" r:id="rId11"/>
    <p:sldId id="262" r:id="rId12"/>
    <p:sldId id="269" r:id="rId13"/>
    <p:sldId id="273" r:id="rId14"/>
    <p:sldId id="264" r:id="rId15"/>
    <p:sldId id="280" r:id="rId16"/>
    <p:sldId id="265" r:id="rId17"/>
    <p:sldId id="281" r:id="rId18"/>
    <p:sldId id="272"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53" autoAdjust="0"/>
    <p:restoredTop sz="94343" autoAdjust="0"/>
  </p:normalViewPr>
  <p:slideViewPr>
    <p:cSldViewPr snapToGrid="0">
      <p:cViewPr varScale="1">
        <p:scale>
          <a:sx n="88" d="100"/>
          <a:sy n="88" d="100"/>
        </p:scale>
        <p:origin x="619" y="-139"/>
      </p:cViewPr>
      <p:guideLst/>
    </p:cSldViewPr>
  </p:slideViewPr>
  <p:notesTextViewPr>
    <p:cViewPr>
      <p:scale>
        <a:sx n="1" d="1"/>
        <a:sy n="1" d="1"/>
      </p:scale>
      <p:origin x="0" y="0"/>
    </p:cViewPr>
  </p:notesTextViewPr>
  <p:sorterViewPr>
    <p:cViewPr varScale="1">
      <p:scale>
        <a:sx n="1" d="1"/>
        <a:sy n="1" d="1"/>
      </p:scale>
      <p:origin x="0" y="-93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E20C2D1-2E92-463C-ADB2-2B70BD0DA25C}" type="datetimeFigureOut">
              <a:rPr lang="en-US" smtClean="0"/>
              <a:t>8/2/2018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3F0726B-2353-41F1-AAC4-DE755675471F}" type="slidenum">
              <a:rPr lang="en-US" smtClean="0"/>
              <a:t>‹#›</a:t>
            </a:fld>
            <a:endParaRPr lang="en-US"/>
          </a:p>
        </p:txBody>
      </p:sp>
    </p:spTree>
    <p:extLst>
      <p:ext uri="{BB962C8B-B14F-4D97-AF65-F5344CB8AC3E}">
        <p14:creationId xmlns:p14="http://schemas.microsoft.com/office/powerpoint/2010/main" val="2565224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436063-9385-402B-BD0B-520A7700C1CB}" type="datetimeFigureOut">
              <a:rPr lang="en-US" smtClean="0"/>
              <a:t>8/2/2018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C3EAECC-B2A7-4B32-9F5C-59B26D49560B}" type="slidenum">
              <a:rPr lang="en-US" smtClean="0"/>
              <a:t>‹#›</a:t>
            </a:fld>
            <a:endParaRPr lang="en-US"/>
          </a:p>
        </p:txBody>
      </p:sp>
    </p:spTree>
    <p:extLst>
      <p:ext uri="{BB962C8B-B14F-4D97-AF65-F5344CB8AC3E}">
        <p14:creationId xmlns:p14="http://schemas.microsoft.com/office/powerpoint/2010/main" val="3767487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3EAECC-B2A7-4B32-9F5C-59B26D49560B}" type="slidenum">
              <a:rPr lang="en-US" smtClean="0"/>
              <a:t>16</a:t>
            </a:fld>
            <a:endParaRPr lang="en-US"/>
          </a:p>
        </p:txBody>
      </p:sp>
    </p:spTree>
    <p:extLst>
      <p:ext uri="{BB962C8B-B14F-4D97-AF65-F5344CB8AC3E}">
        <p14:creationId xmlns:p14="http://schemas.microsoft.com/office/powerpoint/2010/main" val="4261492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3EAECC-B2A7-4B32-9F5C-59B26D49560B}" type="slidenum">
              <a:rPr lang="en-US" smtClean="0"/>
              <a:t>17</a:t>
            </a:fld>
            <a:endParaRPr lang="en-US"/>
          </a:p>
        </p:txBody>
      </p:sp>
    </p:spTree>
    <p:extLst>
      <p:ext uri="{BB962C8B-B14F-4D97-AF65-F5344CB8AC3E}">
        <p14:creationId xmlns:p14="http://schemas.microsoft.com/office/powerpoint/2010/main" val="368911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3EAECC-B2A7-4B32-9F5C-59B26D49560B}" type="slidenum">
              <a:rPr lang="en-US" smtClean="0"/>
              <a:t>18</a:t>
            </a:fld>
            <a:endParaRPr lang="en-US"/>
          </a:p>
        </p:txBody>
      </p:sp>
    </p:spTree>
    <p:extLst>
      <p:ext uri="{BB962C8B-B14F-4D97-AF65-F5344CB8AC3E}">
        <p14:creationId xmlns:p14="http://schemas.microsoft.com/office/powerpoint/2010/main" val="2389488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8/2/2018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8/2/2018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8/2/2018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8/2/2018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8/2/2018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8/2/2018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8/2/2018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4.png"/><Relationship Id="rId4" Type="http://schemas.openxmlformats.org/officeDocument/2006/relationships/image" Target="../media/image5.jpeg"/><Relationship Id="rId9"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0.jpeg"/><Relationship Id="rId10" Type="http://schemas.openxmlformats.org/officeDocument/2006/relationships/image" Target="../media/image4.jpeg"/><Relationship Id="rId4" Type="http://schemas.openxmlformats.org/officeDocument/2006/relationships/image" Target="../media/image8.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7.jpeg"/><Relationship Id="rId7"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image" Target="../media/image3.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1752" y="1807105"/>
            <a:ext cx="9448800" cy="1825096"/>
          </a:xfrm>
        </p:spPr>
        <p:txBody>
          <a:bodyPr>
            <a:normAutofit/>
          </a:bodyPr>
          <a:lstStyle/>
          <a:p>
            <a:pPr algn="ctr"/>
            <a:r>
              <a:rPr lang="en-US" dirty="0" smtClean="0"/>
              <a:t>Resilience: The path to hope and healing</a:t>
            </a:r>
            <a:endParaRPr lang="en-US" dirty="0"/>
          </a:p>
        </p:txBody>
      </p:sp>
      <p:sp>
        <p:nvSpPr>
          <p:cNvPr id="3" name="Subtitle 2"/>
          <p:cNvSpPr>
            <a:spLocks noGrp="1"/>
          </p:cNvSpPr>
          <p:nvPr>
            <p:ph type="subTitle" idx="1"/>
          </p:nvPr>
        </p:nvSpPr>
        <p:spPr>
          <a:xfrm>
            <a:off x="1564783" y="3632201"/>
            <a:ext cx="9448800" cy="685800"/>
          </a:xfrm>
        </p:spPr>
        <p:txBody>
          <a:bodyPr>
            <a:normAutofit/>
          </a:bodyPr>
          <a:lstStyle/>
          <a:p>
            <a:pPr algn="ctr"/>
            <a:r>
              <a:rPr lang="en-US" sz="3200" dirty="0" smtClean="0">
                <a:solidFill>
                  <a:srgbClr val="FFFF00"/>
                </a:solidFill>
              </a:rPr>
              <a:t>Protective Factors that Make a Difference</a:t>
            </a:r>
            <a:endParaRPr lang="en-US" sz="3200" dirty="0">
              <a:solidFill>
                <a:srgbClr val="FFFF00"/>
              </a:solidFill>
            </a:endParaRPr>
          </a:p>
        </p:txBody>
      </p:sp>
    </p:spTree>
    <p:extLst>
      <p:ext uri="{BB962C8B-B14F-4D97-AF65-F5344CB8AC3E}">
        <p14:creationId xmlns:p14="http://schemas.microsoft.com/office/powerpoint/2010/main" val="2337606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9" y="1903990"/>
            <a:ext cx="6873240" cy="1600200"/>
          </a:xfrm>
        </p:spPr>
        <p:txBody>
          <a:bodyPr>
            <a:normAutofit/>
          </a:bodyPr>
          <a:lstStyle/>
          <a:p>
            <a:r>
              <a:rPr lang="en-US" sz="4400" dirty="0" smtClean="0">
                <a:solidFill>
                  <a:srgbClr val="FF0000"/>
                </a:solidFill>
              </a:rPr>
              <a:t>Creative Expression</a:t>
            </a:r>
            <a:endParaRPr lang="en-US" sz="4400" dirty="0">
              <a:solidFill>
                <a:srgbClr val="FF0000"/>
              </a:solidFill>
            </a:endParaRPr>
          </a:p>
        </p:txBody>
      </p:sp>
      <p:sp>
        <p:nvSpPr>
          <p:cNvPr id="4" name="Text Placeholder 3"/>
          <p:cNvSpPr>
            <a:spLocks noGrp="1"/>
          </p:cNvSpPr>
          <p:nvPr>
            <p:ph type="body" sz="half" idx="2"/>
          </p:nvPr>
        </p:nvSpPr>
        <p:spPr>
          <a:xfrm>
            <a:off x="685800" y="3504190"/>
            <a:ext cx="6873240" cy="3094485"/>
          </a:xfrm>
        </p:spPr>
        <p:txBody>
          <a:bodyPr>
            <a:normAutofit/>
          </a:bodyPr>
          <a:lstStyle/>
          <a:p>
            <a:endParaRPr lang="en-US" sz="3600" dirty="0" smtClean="0"/>
          </a:p>
          <a:p>
            <a:r>
              <a:rPr lang="en-US" sz="3600" dirty="0" smtClean="0"/>
              <a:t>“If your heart is broken, </a:t>
            </a:r>
            <a:endParaRPr lang="en-US" sz="3600" dirty="0"/>
          </a:p>
          <a:p>
            <a:r>
              <a:rPr lang="en-US" sz="3600" dirty="0" smtClean="0"/>
              <a:t>  make art with the pieces”</a:t>
            </a:r>
          </a:p>
          <a:p>
            <a:r>
              <a:rPr lang="en-US" sz="3600" dirty="0"/>
              <a:t>	</a:t>
            </a:r>
            <a:r>
              <a:rPr lang="en-US" sz="2400" dirty="0" smtClean="0"/>
              <a:t>-Shane </a:t>
            </a:r>
            <a:r>
              <a:rPr lang="en-US" sz="2400" dirty="0" err="1" smtClean="0"/>
              <a:t>Koyczan</a:t>
            </a:r>
            <a:r>
              <a:rPr lang="en-US" sz="2400" dirty="0" smtClean="0"/>
              <a:t>, Poet</a:t>
            </a:r>
            <a:endParaRPr lang="en-US" sz="2400" dirty="0"/>
          </a:p>
        </p:txBody>
      </p:sp>
      <p:pic>
        <p:nvPicPr>
          <p:cNvPr id="1030" name="Picture 6" descr="Image result for broken heart"/>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4593" r="24593"/>
          <a:stretch>
            <a:fillRect/>
          </a:stretch>
        </p:blipFill>
        <p:spPr bwMode="auto">
          <a:xfrm>
            <a:off x="7431111" y="654786"/>
            <a:ext cx="4231238" cy="569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281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245696"/>
            <a:ext cx="8610600" cy="1293028"/>
          </a:xfrm>
        </p:spPr>
        <p:txBody>
          <a:bodyPr>
            <a:normAutofit/>
          </a:bodyPr>
          <a:lstStyle/>
          <a:p>
            <a:r>
              <a:rPr lang="en-US" sz="4400" dirty="0" smtClean="0">
                <a:solidFill>
                  <a:schemeClr val="accent2"/>
                </a:solidFill>
              </a:rPr>
              <a:t>Service to others</a:t>
            </a:r>
            <a:endParaRPr lang="en-US" sz="4400" dirty="0">
              <a:solidFill>
                <a:schemeClr val="accent2"/>
              </a:solidFill>
            </a:endParaRPr>
          </a:p>
        </p:txBody>
      </p:sp>
      <p:sp>
        <p:nvSpPr>
          <p:cNvPr id="3" name="Content Placeholder 2"/>
          <p:cNvSpPr>
            <a:spLocks noGrp="1"/>
          </p:cNvSpPr>
          <p:nvPr>
            <p:ph sz="half" idx="1"/>
          </p:nvPr>
        </p:nvSpPr>
        <p:spPr>
          <a:xfrm>
            <a:off x="180304" y="3490174"/>
            <a:ext cx="5813738" cy="3114876"/>
          </a:xfrm>
        </p:spPr>
        <p:txBody>
          <a:bodyPr>
            <a:normAutofit/>
          </a:bodyPr>
          <a:lstStyle/>
          <a:p>
            <a:pPr marL="0" indent="0">
              <a:buNone/>
            </a:pPr>
            <a:r>
              <a:rPr lang="en-US" sz="3600" dirty="0" smtClean="0"/>
              <a:t>“We rise by lifting others.”</a:t>
            </a:r>
          </a:p>
          <a:p>
            <a:pPr marL="0" indent="0">
              <a:buNone/>
            </a:pPr>
            <a:r>
              <a:rPr lang="en-US" sz="3600" dirty="0"/>
              <a:t> </a:t>
            </a:r>
            <a:r>
              <a:rPr lang="en-US" sz="3600" dirty="0" smtClean="0"/>
              <a:t>      </a:t>
            </a:r>
            <a:r>
              <a:rPr lang="en-US" sz="2400" dirty="0" smtClean="0"/>
              <a:t>-Robert Ingersoll</a:t>
            </a:r>
            <a:endParaRPr lang="en-US" sz="2400" dirty="0"/>
          </a:p>
        </p:txBody>
      </p:sp>
      <p:pic>
        <p:nvPicPr>
          <p:cNvPr id="3076" name="Picture 4" descr="Image result for helping other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538724"/>
            <a:ext cx="5334000" cy="3334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107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2602" y="1836610"/>
            <a:ext cx="5645045" cy="975059"/>
          </a:xfrm>
        </p:spPr>
        <p:txBody>
          <a:bodyPr>
            <a:normAutofit/>
          </a:bodyPr>
          <a:lstStyle/>
          <a:p>
            <a:r>
              <a:rPr lang="en-US" sz="4400" dirty="0" smtClean="0">
                <a:solidFill>
                  <a:srgbClr val="FF0000"/>
                </a:solidFill>
              </a:rPr>
              <a:t>Cultural identity</a:t>
            </a:r>
            <a:endParaRPr lang="en-US" sz="4400" dirty="0">
              <a:solidFill>
                <a:srgbClr val="FF0000"/>
              </a:solidFill>
            </a:endParaRPr>
          </a:p>
        </p:txBody>
      </p:sp>
      <p:sp>
        <p:nvSpPr>
          <p:cNvPr id="3" name="Text Placeholder 2"/>
          <p:cNvSpPr>
            <a:spLocks noGrp="1"/>
          </p:cNvSpPr>
          <p:nvPr>
            <p:ph type="body" idx="1"/>
          </p:nvPr>
        </p:nvSpPr>
        <p:spPr>
          <a:xfrm>
            <a:off x="855329" y="4195517"/>
            <a:ext cx="10490200" cy="955675"/>
          </a:xfrm>
        </p:spPr>
        <p:txBody>
          <a:bodyPr>
            <a:normAutofit/>
          </a:bodyPr>
          <a:lstStyle/>
          <a:p>
            <a:pPr algn="ctr"/>
            <a:r>
              <a:rPr lang="en-US" sz="4000" dirty="0" smtClean="0"/>
              <a:t>To Be Seen. Understood. Empowered.</a:t>
            </a:r>
            <a:endParaRPr lang="en-US" sz="4000" dirty="0"/>
          </a:p>
        </p:txBody>
      </p:sp>
      <p:pic>
        <p:nvPicPr>
          <p:cNvPr id="5122" name="Picture 2" descr="Image result for cultural ident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960" y="405887"/>
            <a:ext cx="2631237" cy="3578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918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02228" y="181345"/>
            <a:ext cx="8970836" cy="6676655"/>
          </a:xfrm>
          <a:prstGeom prst="rect">
            <a:avLst/>
          </a:prstGeom>
        </p:spPr>
      </p:pic>
    </p:spTree>
    <p:extLst>
      <p:ext uri="{BB962C8B-B14F-4D97-AF65-F5344CB8AC3E}">
        <p14:creationId xmlns:p14="http://schemas.microsoft.com/office/powerpoint/2010/main" val="332391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430" y="1661375"/>
            <a:ext cx="10820399" cy="1545464"/>
          </a:xfrm>
        </p:spPr>
        <p:txBody>
          <a:bodyPr>
            <a:normAutofit/>
          </a:bodyPr>
          <a:lstStyle/>
          <a:p>
            <a:pPr algn="ctr"/>
            <a:r>
              <a:rPr lang="en-US" sz="4400" dirty="0" smtClean="0">
                <a:solidFill>
                  <a:srgbClr val="FF0000"/>
                </a:solidFill>
              </a:rPr>
              <a:t>Families as Partners </a:t>
            </a:r>
            <a:br>
              <a:rPr lang="en-US" sz="4400" dirty="0" smtClean="0">
                <a:solidFill>
                  <a:srgbClr val="FF0000"/>
                </a:solidFill>
              </a:rPr>
            </a:br>
            <a:r>
              <a:rPr lang="en-US" sz="4400" dirty="0" smtClean="0">
                <a:solidFill>
                  <a:srgbClr val="FF0000"/>
                </a:solidFill>
              </a:rPr>
              <a:t>in building resilience</a:t>
            </a:r>
            <a:endParaRPr lang="en-US" sz="4400" dirty="0">
              <a:solidFill>
                <a:srgbClr val="FF0000"/>
              </a:solidFill>
            </a:endParaRPr>
          </a:p>
        </p:txBody>
      </p:sp>
      <p:sp>
        <p:nvSpPr>
          <p:cNvPr id="3" name="Text Placeholder 2"/>
          <p:cNvSpPr>
            <a:spLocks noGrp="1"/>
          </p:cNvSpPr>
          <p:nvPr>
            <p:ph type="body" idx="1"/>
          </p:nvPr>
        </p:nvSpPr>
        <p:spPr>
          <a:xfrm>
            <a:off x="1598875" y="3464418"/>
            <a:ext cx="9071511" cy="1506470"/>
          </a:xfrm>
        </p:spPr>
        <p:txBody>
          <a:bodyPr>
            <a:noAutofit/>
          </a:bodyPr>
          <a:lstStyle/>
          <a:p>
            <a:pPr algn="ctr"/>
            <a:r>
              <a:rPr lang="en-US" sz="3200" i="1" dirty="0" smtClean="0"/>
              <a:t>Don’t Forget the Families</a:t>
            </a:r>
          </a:p>
          <a:p>
            <a:pPr algn="ctr"/>
            <a:r>
              <a:rPr lang="en-US" sz="2400" dirty="0" smtClean="0"/>
              <a:t>The Search Institute (2012)</a:t>
            </a:r>
            <a:endParaRPr lang="en-US" sz="2400" dirty="0"/>
          </a:p>
        </p:txBody>
      </p:sp>
    </p:spTree>
    <p:extLst>
      <p:ext uri="{BB962C8B-B14F-4D97-AF65-F5344CB8AC3E}">
        <p14:creationId xmlns:p14="http://schemas.microsoft.com/office/powerpoint/2010/main" val="437777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 result for community bui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425" y="1853975"/>
            <a:ext cx="2560173" cy="10247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nothing about us without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594" y="1569777"/>
            <a:ext cx="1874347" cy="13089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HIGH EXPECT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3374" y="1569777"/>
            <a:ext cx="2207842" cy="14639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WHAT ARE YOU GOOD 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0256" y="3145633"/>
            <a:ext cx="2086237" cy="15626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broken heart"/>
          <p:cNvPicPr>
            <a:picLocks noChangeAspect="1" noChangeArrowheads="1"/>
          </p:cNvPicPr>
          <p:nvPr/>
        </p:nvPicPr>
        <p:blipFill>
          <a:blip r:embed="rId6">
            <a:extLst>
              <a:ext uri="{28A0092B-C50C-407E-A947-70E740481C1C}">
                <a14:useLocalDpi xmlns:a14="http://schemas.microsoft.com/office/drawing/2010/main" val="0"/>
              </a:ext>
            </a:extLst>
          </a:blip>
          <a:srcRect l="24593" r="24593"/>
          <a:stretch>
            <a:fillRect/>
          </a:stretch>
        </p:blipFill>
        <p:spPr bwMode="auto">
          <a:xfrm>
            <a:off x="5911355" y="2899073"/>
            <a:ext cx="1597373" cy="23668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helping oth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632" y="3218950"/>
            <a:ext cx="2264998" cy="14160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cultural identit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8308" y="3072318"/>
            <a:ext cx="1371227" cy="18651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real tal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472" y="5079975"/>
            <a:ext cx="2659489" cy="7124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0"/>
          <a:stretch>
            <a:fillRect/>
          </a:stretch>
        </p:blipFill>
        <p:spPr>
          <a:xfrm>
            <a:off x="2374069" y="172278"/>
            <a:ext cx="7443861" cy="1681697"/>
          </a:xfrm>
          <a:prstGeom prst="rect">
            <a:avLst/>
          </a:prstGeom>
        </p:spPr>
      </p:pic>
    </p:spTree>
    <p:extLst>
      <p:ext uri="{BB962C8B-B14F-4D97-AF65-F5344CB8AC3E}">
        <p14:creationId xmlns:p14="http://schemas.microsoft.com/office/powerpoint/2010/main" val="3863696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4294967295"/>
          </p:nvPr>
        </p:nvSpPr>
        <p:spPr>
          <a:xfrm>
            <a:off x="643943" y="3721995"/>
            <a:ext cx="10844011" cy="2213156"/>
          </a:xfrm>
        </p:spPr>
        <p:txBody>
          <a:bodyPr>
            <a:noAutofit/>
          </a:bodyPr>
          <a:lstStyle/>
          <a:p>
            <a:pPr marL="0" indent="0" algn="ctr">
              <a:buNone/>
            </a:pPr>
            <a:r>
              <a:rPr lang="en-US" sz="3600" dirty="0" smtClean="0">
                <a:solidFill>
                  <a:schemeClr val="accent6"/>
                </a:solidFill>
              </a:rPr>
              <a:t>How will you promote resilience in youth?</a:t>
            </a:r>
          </a:p>
          <a:p>
            <a:pPr marL="0" indent="0" algn="ctr">
              <a:buNone/>
            </a:pPr>
            <a:r>
              <a:rPr lang="en-US" sz="3600" dirty="0" smtClean="0">
                <a:solidFill>
                  <a:schemeClr val="accent6"/>
                </a:solidFill>
              </a:rPr>
              <a:t>How will you cultivate your own resilience?</a:t>
            </a:r>
          </a:p>
          <a:p>
            <a:pPr marL="0" indent="0">
              <a:buNone/>
            </a:pPr>
            <a:r>
              <a:rPr lang="en-US" sz="3600" dirty="0" smtClean="0">
                <a:solidFill>
                  <a:srgbClr val="0070C0"/>
                </a:solidFill>
              </a:rPr>
              <a:t>How </a:t>
            </a:r>
            <a:r>
              <a:rPr lang="en-US" sz="3600" dirty="0">
                <a:solidFill>
                  <a:srgbClr val="0070C0"/>
                </a:solidFill>
              </a:rPr>
              <a:t>does building your own resilience impact your ability to build resilience in young people?</a:t>
            </a:r>
          </a:p>
          <a:p>
            <a:pPr marL="0" indent="0" algn="ctr">
              <a:buNone/>
            </a:pPr>
            <a:endParaRPr lang="en-US" sz="3600" dirty="0">
              <a:solidFill>
                <a:schemeClr val="accent6"/>
              </a:solidFill>
            </a:endParaRPr>
          </a:p>
        </p:txBody>
      </p:sp>
      <p:sp>
        <p:nvSpPr>
          <p:cNvPr id="6" name="Subtitle 2"/>
          <p:cNvSpPr txBox="1">
            <a:spLocks/>
          </p:cNvSpPr>
          <p:nvPr/>
        </p:nvSpPr>
        <p:spPr>
          <a:xfrm>
            <a:off x="1341548" y="2824680"/>
            <a:ext cx="94488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sz="4400" dirty="0" smtClean="0">
                <a:solidFill>
                  <a:srgbClr val="FFFF00"/>
                </a:solidFill>
              </a:rPr>
              <a:t>To Maximize Your Influence…</a:t>
            </a:r>
            <a:endParaRPr lang="en-US" sz="4400" dirty="0">
              <a:solidFill>
                <a:srgbClr val="FFFF00"/>
              </a:solidFill>
            </a:endParaRPr>
          </a:p>
        </p:txBody>
      </p:sp>
    </p:spTree>
    <p:extLst>
      <p:ext uri="{BB962C8B-B14F-4D97-AF65-F5344CB8AC3E}">
        <p14:creationId xmlns:p14="http://schemas.microsoft.com/office/powerpoint/2010/main" val="321322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4294967295"/>
          </p:nvPr>
        </p:nvSpPr>
        <p:spPr>
          <a:xfrm>
            <a:off x="643943" y="3090930"/>
            <a:ext cx="10959922" cy="2844221"/>
          </a:xfrm>
        </p:spPr>
        <p:txBody>
          <a:bodyPr>
            <a:noAutofit/>
          </a:bodyPr>
          <a:lstStyle/>
          <a:p>
            <a:pPr marL="0" indent="0" algn="ctr">
              <a:buNone/>
            </a:pPr>
            <a:r>
              <a:rPr lang="en-US" sz="3600" dirty="0" smtClean="0">
                <a:solidFill>
                  <a:schemeClr val="accent6"/>
                </a:solidFill>
              </a:rPr>
              <a:t>One thing I learned or re-learned was…</a:t>
            </a:r>
          </a:p>
          <a:p>
            <a:pPr marL="0" indent="0" algn="ctr">
              <a:buNone/>
            </a:pPr>
            <a:r>
              <a:rPr lang="en-US" sz="3600" dirty="0" smtClean="0">
                <a:solidFill>
                  <a:schemeClr val="accent6"/>
                </a:solidFill>
              </a:rPr>
              <a:t>One thing that surprised me was…</a:t>
            </a:r>
          </a:p>
          <a:p>
            <a:pPr marL="0" indent="0" algn="ctr">
              <a:buNone/>
            </a:pPr>
            <a:r>
              <a:rPr lang="en-US" sz="3600" dirty="0" smtClean="0">
                <a:solidFill>
                  <a:schemeClr val="accent6"/>
                </a:solidFill>
              </a:rPr>
              <a:t>One thing that moved me…</a:t>
            </a:r>
            <a:endParaRPr lang="en-US" sz="3600" dirty="0">
              <a:solidFill>
                <a:schemeClr val="accent6"/>
              </a:solidFill>
            </a:endParaRPr>
          </a:p>
        </p:txBody>
      </p:sp>
      <p:sp>
        <p:nvSpPr>
          <p:cNvPr id="6" name="Subtitle 2"/>
          <p:cNvSpPr txBox="1">
            <a:spLocks/>
          </p:cNvSpPr>
          <p:nvPr/>
        </p:nvSpPr>
        <p:spPr>
          <a:xfrm>
            <a:off x="1341548" y="1171978"/>
            <a:ext cx="9448800" cy="8242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sz="4400" dirty="0" smtClean="0">
                <a:solidFill>
                  <a:srgbClr val="FFFF00"/>
                </a:solidFill>
              </a:rPr>
              <a:t>To Maximize Your Influence</a:t>
            </a:r>
            <a:endParaRPr lang="en-US" sz="4400" dirty="0">
              <a:solidFill>
                <a:srgbClr val="FFFF00"/>
              </a:solidFill>
            </a:endParaRPr>
          </a:p>
        </p:txBody>
      </p:sp>
    </p:spTree>
    <p:extLst>
      <p:ext uri="{BB962C8B-B14F-4D97-AF65-F5344CB8AC3E}">
        <p14:creationId xmlns:p14="http://schemas.microsoft.com/office/powerpoint/2010/main" val="2686520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330"/>
          <a:stretch/>
        </p:blipFill>
        <p:spPr>
          <a:xfrm>
            <a:off x="1030810" y="496389"/>
            <a:ext cx="4847816" cy="3729243"/>
          </a:xfrm>
          <a:prstGeom prst="rect">
            <a:avLst/>
          </a:prstGeom>
        </p:spPr>
      </p:pic>
      <p:pic>
        <p:nvPicPr>
          <p:cNvPr id="3" name="Picture 2"/>
          <p:cNvPicPr>
            <a:picLocks noChangeAspect="1"/>
          </p:cNvPicPr>
          <p:nvPr/>
        </p:nvPicPr>
        <p:blipFill rotWithShape="1">
          <a:blip r:embed="rId4"/>
          <a:srcRect b="1283"/>
          <a:stretch/>
        </p:blipFill>
        <p:spPr>
          <a:xfrm>
            <a:off x="6338752" y="564867"/>
            <a:ext cx="4909457" cy="3592285"/>
          </a:xfrm>
          <a:prstGeom prst="rect">
            <a:avLst/>
          </a:prstGeom>
        </p:spPr>
      </p:pic>
      <p:sp>
        <p:nvSpPr>
          <p:cNvPr id="12" name="TextBox 11"/>
          <p:cNvSpPr txBox="1"/>
          <p:nvPr/>
        </p:nvSpPr>
        <p:spPr>
          <a:xfrm>
            <a:off x="4637314" y="4225632"/>
            <a:ext cx="3709852" cy="1384995"/>
          </a:xfrm>
          <a:prstGeom prst="rect">
            <a:avLst/>
          </a:prstGeom>
          <a:noFill/>
        </p:spPr>
        <p:txBody>
          <a:bodyPr wrap="square" rtlCol="0">
            <a:spAutoFit/>
          </a:bodyPr>
          <a:lstStyle/>
          <a:p>
            <a:r>
              <a:rPr lang="en-US" sz="4200" b="1" dirty="0">
                <a:solidFill>
                  <a:schemeClr val="accent1"/>
                </a:solidFill>
              </a:rPr>
              <a:t>Thank you</a:t>
            </a:r>
          </a:p>
          <a:p>
            <a:endParaRPr lang="en-US" sz="4200" dirty="0"/>
          </a:p>
        </p:txBody>
      </p:sp>
      <p:sp>
        <p:nvSpPr>
          <p:cNvPr id="15" name="Rectangle 14"/>
          <p:cNvSpPr/>
          <p:nvPr/>
        </p:nvSpPr>
        <p:spPr>
          <a:xfrm>
            <a:off x="1181731" y="4839682"/>
            <a:ext cx="10314041"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Monica.Wightman@dpi.wi.gov</a:t>
            </a:r>
          </a:p>
        </p:txBody>
      </p:sp>
      <p:sp>
        <p:nvSpPr>
          <p:cNvPr id="5" name="TextBox 4"/>
          <p:cNvSpPr txBox="1"/>
          <p:nvPr/>
        </p:nvSpPr>
        <p:spPr>
          <a:xfrm flipH="1">
            <a:off x="1613259" y="6043750"/>
            <a:ext cx="9063447" cy="1200329"/>
          </a:xfrm>
          <a:prstGeom prst="rect">
            <a:avLst/>
          </a:prstGeom>
          <a:noFill/>
        </p:spPr>
        <p:txBody>
          <a:bodyPr wrap="square" rtlCol="0">
            <a:spAutoFit/>
          </a:bodyPr>
          <a:lstStyle/>
          <a:p>
            <a:r>
              <a:rPr lang="en-US" sz="1200" i="1" dirty="0">
                <a:latin typeface="Calibri" panose="020F0502020204030204" pitchFamily="34" charset="0"/>
                <a:cs typeface="Calibri" panose="020F0502020204030204" pitchFamily="34" charset="0"/>
              </a:rPr>
              <a:t>Funding for this conference was made possible by NITT-HT grant, CFDA 93.243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endParaRPr lang="en-US" sz="1200" dirty="0">
              <a:latin typeface="Calibri" panose="020F0502020204030204" pitchFamily="34" charset="0"/>
              <a:cs typeface="Calibri" panose="020F0502020204030204" pitchFamily="34" charset="0"/>
            </a:endParaRPr>
          </a:p>
          <a:p>
            <a:r>
              <a:rPr lang="en-US" i="1" dirty="0"/>
              <a:t> </a:t>
            </a:r>
            <a:endParaRPr lang="en-US" dirty="0"/>
          </a:p>
          <a:p>
            <a:r>
              <a:rPr lang="en-US" dirty="0"/>
              <a:t> </a:t>
            </a:r>
          </a:p>
        </p:txBody>
      </p:sp>
    </p:spTree>
    <p:extLst>
      <p:ext uri="{BB962C8B-B14F-4D97-AF65-F5344CB8AC3E}">
        <p14:creationId xmlns:p14="http://schemas.microsoft.com/office/powerpoint/2010/main" val="154182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 result for community bui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425" y="1853975"/>
            <a:ext cx="2560173" cy="10247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nothing about us without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594" y="1569777"/>
            <a:ext cx="1874347" cy="13089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HIGH EXPECT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3374" y="1569777"/>
            <a:ext cx="2207842" cy="14639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WHAT ARE YOU GOOD 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0256" y="3145633"/>
            <a:ext cx="2086237" cy="15626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broken heart"/>
          <p:cNvPicPr>
            <a:picLocks noChangeAspect="1" noChangeArrowheads="1"/>
          </p:cNvPicPr>
          <p:nvPr/>
        </p:nvPicPr>
        <p:blipFill>
          <a:blip r:embed="rId6">
            <a:extLst>
              <a:ext uri="{28A0092B-C50C-407E-A947-70E740481C1C}">
                <a14:useLocalDpi xmlns:a14="http://schemas.microsoft.com/office/drawing/2010/main" val="0"/>
              </a:ext>
            </a:extLst>
          </a:blip>
          <a:srcRect l="24593" r="24593"/>
          <a:stretch>
            <a:fillRect/>
          </a:stretch>
        </p:blipFill>
        <p:spPr bwMode="auto">
          <a:xfrm>
            <a:off x="5911355" y="2899073"/>
            <a:ext cx="1597373" cy="23668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helping oth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632" y="3218950"/>
            <a:ext cx="2264998" cy="14160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cultural identit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8308" y="3072318"/>
            <a:ext cx="1371227" cy="18651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real tal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472" y="5079975"/>
            <a:ext cx="2659489" cy="7124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0456" y="283335"/>
            <a:ext cx="16010120" cy="954107"/>
          </a:xfrm>
          <a:prstGeom prst="rect">
            <a:avLst/>
          </a:prstGeom>
          <a:noFill/>
        </p:spPr>
        <p:txBody>
          <a:bodyPr wrap="square" rtlCol="0">
            <a:spAutoFit/>
          </a:bodyPr>
          <a:lstStyle/>
          <a:p>
            <a:r>
              <a:rPr lang="en-US" sz="3200" b="1" dirty="0"/>
              <a:t>Resilience</a:t>
            </a:r>
            <a:r>
              <a:rPr lang="en-US" b="1" dirty="0"/>
              <a:t> </a:t>
            </a:r>
            <a:r>
              <a:rPr lang="en-US" sz="2400" b="1" dirty="0"/>
              <a:t>is the ability to overcome challenges of all kinds and to </a:t>
            </a:r>
            <a:r>
              <a:rPr lang="en-US" sz="2400" b="1" dirty="0" smtClean="0"/>
              <a:t>bounce</a:t>
            </a:r>
          </a:p>
          <a:p>
            <a:r>
              <a:rPr lang="en-US" sz="2400" b="1" dirty="0" smtClean="0"/>
              <a:t> </a:t>
            </a:r>
            <a:r>
              <a:rPr lang="en-US" sz="2400" b="1" dirty="0"/>
              <a:t>back stronger, wiser, </a:t>
            </a:r>
            <a:r>
              <a:rPr lang="en-US" sz="2400" b="1" dirty="0" smtClean="0"/>
              <a:t>and </a:t>
            </a:r>
            <a:r>
              <a:rPr lang="en-US" sz="2400" b="1" dirty="0"/>
              <a:t>more personally powerful</a:t>
            </a:r>
            <a:r>
              <a:rPr lang="en-US" b="1" dirty="0"/>
              <a:t>. </a:t>
            </a:r>
          </a:p>
        </p:txBody>
      </p:sp>
    </p:spTree>
    <p:extLst>
      <p:ext uri="{BB962C8B-B14F-4D97-AF65-F5344CB8AC3E}">
        <p14:creationId xmlns:p14="http://schemas.microsoft.com/office/powerpoint/2010/main" val="958372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739" y="1659578"/>
            <a:ext cx="5485511" cy="5078313"/>
          </a:xfrm>
          <a:prstGeom prst="rect">
            <a:avLst/>
          </a:prstGeom>
          <a:noFill/>
        </p:spPr>
        <p:txBody>
          <a:bodyPr wrap="square" rtlCol="0">
            <a:spAutoFit/>
          </a:bodyPr>
          <a:lstStyle/>
          <a:p>
            <a:r>
              <a:rPr lang="en-US" sz="3600" b="1" dirty="0" smtClean="0">
                <a:solidFill>
                  <a:srgbClr val="0070C0"/>
                </a:solidFill>
              </a:rPr>
              <a:t>Addressing RESILIENCE at multiple levels:</a:t>
            </a:r>
          </a:p>
          <a:p>
            <a:endParaRPr lang="en-US" sz="3600" dirty="0"/>
          </a:p>
          <a:p>
            <a:pPr marL="285750" indent="-285750">
              <a:buFont typeface="Arial" panose="020B0604020202020204" pitchFamily="34" charset="0"/>
              <a:buChar char="•"/>
            </a:pPr>
            <a:r>
              <a:rPr lang="en-US" sz="3600" b="1" dirty="0" smtClean="0">
                <a:solidFill>
                  <a:srgbClr val="FF0000"/>
                </a:solidFill>
              </a:rPr>
              <a:t>Personal/</a:t>
            </a:r>
          </a:p>
          <a:p>
            <a:r>
              <a:rPr lang="en-US" sz="3600" b="1" dirty="0">
                <a:solidFill>
                  <a:srgbClr val="FF0000"/>
                </a:solidFill>
              </a:rPr>
              <a:t> </a:t>
            </a:r>
            <a:r>
              <a:rPr lang="en-US" sz="3600" b="1" dirty="0" smtClean="0">
                <a:solidFill>
                  <a:srgbClr val="FF0000"/>
                </a:solidFill>
              </a:rPr>
              <a:t> Interpersonal</a:t>
            </a:r>
          </a:p>
          <a:p>
            <a:pPr marL="285750" indent="-285750">
              <a:buFont typeface="Arial" panose="020B0604020202020204" pitchFamily="34" charset="0"/>
              <a:buChar char="•"/>
            </a:pPr>
            <a:r>
              <a:rPr lang="en-US" sz="3600" b="1" dirty="0" smtClean="0">
                <a:solidFill>
                  <a:schemeClr val="accent2"/>
                </a:solidFill>
              </a:rPr>
              <a:t>Organizational/</a:t>
            </a:r>
          </a:p>
          <a:p>
            <a:r>
              <a:rPr lang="en-US" sz="3600" b="1" dirty="0">
                <a:solidFill>
                  <a:schemeClr val="accent2"/>
                </a:solidFill>
              </a:rPr>
              <a:t> </a:t>
            </a:r>
            <a:r>
              <a:rPr lang="en-US" sz="3600" b="1" dirty="0" smtClean="0">
                <a:solidFill>
                  <a:schemeClr val="accent2"/>
                </a:solidFill>
              </a:rPr>
              <a:t> Community</a:t>
            </a:r>
          </a:p>
          <a:p>
            <a:pPr marL="285750" indent="-285750">
              <a:buFont typeface="Arial" panose="020B0604020202020204" pitchFamily="34" charset="0"/>
              <a:buChar char="•"/>
            </a:pPr>
            <a:r>
              <a:rPr lang="en-US" sz="3600" b="1" dirty="0" smtClean="0">
                <a:solidFill>
                  <a:srgbClr val="FFFF00"/>
                </a:solidFill>
              </a:rPr>
              <a:t>Systems</a:t>
            </a:r>
          </a:p>
          <a:p>
            <a:endParaRPr lang="en-US" sz="3600" dirty="0"/>
          </a:p>
        </p:txBody>
      </p:sp>
      <p:sp>
        <p:nvSpPr>
          <p:cNvPr id="5" name="TextBox 4"/>
          <p:cNvSpPr txBox="1"/>
          <p:nvPr/>
        </p:nvSpPr>
        <p:spPr>
          <a:xfrm>
            <a:off x="9990831" y="5527940"/>
            <a:ext cx="1764405" cy="830997"/>
          </a:xfrm>
          <a:prstGeom prst="rect">
            <a:avLst/>
          </a:prstGeom>
          <a:noFill/>
        </p:spPr>
        <p:txBody>
          <a:bodyPr wrap="square" rtlCol="0">
            <a:spAutoFit/>
          </a:bodyPr>
          <a:lstStyle/>
          <a:p>
            <a:pPr algn="ctr"/>
            <a:r>
              <a:rPr lang="en-US" sz="2400" b="1" dirty="0" smtClean="0"/>
              <a:t>RISK</a:t>
            </a:r>
            <a:r>
              <a:rPr lang="en-US" sz="2400" b="1" dirty="0"/>
              <a:t> </a:t>
            </a:r>
            <a:endParaRPr lang="en-US" sz="2400" b="1" dirty="0" smtClean="0"/>
          </a:p>
          <a:p>
            <a:pPr algn="ctr"/>
            <a:r>
              <a:rPr lang="en-US" sz="2400" b="1" dirty="0" smtClean="0"/>
              <a:t>FACTORS </a:t>
            </a:r>
            <a:endParaRPr lang="en-US" sz="2400" b="1" dirty="0"/>
          </a:p>
        </p:txBody>
      </p:sp>
      <p:sp>
        <p:nvSpPr>
          <p:cNvPr id="6" name="TextBox 5"/>
          <p:cNvSpPr txBox="1"/>
          <p:nvPr/>
        </p:nvSpPr>
        <p:spPr>
          <a:xfrm>
            <a:off x="6078828" y="5527940"/>
            <a:ext cx="2249230" cy="830997"/>
          </a:xfrm>
          <a:prstGeom prst="rect">
            <a:avLst/>
          </a:prstGeom>
          <a:noFill/>
        </p:spPr>
        <p:txBody>
          <a:bodyPr wrap="square" rtlCol="0">
            <a:spAutoFit/>
          </a:bodyPr>
          <a:lstStyle/>
          <a:p>
            <a:pPr algn="ctr"/>
            <a:r>
              <a:rPr lang="en-US" sz="2400" b="1" dirty="0" smtClean="0"/>
              <a:t>PROTECTIVE</a:t>
            </a:r>
            <a:r>
              <a:rPr lang="en-US" sz="2400" dirty="0" smtClean="0"/>
              <a:t> </a:t>
            </a:r>
            <a:r>
              <a:rPr lang="en-US" sz="2400" b="1" dirty="0" smtClean="0"/>
              <a:t>FACTORS</a:t>
            </a:r>
            <a:endParaRPr lang="en-US" sz="2400" b="1" dirty="0"/>
          </a:p>
        </p:txBody>
      </p:sp>
      <p:pic>
        <p:nvPicPr>
          <p:cNvPr id="11" name="Picture 10"/>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078828" y="747687"/>
            <a:ext cx="5512158" cy="4780253"/>
          </a:xfrm>
          <a:prstGeom prst="rect">
            <a:avLst/>
          </a:prstGeom>
        </p:spPr>
      </p:pic>
      <p:pic>
        <p:nvPicPr>
          <p:cNvPr id="13" name="Picture 6" descr="Image result for community 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070" y="3646078"/>
            <a:ext cx="872056" cy="3991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helping oth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897" y="3845665"/>
            <a:ext cx="788692" cy="5540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real tal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9701" y="4115138"/>
            <a:ext cx="1305665" cy="3497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cultural ident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4750" y="2924960"/>
            <a:ext cx="478787" cy="6512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HIGH EXPECTATIO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7547" y="3492969"/>
            <a:ext cx="821472" cy="5446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WHAT ARE YOU GOOD A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3897" y="3183548"/>
            <a:ext cx="793526" cy="5943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Image result for broken heart"/>
          <p:cNvPicPr>
            <a:picLocks noChangeAspect="1" noChangeArrowheads="1"/>
          </p:cNvPicPr>
          <p:nvPr/>
        </p:nvPicPr>
        <p:blipFill>
          <a:blip r:embed="rId9">
            <a:extLst>
              <a:ext uri="{28A0092B-C50C-407E-A947-70E740481C1C}">
                <a14:useLocalDpi xmlns:a14="http://schemas.microsoft.com/office/drawing/2010/main" val="0"/>
              </a:ext>
            </a:extLst>
          </a:blip>
          <a:srcRect l="24593" r="24593"/>
          <a:stretch>
            <a:fillRect/>
          </a:stretch>
        </p:blipFill>
        <p:spPr bwMode="auto">
          <a:xfrm>
            <a:off x="7318461" y="2629617"/>
            <a:ext cx="628147" cy="78541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nothing about us without u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1532" y="2740983"/>
            <a:ext cx="773305" cy="54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958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nothing about us withou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682" y="1644249"/>
            <a:ext cx="584490" cy="408167"/>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3069321" y="1266552"/>
            <a:ext cx="5551415" cy="45840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731991" y="1725109"/>
            <a:ext cx="4226077" cy="3666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4504645" y="2371640"/>
            <a:ext cx="2743200" cy="24146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Image result for broken heart"/>
          <p:cNvPicPr>
            <a:picLocks noChangeAspect="1" noChangeArrowheads="1"/>
          </p:cNvPicPr>
          <p:nvPr/>
        </p:nvPicPr>
        <p:blipFill>
          <a:blip r:embed="rId3">
            <a:extLst>
              <a:ext uri="{28A0092B-C50C-407E-A947-70E740481C1C}">
                <a14:useLocalDpi xmlns:a14="http://schemas.microsoft.com/office/drawing/2010/main" val="0"/>
              </a:ext>
            </a:extLst>
          </a:blip>
          <a:srcRect l="24593" r="24593"/>
          <a:stretch>
            <a:fillRect/>
          </a:stretch>
        </p:blipFill>
        <p:spPr bwMode="auto">
          <a:xfrm>
            <a:off x="5405293" y="2484639"/>
            <a:ext cx="899473" cy="1124676"/>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a:xfrm>
            <a:off x="1109744" y="403452"/>
            <a:ext cx="94488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sz="4400" dirty="0" smtClean="0">
                <a:solidFill>
                  <a:srgbClr val="FFFF00"/>
                </a:solidFill>
              </a:rPr>
              <a:t>Your Influence</a:t>
            </a:r>
            <a:endParaRPr lang="en-US" sz="4400" dirty="0">
              <a:solidFill>
                <a:srgbClr val="FFFF00"/>
              </a:solidFill>
            </a:endParaRPr>
          </a:p>
        </p:txBody>
      </p:sp>
      <p:pic>
        <p:nvPicPr>
          <p:cNvPr id="4" name="Picture 6" descr="Image result for community bui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8497" y="1553774"/>
            <a:ext cx="1119888" cy="5126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HIGH EXPECTA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5620" y="2834000"/>
            <a:ext cx="1054879" cy="6994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helping oth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1469" y="4622016"/>
            <a:ext cx="1062229" cy="746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WHAT ARE YOU GOOD A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1900" y="3696180"/>
            <a:ext cx="1034827" cy="7751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cultural identit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1491" y="3687127"/>
            <a:ext cx="687191" cy="9346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real tal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4103" y="1971513"/>
            <a:ext cx="1592718" cy="4266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nothing about us withou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712" y="3092470"/>
            <a:ext cx="1034728" cy="7225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 y="1644249"/>
            <a:ext cx="3238582" cy="3416320"/>
          </a:xfrm>
          <a:prstGeom prst="rect">
            <a:avLst/>
          </a:prstGeom>
          <a:noFill/>
        </p:spPr>
        <p:txBody>
          <a:bodyPr wrap="square" rtlCol="0">
            <a:spAutoFit/>
          </a:bodyPr>
          <a:lstStyle/>
          <a:p>
            <a:r>
              <a:rPr lang="en-US" b="1" dirty="0" smtClean="0"/>
              <a:t>Caring Relationships/Community</a:t>
            </a:r>
          </a:p>
          <a:p>
            <a:endParaRPr lang="en-US" b="1" dirty="0"/>
          </a:p>
          <a:p>
            <a:r>
              <a:rPr lang="en-US" b="1" dirty="0" smtClean="0"/>
              <a:t>Meaningful Participation</a:t>
            </a:r>
          </a:p>
          <a:p>
            <a:endParaRPr lang="en-US" b="1" dirty="0"/>
          </a:p>
          <a:p>
            <a:r>
              <a:rPr lang="en-US" b="1" dirty="0" smtClean="0"/>
              <a:t>Positive High Expectations with Support</a:t>
            </a:r>
          </a:p>
          <a:p>
            <a:endParaRPr lang="en-US" b="1" dirty="0" smtClean="0"/>
          </a:p>
          <a:p>
            <a:r>
              <a:rPr lang="en-US" b="1" dirty="0" smtClean="0"/>
              <a:t>Mastery</a:t>
            </a:r>
            <a:endParaRPr lang="en-US" b="1" dirty="0"/>
          </a:p>
          <a:p>
            <a:endParaRPr lang="en-US" dirty="0" smtClean="0"/>
          </a:p>
          <a:p>
            <a:endParaRPr lang="en-US" dirty="0"/>
          </a:p>
          <a:p>
            <a:endParaRPr lang="en-US" dirty="0"/>
          </a:p>
        </p:txBody>
      </p:sp>
      <p:sp>
        <p:nvSpPr>
          <p:cNvPr id="16" name="TextBox 15"/>
          <p:cNvSpPr txBox="1"/>
          <p:nvPr/>
        </p:nvSpPr>
        <p:spPr>
          <a:xfrm>
            <a:off x="9079606" y="2052416"/>
            <a:ext cx="2371162" cy="2031325"/>
          </a:xfrm>
          <a:prstGeom prst="rect">
            <a:avLst/>
          </a:prstGeom>
          <a:noFill/>
        </p:spPr>
        <p:txBody>
          <a:bodyPr wrap="none" rtlCol="0">
            <a:spAutoFit/>
          </a:bodyPr>
          <a:lstStyle/>
          <a:p>
            <a:r>
              <a:rPr lang="en-US" b="1" dirty="0" smtClean="0"/>
              <a:t>Real Talk</a:t>
            </a:r>
          </a:p>
          <a:p>
            <a:endParaRPr lang="en-US" b="1" dirty="0"/>
          </a:p>
          <a:p>
            <a:r>
              <a:rPr lang="en-US" b="1" dirty="0" smtClean="0"/>
              <a:t>Creative Expression</a:t>
            </a:r>
          </a:p>
          <a:p>
            <a:endParaRPr lang="en-US" b="1" dirty="0"/>
          </a:p>
          <a:p>
            <a:r>
              <a:rPr lang="en-US" b="1" dirty="0" smtClean="0"/>
              <a:t>Service to Others</a:t>
            </a:r>
          </a:p>
          <a:p>
            <a:endParaRPr lang="en-US" b="1" dirty="0"/>
          </a:p>
          <a:p>
            <a:r>
              <a:rPr lang="en-US" b="1" dirty="0" smtClean="0"/>
              <a:t>Cultural Identity</a:t>
            </a:r>
            <a:endParaRPr lang="en-US" b="1" dirty="0"/>
          </a:p>
        </p:txBody>
      </p:sp>
    </p:spTree>
    <p:extLst>
      <p:ext uri="{BB962C8B-B14F-4D97-AF65-F5344CB8AC3E}">
        <p14:creationId xmlns:p14="http://schemas.microsoft.com/office/powerpoint/2010/main" val="1400761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745" y="1404783"/>
            <a:ext cx="8610600" cy="1293028"/>
          </a:xfrm>
        </p:spPr>
        <p:txBody>
          <a:bodyPr>
            <a:normAutofit/>
          </a:bodyPr>
          <a:lstStyle/>
          <a:p>
            <a:r>
              <a:rPr lang="en-US" sz="4400" dirty="0" smtClean="0">
                <a:solidFill>
                  <a:srgbClr val="FF0000"/>
                </a:solidFill>
              </a:rPr>
              <a:t>Caring Relationships</a:t>
            </a:r>
            <a:endParaRPr lang="en-US" sz="4400" dirty="0">
              <a:solidFill>
                <a:srgbClr val="FF0000"/>
              </a:solidFill>
            </a:endParaRPr>
          </a:p>
        </p:txBody>
      </p:sp>
      <p:sp>
        <p:nvSpPr>
          <p:cNvPr id="3" name="TextBox 2"/>
          <p:cNvSpPr txBox="1"/>
          <p:nvPr/>
        </p:nvSpPr>
        <p:spPr>
          <a:xfrm>
            <a:off x="5439648" y="5105507"/>
            <a:ext cx="6351419" cy="769441"/>
          </a:xfrm>
          <a:prstGeom prst="rect">
            <a:avLst/>
          </a:prstGeom>
          <a:noFill/>
        </p:spPr>
        <p:txBody>
          <a:bodyPr wrap="none" rtlCol="0">
            <a:spAutoFit/>
          </a:bodyPr>
          <a:lstStyle/>
          <a:p>
            <a:r>
              <a:rPr lang="en-US" sz="4400" dirty="0" smtClean="0">
                <a:solidFill>
                  <a:srgbClr val="FFC000"/>
                </a:solidFill>
              </a:rPr>
              <a:t>BUILDING COMMUNITY</a:t>
            </a:r>
            <a:endParaRPr lang="en-US" sz="4400" dirty="0">
              <a:solidFill>
                <a:srgbClr val="FFC000"/>
              </a:solidFill>
            </a:endParaRPr>
          </a:p>
        </p:txBody>
      </p:sp>
      <p:sp>
        <p:nvSpPr>
          <p:cNvPr id="5" name="AutoShape 2" descr="Image result for community building"/>
          <p:cNvSpPr>
            <a:spLocks noChangeAspect="1" noChangeArrowheads="1"/>
          </p:cNvSpPr>
          <p:nvPr/>
        </p:nvSpPr>
        <p:spPr bwMode="auto">
          <a:xfrm>
            <a:off x="2546714" y="3081473"/>
            <a:ext cx="262633" cy="1866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community building"/>
          <p:cNvSpPr>
            <a:spLocks noChangeAspect="1" noChangeArrowheads="1"/>
          </p:cNvSpPr>
          <p:nvPr/>
        </p:nvSpPr>
        <p:spPr bwMode="auto">
          <a:xfrm>
            <a:off x="2699114" y="3233873"/>
            <a:ext cx="262633" cy="1866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community bui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147" y="2562656"/>
            <a:ext cx="5974915" cy="239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173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89" y="2379945"/>
            <a:ext cx="4396989" cy="2567836"/>
          </a:xfrm>
        </p:spPr>
        <p:txBody>
          <a:bodyPr>
            <a:normAutofit/>
          </a:bodyPr>
          <a:lstStyle/>
          <a:p>
            <a:pPr algn="ctr"/>
            <a:r>
              <a:rPr lang="en-US" sz="4400" dirty="0" smtClean="0">
                <a:solidFill>
                  <a:srgbClr val="FFFF00"/>
                </a:solidFill>
              </a:rPr>
              <a:t>Meaningful participation</a:t>
            </a:r>
            <a:r>
              <a:rPr lang="en-US" sz="4400" dirty="0" smtClean="0"/>
              <a:t/>
            </a:r>
            <a:br>
              <a:rPr lang="en-US" sz="4400" dirty="0" smtClean="0"/>
            </a:br>
            <a:endParaRPr lang="en-US" sz="4400" dirty="0"/>
          </a:p>
        </p:txBody>
      </p:sp>
      <p:sp>
        <p:nvSpPr>
          <p:cNvPr id="4" name="Text Placeholder 3"/>
          <p:cNvSpPr>
            <a:spLocks noGrp="1"/>
          </p:cNvSpPr>
          <p:nvPr>
            <p:ph type="body" sz="half" idx="2"/>
          </p:nvPr>
        </p:nvSpPr>
        <p:spPr>
          <a:xfrm>
            <a:off x="685800" y="6172965"/>
            <a:ext cx="45719" cy="45719"/>
          </a:xfrm>
        </p:spPr>
        <p:txBody>
          <a:bodyPr>
            <a:normAutofit fontScale="25000" lnSpcReduction="20000"/>
          </a:bodyPr>
          <a:lstStyle/>
          <a:p>
            <a:endParaRPr lang="en-US" dirty="0" smtClean="0"/>
          </a:p>
          <a:p>
            <a:endParaRPr lang="en-US" dirty="0"/>
          </a:p>
          <a:p>
            <a:endParaRPr lang="en-US" sz="3200" dirty="0"/>
          </a:p>
        </p:txBody>
      </p:sp>
      <p:pic>
        <p:nvPicPr>
          <p:cNvPr id="2050" name="Picture 2" descr="Image result for nothing about us without 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1624" y="1114816"/>
            <a:ext cx="7243205" cy="5058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041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52" y="1164921"/>
            <a:ext cx="5628088" cy="3845490"/>
          </a:xfrm>
        </p:spPr>
        <p:txBody>
          <a:bodyPr>
            <a:normAutofit/>
          </a:bodyPr>
          <a:lstStyle/>
          <a:p>
            <a:pPr algn="ctr"/>
            <a:r>
              <a:rPr lang="en-US" sz="4400" dirty="0" smtClean="0">
                <a:solidFill>
                  <a:srgbClr val="FFC000"/>
                </a:solidFill>
              </a:rPr>
              <a:t>Positive and High expectations</a:t>
            </a:r>
            <a:br>
              <a:rPr lang="en-US" sz="4400" dirty="0" smtClean="0">
                <a:solidFill>
                  <a:srgbClr val="FFC000"/>
                </a:solidFill>
              </a:rPr>
            </a:br>
            <a:r>
              <a:rPr lang="en-US" sz="4400" dirty="0">
                <a:solidFill>
                  <a:srgbClr val="FFC000"/>
                </a:solidFill>
              </a:rPr>
              <a:t/>
            </a:r>
            <a:br>
              <a:rPr lang="en-US" sz="4400" dirty="0">
                <a:solidFill>
                  <a:srgbClr val="FFC000"/>
                </a:solidFill>
              </a:rPr>
            </a:br>
            <a:r>
              <a:rPr lang="en-US" sz="4400" dirty="0" smtClean="0">
                <a:solidFill>
                  <a:srgbClr val="FF0000"/>
                </a:solidFill>
              </a:rPr>
              <a:t>…with support</a:t>
            </a:r>
            <a:endParaRPr lang="en-US" sz="4400" dirty="0">
              <a:solidFill>
                <a:srgbClr val="FF0000"/>
              </a:solidFill>
            </a:endParaRPr>
          </a:p>
        </p:txBody>
      </p:sp>
      <p:sp>
        <p:nvSpPr>
          <p:cNvPr id="4" name="Text Placeholder 3"/>
          <p:cNvSpPr>
            <a:spLocks noGrp="1"/>
          </p:cNvSpPr>
          <p:nvPr>
            <p:ph type="body" sz="half" idx="2"/>
          </p:nvPr>
        </p:nvSpPr>
        <p:spPr>
          <a:xfrm>
            <a:off x="685800" y="6172965"/>
            <a:ext cx="45719" cy="45719"/>
          </a:xfrm>
        </p:spPr>
        <p:txBody>
          <a:bodyPr>
            <a:normAutofit fontScale="25000" lnSpcReduction="20000"/>
          </a:bodyPr>
          <a:lstStyle/>
          <a:p>
            <a:endParaRPr lang="en-US" dirty="0" smtClean="0"/>
          </a:p>
          <a:p>
            <a:endParaRPr lang="en-US" dirty="0"/>
          </a:p>
          <a:p>
            <a:endParaRPr lang="en-US" sz="3200" dirty="0"/>
          </a:p>
        </p:txBody>
      </p:sp>
      <p:pic>
        <p:nvPicPr>
          <p:cNvPr id="4100" name="Picture 4" descr="Image result for HIGH EXPECTA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1652" y="1499772"/>
            <a:ext cx="6630348" cy="4396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185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1948" y="2363514"/>
            <a:ext cx="3886199" cy="880369"/>
          </a:xfrm>
        </p:spPr>
        <p:txBody>
          <a:bodyPr>
            <a:normAutofit/>
          </a:bodyPr>
          <a:lstStyle/>
          <a:p>
            <a:pPr algn="ctr"/>
            <a:r>
              <a:rPr lang="en-US" sz="4400" dirty="0" smtClean="0">
                <a:solidFill>
                  <a:srgbClr val="FF0000"/>
                </a:solidFill>
              </a:rPr>
              <a:t>Mastery</a:t>
            </a:r>
            <a:endParaRPr lang="en-US" sz="4400" dirty="0">
              <a:solidFill>
                <a:srgbClr val="FF0000"/>
              </a:solidFill>
            </a:endParaRPr>
          </a:p>
        </p:txBody>
      </p:sp>
      <p:sp>
        <p:nvSpPr>
          <p:cNvPr id="3" name="Text Placeholder 2"/>
          <p:cNvSpPr>
            <a:spLocks noGrp="1"/>
          </p:cNvSpPr>
          <p:nvPr>
            <p:ph type="body" idx="1"/>
          </p:nvPr>
        </p:nvSpPr>
        <p:spPr>
          <a:xfrm>
            <a:off x="-1320290" y="7210379"/>
            <a:ext cx="20862817" cy="1988818"/>
          </a:xfrm>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713" y="134250"/>
            <a:ext cx="6270392" cy="4702794"/>
          </a:xfrm>
          <a:prstGeom prst="rect">
            <a:avLst/>
          </a:prstGeom>
        </p:spPr>
      </p:pic>
    </p:spTree>
    <p:extLst>
      <p:ext uri="{BB962C8B-B14F-4D97-AF65-F5344CB8AC3E}">
        <p14:creationId xmlns:p14="http://schemas.microsoft.com/office/powerpoint/2010/main" val="3908035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024494" y="3348506"/>
            <a:ext cx="10144654" cy="1211037"/>
          </a:xfrm>
        </p:spPr>
        <p:txBody>
          <a:bodyPr>
            <a:noAutofit/>
          </a:bodyPr>
          <a:lstStyle/>
          <a:p>
            <a:pPr algn="ctr"/>
            <a:r>
              <a:rPr lang="en-US" sz="4400" dirty="0" smtClean="0"/>
              <a:t>When ordinary </a:t>
            </a:r>
            <a:r>
              <a:rPr lang="en-US" sz="4400" dirty="0"/>
              <a:t>c</a:t>
            </a:r>
            <a:r>
              <a:rPr lang="en-US" sz="4400" dirty="0" smtClean="0"/>
              <a:t>onversations </a:t>
            </a:r>
            <a:r>
              <a:rPr lang="en-US" sz="4400" dirty="0"/>
              <a:t>b</a:t>
            </a:r>
            <a:r>
              <a:rPr lang="en-US" sz="4400" dirty="0" smtClean="0"/>
              <a:t>ecome </a:t>
            </a:r>
            <a:r>
              <a:rPr lang="en-US" sz="4400" dirty="0">
                <a:solidFill>
                  <a:srgbClr val="FFFF00"/>
                </a:solidFill>
              </a:rPr>
              <a:t>e</a:t>
            </a:r>
            <a:r>
              <a:rPr lang="en-US" sz="4400" dirty="0" smtClean="0">
                <a:solidFill>
                  <a:srgbClr val="FFFF00"/>
                </a:solidFill>
              </a:rPr>
              <a:t>xtraordinary</a:t>
            </a:r>
            <a:endParaRPr lang="en-US" sz="4400" dirty="0">
              <a:solidFill>
                <a:srgbClr val="FFFF00"/>
              </a:solidFill>
            </a:endParaRPr>
          </a:p>
        </p:txBody>
      </p:sp>
      <p:pic>
        <p:nvPicPr>
          <p:cNvPr id="2050" name="Picture 2" descr="Image result for real ta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434" y="785611"/>
            <a:ext cx="7082773" cy="189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03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2116</TotalTime>
  <Words>208</Words>
  <Application>Microsoft Office PowerPoint</Application>
  <PresentationFormat>Widescreen</PresentationFormat>
  <Paragraphs>67</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Century Gothic</vt:lpstr>
      <vt:lpstr>Vapor Trail</vt:lpstr>
      <vt:lpstr>Resilience: The path to hope and healing</vt:lpstr>
      <vt:lpstr>PowerPoint Presentation</vt:lpstr>
      <vt:lpstr>PowerPoint Presentation</vt:lpstr>
      <vt:lpstr>PowerPoint Presentation</vt:lpstr>
      <vt:lpstr>Caring Relationships</vt:lpstr>
      <vt:lpstr>Meaningful participation </vt:lpstr>
      <vt:lpstr>Positive and High expectations  …with support</vt:lpstr>
      <vt:lpstr>Mastery</vt:lpstr>
      <vt:lpstr>PowerPoint Presentation</vt:lpstr>
      <vt:lpstr>Creative Expression</vt:lpstr>
      <vt:lpstr>Service to others</vt:lpstr>
      <vt:lpstr>Cultural identity</vt:lpstr>
      <vt:lpstr>PowerPoint Presentation</vt:lpstr>
      <vt:lpstr>Families as Partners  in building resilience</vt:lpstr>
      <vt:lpstr>PowerPoint Presentation</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is the path to healing and hope</dc:title>
  <dc:creator>Wightman, Monica J.   DPI</dc:creator>
  <cp:lastModifiedBy>Thomson, Amy</cp:lastModifiedBy>
  <cp:revision>96</cp:revision>
  <cp:lastPrinted>2018-04-02T18:53:51Z</cp:lastPrinted>
  <dcterms:created xsi:type="dcterms:W3CDTF">2016-08-31T22:05:11Z</dcterms:created>
  <dcterms:modified xsi:type="dcterms:W3CDTF">2018-08-02T21:24:26Z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120540469</vt:i4>
  </property>
  <property fmtid="{D5CDD505-2E9C-101B-9397-08002B2CF9AE}" pid="3" name="_NewReviewCycle">
    <vt:lpwstr/>
  </property>
  <property fmtid="{D5CDD505-2E9C-101B-9397-08002B2CF9AE}" pid="4" name="_EmailSubject">
    <vt:lpwstr>Oops- just updated my Power Point and sent the wrong one</vt:lpwstr>
  </property>
  <property fmtid="{D5CDD505-2E9C-101B-9397-08002B2CF9AE}" pid="5" name="_AuthorEmail">
    <vt:lpwstr>Monica.Wightman@dpi.wi.gov</vt:lpwstr>
  </property>
  <property fmtid="{D5CDD505-2E9C-101B-9397-08002B2CF9AE}" pid="6" name="_AuthorEmailDisplayName">
    <vt:lpwstr>Wightman, Monica J.   DPI</vt:lpwstr>
  </property>
  <property fmtid="{D5CDD505-2E9C-101B-9397-08002B2CF9AE}" pid="7" name="_PreviousAdHocReviewCycleID">
    <vt:i4>-1923977917</vt:i4>
  </property>
</Properties>
</file>