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68" r:id="rId4"/>
    <p:sldId id="258" r:id="rId5"/>
    <p:sldId id="279" r:id="rId6"/>
    <p:sldId id="261" r:id="rId7"/>
    <p:sldId id="262" r:id="rId8"/>
    <p:sldId id="267" r:id="rId9"/>
    <p:sldId id="257" r:id="rId10"/>
    <p:sldId id="269" r:id="rId11"/>
    <p:sldId id="263" r:id="rId12"/>
    <p:sldId id="266" r:id="rId13"/>
    <p:sldId id="278" r:id="rId14"/>
    <p:sldId id="264" r:id="rId15"/>
    <p:sldId id="270" r:id="rId16"/>
    <p:sldId id="265" r:id="rId17"/>
    <p:sldId id="271" r:id="rId18"/>
    <p:sldId id="272" r:id="rId19"/>
    <p:sldId id="280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164795B-B7DD-A943-B2BC-420B69C66772}">
          <p14:sldIdLst>
            <p14:sldId id="256"/>
            <p14:sldId id="259"/>
            <p14:sldId id="268"/>
            <p14:sldId id="258"/>
            <p14:sldId id="279"/>
            <p14:sldId id="261"/>
            <p14:sldId id="262"/>
            <p14:sldId id="267"/>
            <p14:sldId id="257"/>
            <p14:sldId id="269"/>
            <p14:sldId id="263"/>
            <p14:sldId id="266"/>
            <p14:sldId id="278"/>
            <p14:sldId id="264"/>
            <p14:sldId id="270"/>
            <p14:sldId id="265"/>
            <p14:sldId id="271"/>
            <p14:sldId id="272"/>
            <p14:sldId id="280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9" autoAdjust="0"/>
    <p:restoredTop sz="94915" autoAdjust="0"/>
  </p:normalViewPr>
  <p:slideViewPr>
    <p:cSldViewPr snapToGrid="0" snapToObjects="1">
      <p:cViewPr>
        <p:scale>
          <a:sx n="63" d="100"/>
          <a:sy n="63" d="100"/>
        </p:scale>
        <p:origin x="-328" y="-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A9A4B-6D98-C745-B913-8F71736E878E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CAB96-8663-2941-9343-1E0EAB2FE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AmericanAddictionCenters</a:t>
            </a:r>
            <a:r>
              <a:rPr lang="en-US" baseline="0" dirty="0" err="1" smtClean="0"/>
              <a:t>.org</a:t>
            </a:r>
            <a:r>
              <a:rPr lang="en-US" baseline="0" dirty="0" smtClean="0"/>
              <a:t>   ADD: INFO GRAPHIC FROM SITE </a:t>
            </a:r>
          </a:p>
          <a:p>
            <a:r>
              <a:rPr lang="en-US" baseline="0" dirty="0" err="1" smtClean="0"/>
              <a:t>Addictions.com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AB96-8663-2941-9343-1E0EAB2FE0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AB96-8663-2941-9343-1E0EAB2FE0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AB96-8663-2941-9343-1E0EAB2FE0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8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WEBSITE, ETC,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AB96-8663-2941-9343-1E0EAB2FE0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7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C5A7F11-7622-FD42-AB0F-3E9D8FED46AC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9758EBA5-0BE2-784D-8234-1BF3DAFA1D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4.png"/><Relationship Id="rId6" Type="http://schemas.openxmlformats.org/officeDocument/2006/relationships/hyperlink" Target="http://www.gabrielletalks.com" TargetMode="External"/><Relationship Id="rId7" Type="http://schemas.openxmlformats.org/officeDocument/2006/relationships/hyperlink" Target="mailto:thisisgabrielletalks@gmail.com" TargetMode="External"/><Relationship Id="rId8" Type="http://schemas.openxmlformats.org/officeDocument/2006/relationships/hyperlink" Target="mailto:gabrielle@namiwaukesha.org" TargetMode="External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56369"/>
            <a:ext cx="6477000" cy="1914144"/>
          </a:xfrm>
        </p:spPr>
        <p:txBody>
          <a:bodyPr/>
          <a:lstStyle/>
          <a:p>
            <a:r>
              <a:rPr lang="en-US" dirty="0" smtClean="0"/>
              <a:t>Duel: </a:t>
            </a:r>
            <a:br>
              <a:rPr lang="en-US" dirty="0" smtClean="0"/>
            </a:br>
            <a:r>
              <a:rPr lang="en-US" dirty="0" smtClean="0"/>
              <a:t>Co-Occurring Disorders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200" dirty="0" smtClean="0"/>
              <a:t>Strategies for Recovery </a:t>
            </a:r>
            <a:br>
              <a:rPr lang="en-US" sz="3200" dirty="0" smtClean="0"/>
            </a:br>
            <a:r>
              <a:rPr lang="en-US" sz="3200" dirty="0" smtClean="0"/>
              <a:t>	&amp; Relapse Prevention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820847"/>
            <a:ext cx="6477000" cy="1174088"/>
          </a:xfrm>
        </p:spPr>
        <p:txBody>
          <a:bodyPr/>
          <a:lstStyle/>
          <a:p>
            <a:r>
              <a:rPr lang="en-US" dirty="0" smtClean="0"/>
              <a:t>Gabrielle O’Neil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4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716116" y="629156"/>
            <a:ext cx="3929035" cy="1920240"/>
          </a:xfrm>
        </p:spPr>
        <p:txBody>
          <a:bodyPr/>
          <a:lstStyle/>
          <a:p>
            <a:r>
              <a:rPr lang="en-US" dirty="0" smtClean="0"/>
              <a:t>“Always a reason to party”</a:t>
            </a:r>
          </a:p>
          <a:p>
            <a:pPr lvl="1"/>
            <a:r>
              <a:rPr lang="en-US" dirty="0" smtClean="0"/>
              <a:t>Drinking with my buddy in the hospital parking lot after the birth of one of his kids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5255642" y="4261993"/>
            <a:ext cx="3158344" cy="1920240"/>
          </a:xfrm>
        </p:spPr>
        <p:txBody>
          <a:bodyPr/>
          <a:lstStyle/>
          <a:p>
            <a:r>
              <a:rPr lang="en-US" dirty="0" smtClean="0"/>
              <a:t>My friend Ethan</a:t>
            </a:r>
          </a:p>
          <a:p>
            <a:pPr lvl="1"/>
            <a:r>
              <a:rPr lang="en-US" dirty="0" smtClean="0"/>
              <a:t>Passed away a couple of years ago</a:t>
            </a:r>
          </a:p>
          <a:p>
            <a:pPr lvl="1"/>
            <a:r>
              <a:rPr lang="en-US" dirty="0" smtClean="0"/>
              <a:t>“The beginning of the end”</a:t>
            </a:r>
            <a:endParaRPr lang="en-US" dirty="0"/>
          </a:p>
        </p:txBody>
      </p:sp>
      <p:pic>
        <p:nvPicPr>
          <p:cNvPr id="9" name="Picture 8" descr="IMG_158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6"/>
          <a:stretch/>
        </p:blipFill>
        <p:spPr>
          <a:xfrm>
            <a:off x="5255642" y="629156"/>
            <a:ext cx="3158344" cy="3529335"/>
          </a:xfrm>
          <a:prstGeom prst="rect">
            <a:avLst/>
          </a:prstGeom>
        </p:spPr>
      </p:pic>
      <p:pic>
        <p:nvPicPr>
          <p:cNvPr id="10" name="Picture 9" descr="2011-04-26 11.00.3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-636" b="1"/>
          <a:stretch/>
        </p:blipFill>
        <p:spPr>
          <a:xfrm>
            <a:off x="716117" y="2661463"/>
            <a:ext cx="3929035" cy="27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2" y="393546"/>
            <a:ext cx="2833744" cy="2933713"/>
          </a:xfrm>
        </p:spPr>
        <p:txBody>
          <a:bodyPr/>
          <a:lstStyle/>
          <a:p>
            <a:r>
              <a:rPr lang="en-US" dirty="0" smtClean="0"/>
              <a:t>Failure is the only way to     SUCCESS?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4096464"/>
            <a:ext cx="6786458" cy="21823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13" y="393544"/>
            <a:ext cx="4412699" cy="57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6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Particular Risk Factors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ACEs- Adverse Childhood Experiences</a:t>
            </a:r>
          </a:p>
          <a:p>
            <a:r>
              <a:rPr lang="en-US" dirty="0" smtClean="0"/>
              <a:t>Gay/Coming out</a:t>
            </a:r>
            <a:endParaRPr lang="en-US" dirty="0" smtClean="0"/>
          </a:p>
          <a:p>
            <a:r>
              <a:rPr lang="en-US" dirty="0" smtClean="0"/>
              <a:t>Attempted suicide more than once</a:t>
            </a:r>
          </a:p>
          <a:p>
            <a:r>
              <a:rPr lang="en-US" dirty="0" smtClean="0"/>
              <a:t>Dual diagnosis</a:t>
            </a:r>
          </a:p>
          <a:p>
            <a:r>
              <a:rPr lang="en-US" dirty="0" smtClean="0"/>
              <a:t>Triggers (stress and anxiety, sleep deprivation, lack of proper nourishment, certain touches, specific relationships, places/memories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6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ea1f5cd7f7d8f6f99dd3b0a640a16be--health-communication-picture-show.j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086" y="160996"/>
            <a:ext cx="8871244" cy="6697004"/>
          </a:xfrm>
        </p:spPr>
      </p:pic>
    </p:spTree>
    <p:extLst>
      <p:ext uri="{BB962C8B-B14F-4D97-AF65-F5344CB8AC3E}">
        <p14:creationId xmlns:p14="http://schemas.microsoft.com/office/powerpoint/2010/main" val="327905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do I love?</a:t>
            </a:r>
          </a:p>
          <a:p>
            <a:r>
              <a:rPr lang="en-US" dirty="0" smtClean="0"/>
              <a:t>What do I fear?</a:t>
            </a:r>
          </a:p>
          <a:p>
            <a:r>
              <a:rPr lang="en-US" dirty="0" smtClean="0"/>
              <a:t>What do I want?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Answers Reveal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Desire, motivation/intention</a:t>
            </a:r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dirty="0" smtClean="0"/>
              <a:t>insight, highlights areas of resistance </a:t>
            </a:r>
            <a:endParaRPr lang="en-US" dirty="0" smtClean="0"/>
          </a:p>
          <a:p>
            <a:r>
              <a:rPr lang="en-US" dirty="0" smtClean="0"/>
              <a:t>A roadmap for an action </a:t>
            </a:r>
            <a:r>
              <a:rPr lang="en-US" dirty="0" smtClean="0"/>
              <a:t>plan</a:t>
            </a:r>
            <a:r>
              <a:rPr lang="en-US" dirty="0" smtClean="0"/>
              <a:t>, a framework, directs goals- inspires challenges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363079" y="5539089"/>
            <a:ext cx="2200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#reframe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224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 thyself</a:t>
            </a:r>
          </a:p>
          <a:p>
            <a:pPr lvl="1"/>
            <a:r>
              <a:rPr lang="en-US" dirty="0" smtClean="0"/>
              <a:t>Self awareness, Self care</a:t>
            </a:r>
          </a:p>
          <a:p>
            <a:r>
              <a:rPr lang="en-US" dirty="0" smtClean="0"/>
              <a:t>Identify your needs and triggers</a:t>
            </a:r>
          </a:p>
          <a:p>
            <a:r>
              <a:rPr lang="en-US" dirty="0" smtClean="0"/>
              <a:t>Reach out</a:t>
            </a:r>
          </a:p>
          <a:p>
            <a:pPr lvl="1"/>
            <a:r>
              <a:rPr lang="en-US" dirty="0" smtClean="0"/>
              <a:t>Ask for help</a:t>
            </a:r>
          </a:p>
          <a:p>
            <a:pPr lvl="1"/>
            <a:r>
              <a:rPr lang="en-US" dirty="0" smtClean="0"/>
              <a:t>Have a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 </a:t>
            </a:r>
          </a:p>
          <a:p>
            <a:pPr lvl="1"/>
            <a:r>
              <a:rPr lang="en-US" dirty="0" smtClean="0"/>
              <a:t>Healthy </a:t>
            </a:r>
            <a:r>
              <a:rPr lang="en-US" dirty="0"/>
              <a:t>food </a:t>
            </a:r>
            <a:endParaRPr lang="en-US" dirty="0" smtClean="0"/>
          </a:p>
          <a:p>
            <a:pPr lvl="1"/>
            <a:r>
              <a:rPr lang="en-US" dirty="0"/>
              <a:t>Q</a:t>
            </a:r>
            <a:r>
              <a:rPr lang="en-US" dirty="0" smtClean="0"/>
              <a:t>uality </a:t>
            </a:r>
            <a:r>
              <a:rPr lang="en-US" dirty="0"/>
              <a:t>sleep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xercise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unshine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eing </a:t>
            </a:r>
            <a:r>
              <a:rPr lang="en-US" dirty="0"/>
              <a:t>around people </a:t>
            </a:r>
            <a:r>
              <a:rPr lang="en-US" dirty="0" smtClean="0"/>
              <a:t>who are good for you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aving </a:t>
            </a:r>
            <a:r>
              <a:rPr lang="en-US" dirty="0"/>
              <a:t>purpose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3079" y="5539089"/>
            <a:ext cx="2200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#reframe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528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find hope?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Ask for what you need</a:t>
            </a:r>
          </a:p>
          <a:p>
            <a:r>
              <a:rPr lang="en-US" dirty="0" smtClean="0"/>
              <a:t>Crowd sourcing</a:t>
            </a:r>
          </a:p>
          <a:p>
            <a:pPr lvl="1"/>
            <a:r>
              <a:rPr lang="en-US" dirty="0" smtClean="0"/>
              <a:t>Wisdom of the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Produce thoughts that create an environment capable of cultivating hope.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impetus for change?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Knowing your </a:t>
            </a:r>
            <a:r>
              <a:rPr lang="en-US" dirty="0" smtClean="0"/>
              <a:t>triggers (self </a:t>
            </a:r>
            <a:r>
              <a:rPr lang="en-US" dirty="0" err="1" smtClean="0"/>
              <a:t>awreness</a:t>
            </a:r>
            <a:r>
              <a:rPr lang="en-US" dirty="0" smtClean="0"/>
              <a:t>/ self work)</a:t>
            </a:r>
            <a:endParaRPr lang="en-US" dirty="0" smtClean="0"/>
          </a:p>
          <a:p>
            <a:r>
              <a:rPr lang="en-US" dirty="0" smtClean="0"/>
              <a:t>Having a </a:t>
            </a:r>
            <a:r>
              <a:rPr lang="en-US" dirty="0" smtClean="0"/>
              <a:t>plan (action)</a:t>
            </a:r>
            <a:endParaRPr lang="en-US" dirty="0" smtClean="0"/>
          </a:p>
          <a:p>
            <a:r>
              <a:rPr lang="en-US" dirty="0" smtClean="0"/>
              <a:t>Be open to new </a:t>
            </a:r>
            <a:r>
              <a:rPr lang="en-US" dirty="0" smtClean="0"/>
              <a:t>things (adapt and evolve)</a:t>
            </a:r>
            <a:endParaRPr lang="en-US" dirty="0" smtClean="0"/>
          </a:p>
          <a:p>
            <a:r>
              <a:rPr lang="en-US" dirty="0" smtClean="0"/>
              <a:t>Be proactive</a:t>
            </a:r>
          </a:p>
          <a:p>
            <a:pPr lvl="1"/>
            <a:r>
              <a:rPr lang="en-US" dirty="0" smtClean="0"/>
              <a:t>Stay ahead of relapse/ </a:t>
            </a:r>
            <a:r>
              <a:rPr lang="en-US" dirty="0" smtClean="0"/>
              <a:t>episodes. LIVE recovery.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3079" y="5539089"/>
            <a:ext cx="2200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#reframe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645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This is achieved by living a recovery plan, self awareness, being alert to when you are triggered or symptoms </a:t>
            </a:r>
            <a:r>
              <a:rPr lang="en-US" sz="2800" dirty="0" smtClean="0"/>
              <a:t>arise</a:t>
            </a:r>
          </a:p>
          <a:p>
            <a:endParaRPr lang="en-US" sz="2800" dirty="0"/>
          </a:p>
          <a:p>
            <a:r>
              <a:rPr lang="en-US" sz="2800" dirty="0" smtClean="0"/>
              <a:t>How do I live my Recovery?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1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Recovery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Mind, Body, Spirit: Address all three areas, they interrelate</a:t>
            </a:r>
          </a:p>
          <a:p>
            <a:r>
              <a:rPr lang="en-US" dirty="0" smtClean="0"/>
              <a:t>Engaging the Mind</a:t>
            </a:r>
          </a:p>
          <a:p>
            <a:pPr lvl="1"/>
            <a:r>
              <a:rPr lang="en-US" dirty="0" smtClean="0"/>
              <a:t>Reading, writing, puzzles, art, conversation, mindfulness</a:t>
            </a:r>
          </a:p>
          <a:p>
            <a:r>
              <a:rPr lang="en-US" dirty="0" smtClean="0"/>
              <a:t>Engaging the Body</a:t>
            </a:r>
          </a:p>
          <a:p>
            <a:pPr lvl="1"/>
            <a:r>
              <a:rPr lang="en-US" dirty="0" smtClean="0"/>
              <a:t>Exercise, prioritizing quality sleep and food, body positivity</a:t>
            </a:r>
          </a:p>
          <a:p>
            <a:r>
              <a:rPr lang="en-US" dirty="0" smtClean="0"/>
              <a:t>Engaging the Spirit</a:t>
            </a:r>
          </a:p>
          <a:p>
            <a:pPr lvl="1"/>
            <a:r>
              <a:rPr lang="en-US" dirty="0" smtClean="0"/>
              <a:t>Connecting to a greater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34343" cy="2519471"/>
          </a:xfrm>
        </p:spPr>
        <p:txBody>
          <a:bodyPr/>
          <a:lstStyle/>
          <a:p>
            <a:r>
              <a:rPr lang="en-US" sz="4000" dirty="0" smtClean="0"/>
              <a:t>A curious</a:t>
            </a:r>
            <a:br>
              <a:rPr lang="en-US" sz="4000" dirty="0" smtClean="0"/>
            </a:br>
            <a:r>
              <a:rPr lang="en-US" sz="4000" dirty="0" smtClean="0"/>
              <a:t>mind:</a:t>
            </a:r>
            <a:endParaRPr lang="en-US" sz="4000" dirty="0"/>
          </a:p>
        </p:txBody>
      </p:sp>
      <p:pic>
        <p:nvPicPr>
          <p:cNvPr id="4" name="Content Placeholder 3" descr="live the questions image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" r="390" b="10348"/>
          <a:stretch/>
        </p:blipFill>
        <p:spPr>
          <a:xfrm>
            <a:off x="2310567" y="604673"/>
            <a:ext cx="6833433" cy="6253327"/>
          </a:xfrm>
        </p:spPr>
      </p:pic>
    </p:spTree>
    <p:extLst>
      <p:ext uri="{BB962C8B-B14F-4D97-AF65-F5344CB8AC3E}">
        <p14:creationId xmlns:p14="http://schemas.microsoft.com/office/powerpoint/2010/main" val="118974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730 copy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8" b="27378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Professional speaker</a:t>
            </a:r>
          </a:p>
          <a:p>
            <a:r>
              <a:rPr lang="en-US" dirty="0" smtClean="0"/>
              <a:t>Artist,</a:t>
            </a:r>
            <a:r>
              <a:rPr lang="en-US" dirty="0"/>
              <a:t> </a:t>
            </a:r>
            <a:r>
              <a:rPr lang="en-US" dirty="0" smtClean="0"/>
              <a:t>Poet, Musician</a:t>
            </a:r>
          </a:p>
          <a:p>
            <a:r>
              <a:rPr lang="en-US" dirty="0" smtClean="0"/>
              <a:t>Aunt, Daughter, Sister</a:t>
            </a:r>
          </a:p>
          <a:p>
            <a:endParaRPr lang="en-US" dirty="0"/>
          </a:p>
        </p:txBody>
      </p:sp>
      <p:pic>
        <p:nvPicPr>
          <p:cNvPr id="14" name="Picture Placeholder 13" descr="IMG_3418.jpg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104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382680"/>
            <a:ext cx="7772400" cy="13058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               What are your thoughts?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975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51997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More people than you think live with mental illness</a:t>
            </a:r>
          </a:p>
          <a:p>
            <a:r>
              <a:rPr lang="en-US" dirty="0" smtClean="0"/>
              <a:t>Stigma is a silencer</a:t>
            </a:r>
          </a:p>
          <a:p>
            <a:r>
              <a:rPr lang="en-US" dirty="0" smtClean="0"/>
              <a:t>Creative people have higher rates of mental illness</a:t>
            </a:r>
          </a:p>
          <a:p>
            <a:pPr lvl="1"/>
            <a:r>
              <a:rPr lang="en-US" dirty="0" smtClean="0"/>
              <a:t>As do LGBTQ, people with ACEs, people with biological risk factors, trauma, toxic environment</a:t>
            </a:r>
          </a:p>
          <a:p>
            <a:r>
              <a:rPr lang="en-US" dirty="0" smtClean="0"/>
              <a:t>Sobriety vs. Recovery</a:t>
            </a:r>
          </a:p>
          <a:p>
            <a:r>
              <a:rPr lang="en-US" dirty="0" smtClean="0"/>
              <a:t>Recovery as a way of life</a:t>
            </a:r>
          </a:p>
          <a:p>
            <a:r>
              <a:rPr lang="en-US" dirty="0" smtClean="0"/>
              <a:t>Addiction &amp; Mental Illness</a:t>
            </a:r>
          </a:p>
          <a:p>
            <a:pPr lvl="1"/>
            <a:r>
              <a:rPr lang="en-US" dirty="0" smtClean="0"/>
              <a:t>Doing the same thing, expecting different results = Definition of insanity</a:t>
            </a:r>
          </a:p>
          <a:p>
            <a:pPr lvl="1"/>
            <a:r>
              <a:rPr lang="en-US" dirty="0" smtClean="0"/>
              <a:t>Do things differently, Change your patters</a:t>
            </a:r>
          </a:p>
          <a:p>
            <a:pPr lvl="1"/>
            <a:r>
              <a:rPr lang="en-US" dirty="0" smtClean="0"/>
              <a:t>Brain Plasticity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0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Book: Creative Recovery &amp; The Price of Greatness</a:t>
            </a:r>
          </a:p>
          <a:p>
            <a:r>
              <a:rPr lang="en-US" dirty="0" smtClean="0"/>
              <a:t>SAMSA</a:t>
            </a:r>
          </a:p>
          <a:p>
            <a:r>
              <a:rPr lang="en-US" dirty="0" err="1" smtClean="0"/>
              <a:t>Mentalhealthamerica.net</a:t>
            </a:r>
            <a:endParaRPr lang="en-US" dirty="0" smtClean="0"/>
          </a:p>
          <a:p>
            <a:r>
              <a:rPr lang="en-US" dirty="0" smtClean="0"/>
              <a:t>Lived Experience</a:t>
            </a:r>
          </a:p>
          <a:p>
            <a:r>
              <a:rPr lang="en-US" dirty="0" smtClean="0"/>
              <a:t>National Institute Of Mental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1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391187"/>
          </a:xfrm>
        </p:spPr>
        <p:txBody>
          <a:bodyPr/>
          <a:lstStyle/>
          <a:p>
            <a:r>
              <a:rPr lang="en-US" dirty="0" smtClean="0"/>
              <a:t>Professional Information</a:t>
            </a:r>
            <a:endParaRPr lang="en-US" dirty="0"/>
          </a:p>
        </p:txBody>
      </p:sp>
      <p:pic>
        <p:nvPicPr>
          <p:cNvPr id="4" name="IMG_0730.j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8650" y="1371600"/>
            <a:ext cx="3252023" cy="5282918"/>
          </a:xfrm>
        </p:spPr>
      </p:pic>
      <p:sp>
        <p:nvSpPr>
          <p:cNvPr id="6" name="TextBox 5"/>
          <p:cNvSpPr txBox="1"/>
          <p:nvPr/>
        </p:nvSpPr>
        <p:spPr>
          <a:xfrm>
            <a:off x="241891" y="2297758"/>
            <a:ext cx="489830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Gabrielle </a:t>
            </a:r>
            <a:r>
              <a:rPr lang="en-US" sz="2800" dirty="0" smtClean="0"/>
              <a:t>O’Neil</a:t>
            </a:r>
          </a:p>
          <a:p>
            <a:endParaRPr lang="en-US" sz="2800" dirty="0"/>
          </a:p>
          <a:p>
            <a:r>
              <a:rPr lang="en-US" sz="2800" dirty="0" smtClean="0">
                <a:hlinkClick r:id="rId6"/>
              </a:rPr>
              <a:t>www.gabrielletalks.com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>
                <a:hlinkClick r:id="rId7"/>
              </a:rPr>
              <a:t>thisisgabrielletalks@</a:t>
            </a:r>
            <a:r>
              <a:rPr lang="en-US" sz="2800" dirty="0" smtClean="0">
                <a:hlinkClick r:id="rId7"/>
              </a:rPr>
              <a:t>gmail.com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>
                <a:hlinkClick r:id="rId8"/>
              </a:rPr>
              <a:t>gabrielle@namiwaukesha.org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59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Friend, Explorer, Traveler</a:t>
            </a:r>
          </a:p>
          <a:p>
            <a:r>
              <a:rPr lang="en-US" dirty="0" smtClean="0"/>
              <a:t>Athlete, Footballer</a:t>
            </a:r>
            <a:endParaRPr lang="en-US" dirty="0"/>
          </a:p>
        </p:txBody>
      </p:sp>
      <p:pic>
        <p:nvPicPr>
          <p:cNvPr id="8" name="Picture Placeholder 7" descr="8b277371-b541-4751-96a2-96dde37b7091.jp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1" b="22691"/>
          <a:stretch>
            <a:fillRect/>
          </a:stretch>
        </p:blipFill>
        <p:spPr>
          <a:xfrm rot="232774">
            <a:off x="384685" y="418636"/>
            <a:ext cx="3704109" cy="2697083"/>
          </a:xfrm>
          <a:prstGeom prst="rect">
            <a:avLst/>
          </a:prstGeom>
        </p:spPr>
      </p:pic>
      <p:pic>
        <p:nvPicPr>
          <p:cNvPr id="9" name="Picture Placeholder 8" descr="IMG_3185.jpg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3" b="1360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5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40" y="1735137"/>
            <a:ext cx="7718973" cy="4519979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²"/>
            </a:pPr>
            <a:r>
              <a:rPr lang="en-US" dirty="0" smtClean="0"/>
              <a:t>People who have substance abuse use disorders as well as mental health disorders are diagnosed as having </a:t>
            </a:r>
            <a:r>
              <a:rPr lang="en-US" b="1" dirty="0" smtClean="0"/>
              <a:t>co-occurring</a:t>
            </a:r>
            <a:r>
              <a:rPr lang="en-US" dirty="0" smtClean="0"/>
              <a:t> disorders or </a:t>
            </a:r>
            <a:r>
              <a:rPr lang="en-US" b="1" dirty="0" smtClean="0"/>
              <a:t>dual</a:t>
            </a:r>
            <a:r>
              <a:rPr lang="en-US" dirty="0" smtClean="0"/>
              <a:t> disorders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Addiction/Substance Abuse: </a:t>
            </a:r>
            <a:r>
              <a:rPr lang="en-US" dirty="0" smtClean="0"/>
              <a:t>When </a:t>
            </a:r>
            <a:r>
              <a:rPr lang="en-US" dirty="0" smtClean="0"/>
              <a:t>substance use interferes with functioning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Recovery: A return to a normal state of health, mind or strength; the action or process of regaining possession or control of something stolen or lost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Relapse: </a:t>
            </a:r>
            <a:r>
              <a:rPr lang="en-US" dirty="0" smtClean="0"/>
              <a:t>Re</a:t>
            </a:r>
            <a:r>
              <a:rPr lang="en-US" dirty="0" smtClean="0"/>
              <a:t>-occurrence of a prior condition; or in the context of substance abuse, the re-initiation of drug-seeking behaviors and the resumption of use after a period of abstinence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3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see things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75954"/>
          </a:xfrm>
        </p:spPr>
        <p:txBody>
          <a:bodyPr>
            <a:noAutofit/>
          </a:bodyPr>
          <a:lstStyle/>
          <a:p>
            <a:r>
              <a:rPr lang="en-US" sz="2800" dirty="0" smtClean="0"/>
              <a:t>Everyone is different- different approaches/definitions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Recovery: A model for wellness and living that is conducive to current circumstances and my personal needs.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Relapse: Specific to drugs.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761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first: the chicken or the egg?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fact or condition of being addicted to a particular substance, thing or activity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disorder of structure or function in a human, animal, or plant, especially one that produces specific signs or symptoms or that affects a specific location and is not simply a direct result of physical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5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Addiction vs.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Symptoms:</a:t>
            </a:r>
          </a:p>
          <a:p>
            <a:pPr lvl="1"/>
            <a:r>
              <a:rPr lang="en-US" dirty="0" smtClean="0"/>
              <a:t>Can overlap</a:t>
            </a:r>
          </a:p>
          <a:p>
            <a:pPr lvl="1"/>
            <a:r>
              <a:rPr lang="en-US" dirty="0" smtClean="0"/>
              <a:t>Are often interrelated</a:t>
            </a:r>
          </a:p>
          <a:p>
            <a:pPr lvl="1"/>
            <a:r>
              <a:rPr lang="en-US" dirty="0" smtClean="0"/>
              <a:t>O</a:t>
            </a:r>
            <a:r>
              <a:rPr lang="en-US" dirty="0" smtClean="0"/>
              <a:t>ne </a:t>
            </a:r>
            <a:r>
              <a:rPr lang="en-US" dirty="0" smtClean="0"/>
              <a:t>can trigger symptoms in the </a:t>
            </a:r>
            <a:r>
              <a:rPr lang="en-US" dirty="0" smtClean="0"/>
              <a:t>other (can become cyclical)</a:t>
            </a:r>
            <a:endParaRPr lang="en-US" dirty="0" smtClean="0"/>
          </a:p>
          <a:p>
            <a:r>
              <a:rPr lang="en-US" dirty="0" smtClean="0"/>
              <a:t>Thus the Question…</a:t>
            </a:r>
          </a:p>
          <a:p>
            <a:r>
              <a:rPr lang="en-US" dirty="0" smtClean="0"/>
              <a:t>There’s not a lot of research or data on recovery</a:t>
            </a:r>
          </a:p>
          <a:p>
            <a:pPr lvl="1"/>
            <a:r>
              <a:rPr lang="en-US" dirty="0" smtClean="0"/>
              <a:t>Books</a:t>
            </a:r>
          </a:p>
          <a:p>
            <a:pPr lvl="2"/>
            <a:r>
              <a:rPr lang="en-US" dirty="0" smtClean="0"/>
              <a:t>Creative Recovery</a:t>
            </a:r>
          </a:p>
          <a:p>
            <a:pPr lvl="2"/>
            <a:r>
              <a:rPr lang="en-US" dirty="0" smtClean="0"/>
              <a:t>The Price of </a:t>
            </a:r>
            <a:r>
              <a:rPr lang="en-US" dirty="0" smtClean="0"/>
              <a:t>Greatness</a:t>
            </a:r>
            <a:endParaRPr lang="en-US" dirty="0"/>
          </a:p>
          <a:p>
            <a:pPr lvl="2"/>
            <a:r>
              <a:rPr lang="en-US" dirty="0" smtClean="0"/>
              <a:t>Film: Recovery Boys (Netflix)</a:t>
            </a:r>
          </a:p>
        </p:txBody>
      </p:sp>
    </p:spTree>
    <p:extLst>
      <p:ext uri="{BB962C8B-B14F-4D97-AF65-F5344CB8AC3E}">
        <p14:creationId xmlns:p14="http://schemas.microsoft.com/office/powerpoint/2010/main" val="380734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 what’s your deal?”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co-occurring disorders</a:t>
            </a:r>
          </a:p>
          <a:p>
            <a:pPr lvl="1"/>
            <a:r>
              <a:rPr lang="en-US" dirty="0" smtClean="0"/>
              <a:t>Bipolar</a:t>
            </a:r>
          </a:p>
          <a:p>
            <a:pPr lvl="1"/>
            <a:r>
              <a:rPr lang="en-US" dirty="0" smtClean="0"/>
              <a:t>PTSD</a:t>
            </a:r>
          </a:p>
          <a:p>
            <a:pPr lvl="1"/>
            <a:r>
              <a:rPr lang="en-US" dirty="0" smtClean="0"/>
              <a:t>ADD</a:t>
            </a:r>
          </a:p>
          <a:p>
            <a:pPr lvl="1"/>
            <a:r>
              <a:rPr lang="en-US" dirty="0" smtClean="0"/>
              <a:t>Substance addiction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4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Co-Occurring</a:t>
            </a:r>
            <a:endParaRPr lang="en-US" dirty="0"/>
          </a:p>
        </p:txBody>
      </p:sp>
      <p:pic>
        <p:nvPicPr>
          <p:cNvPr id="4" name="2011-06-05 20.01.29.jpg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88314" y="1771684"/>
            <a:ext cx="2536825" cy="3382962"/>
          </a:xfrm>
        </p:spPr>
      </p:pic>
      <p:pic>
        <p:nvPicPr>
          <p:cNvPr id="8" name="Picture 7" descr="2011-07-17 18.25.19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>
            <a:off x="2343252" y="2962951"/>
            <a:ext cx="4250427" cy="3321458"/>
          </a:xfrm>
          <a:prstGeom prst="rect">
            <a:avLst/>
          </a:prstGeom>
        </p:spPr>
      </p:pic>
      <p:pic>
        <p:nvPicPr>
          <p:cNvPr id="9" name="Picture 8" descr="2011-05-12 14.44.5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7" y="1771684"/>
            <a:ext cx="2475676" cy="2716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447" y="4742000"/>
            <a:ext cx="170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 </a:t>
            </a:r>
            <a:r>
              <a:rPr lang="en-US" sz="2000" dirty="0" smtClean="0"/>
              <a:t>harm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3376" y="5363459"/>
            <a:ext cx="1901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Cocaine</a:t>
            </a:r>
            <a:r>
              <a:rPr lang="en-US" dirty="0" smtClean="0"/>
              <a:t> skinny, </a:t>
            </a:r>
            <a:r>
              <a:rPr lang="en-US" sz="2000" dirty="0" smtClean="0"/>
              <a:t>manic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2258" y="2094046"/>
            <a:ext cx="2567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going to a </a:t>
            </a:r>
            <a:r>
              <a:rPr lang="en-US" sz="2000" dirty="0" smtClean="0"/>
              <a:t>hospital</a:t>
            </a:r>
            <a:r>
              <a:rPr lang="en-US" dirty="0" smtClean="0"/>
              <a:t> in </a:t>
            </a:r>
            <a:r>
              <a:rPr lang="en-US" sz="2000" dirty="0" smtClean="0"/>
              <a:t>Florida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8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1896</TotalTime>
  <Words>801</Words>
  <Application>Microsoft Macintosh PowerPoint</Application>
  <PresentationFormat>On-screen Show (4:3)</PresentationFormat>
  <Paragraphs>143</Paragraphs>
  <Slides>23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Inkwell</vt:lpstr>
      <vt:lpstr>Duel:  Co-Occurring Disorders  Strategies for Recovery   &amp; Relapse Prevention</vt:lpstr>
      <vt:lpstr>Who Am I?</vt:lpstr>
      <vt:lpstr>PowerPoint Presentation</vt:lpstr>
      <vt:lpstr>Defining the Terms</vt:lpstr>
      <vt:lpstr>How I see things…</vt:lpstr>
      <vt:lpstr>What comes first: the chicken or the egg?</vt:lpstr>
      <vt:lpstr>Addiction vs. Disease</vt:lpstr>
      <vt:lpstr>“So what’s your deal?”</vt:lpstr>
      <vt:lpstr>My Co-Occurring</vt:lpstr>
      <vt:lpstr>PowerPoint Presentation</vt:lpstr>
      <vt:lpstr>Failure is the only way to     SUCCESS?</vt:lpstr>
      <vt:lpstr>Know Your Particular Risk Factors</vt:lpstr>
      <vt:lpstr>PowerPoint Presentation</vt:lpstr>
      <vt:lpstr>Strategies</vt:lpstr>
      <vt:lpstr>Strategies</vt:lpstr>
      <vt:lpstr>Strategies</vt:lpstr>
      <vt:lpstr>Gaining Ground</vt:lpstr>
      <vt:lpstr>Holistic Recovery Plan</vt:lpstr>
      <vt:lpstr>A curious mind:</vt:lpstr>
      <vt:lpstr>Questions &amp; Answers</vt:lpstr>
      <vt:lpstr>Additional Items</vt:lpstr>
      <vt:lpstr>Sources</vt:lpstr>
      <vt:lpstr>Professional Information</vt:lpstr>
    </vt:vector>
  </TitlesOfParts>
  <Manager/>
  <Company>NAMI</Company>
  <LinksUpToDate>false</LinksUpToDate>
  <SharedDoc>false</SharedDoc>
  <HyperlinkBase>www.thisisgabrielletalks.com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NIIT Dual</dc:title>
  <dc:subject/>
  <dc:creator>Gabrielle O'Neil</dc:creator>
  <cp:keywords/>
  <dc:description/>
  <cp:lastModifiedBy>Adrienne O'Neil</cp:lastModifiedBy>
  <cp:revision>54</cp:revision>
  <dcterms:created xsi:type="dcterms:W3CDTF">2018-07-30T22:41:28Z</dcterms:created>
  <dcterms:modified xsi:type="dcterms:W3CDTF">2018-08-15T20:31:05Z</dcterms:modified>
  <cp:category/>
</cp:coreProperties>
</file>