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69" r:id="rId4"/>
    <p:sldId id="271" r:id="rId5"/>
    <p:sldId id="263" r:id="rId6"/>
    <p:sldId id="270" r:id="rId7"/>
    <p:sldId id="291" r:id="rId8"/>
    <p:sldId id="262" r:id="rId9"/>
    <p:sldId id="265" r:id="rId10"/>
    <p:sldId id="301" r:id="rId11"/>
    <p:sldId id="303" r:id="rId12"/>
    <p:sldId id="302" r:id="rId13"/>
    <p:sldId id="304" r:id="rId14"/>
    <p:sldId id="289" r:id="rId15"/>
    <p:sldId id="267" r:id="rId16"/>
    <p:sldId id="264" r:id="rId17"/>
    <p:sldId id="305" r:id="rId18"/>
    <p:sldId id="290" r:id="rId19"/>
    <p:sldId id="308" r:id="rId20"/>
    <p:sldId id="282" r:id="rId21"/>
    <p:sldId id="298" r:id="rId22"/>
    <p:sldId id="307" r:id="rId23"/>
    <p:sldId id="292" r:id="rId24"/>
    <p:sldId id="272" r:id="rId25"/>
    <p:sldId id="300" r:id="rId26"/>
    <p:sldId id="30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3CB8F9-AD5D-4C3E-A839-61F6E565370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9C23C6-2510-430E-A553-C63A4F50292A}">
      <dgm:prSet phldrT="[Text]" custT="1"/>
      <dgm:spPr/>
      <dgm:t>
        <a:bodyPr/>
        <a:lstStyle/>
        <a:p>
          <a:r>
            <a:rPr lang="en-US" sz="1200" dirty="0" smtClean="0"/>
            <a:t>Insurance- underinsured or not insured </a:t>
          </a:r>
          <a:endParaRPr lang="en-US" sz="1200" dirty="0"/>
        </a:p>
      </dgm:t>
    </dgm:pt>
    <dgm:pt modelId="{7427A70A-233E-44E1-AEE2-21DD58DCD06A}" type="parTrans" cxnId="{7E039EDF-E6F9-4CFD-8AA7-4E07377AC0A6}">
      <dgm:prSet/>
      <dgm:spPr/>
      <dgm:t>
        <a:bodyPr/>
        <a:lstStyle/>
        <a:p>
          <a:endParaRPr lang="en-US"/>
        </a:p>
      </dgm:t>
    </dgm:pt>
    <dgm:pt modelId="{935F0576-E935-4EDC-9F63-99630E782282}" type="sibTrans" cxnId="{7E039EDF-E6F9-4CFD-8AA7-4E07377AC0A6}">
      <dgm:prSet/>
      <dgm:spPr/>
      <dgm:t>
        <a:bodyPr/>
        <a:lstStyle/>
        <a:p>
          <a:endParaRPr lang="en-US"/>
        </a:p>
      </dgm:t>
    </dgm:pt>
    <dgm:pt modelId="{41DB2716-B373-4BF1-A0C7-444345BAAB99}">
      <dgm:prSet phldrT="[Text]" custT="1"/>
      <dgm:spPr/>
      <dgm:t>
        <a:bodyPr/>
        <a:lstStyle/>
        <a:p>
          <a:r>
            <a:rPr lang="en-US" sz="1200" dirty="0" smtClean="0"/>
            <a:t>Transportation</a:t>
          </a:r>
          <a:endParaRPr lang="en-US" sz="1200" dirty="0"/>
        </a:p>
      </dgm:t>
    </dgm:pt>
    <dgm:pt modelId="{F68241C1-53FD-4A08-949E-7F0731C10209}" type="parTrans" cxnId="{995591E5-92F1-4B0B-9CA6-86D4389D9687}">
      <dgm:prSet/>
      <dgm:spPr/>
      <dgm:t>
        <a:bodyPr/>
        <a:lstStyle/>
        <a:p>
          <a:endParaRPr lang="en-US"/>
        </a:p>
      </dgm:t>
    </dgm:pt>
    <dgm:pt modelId="{9686E46B-04B2-4B53-B536-3036EB8D1717}" type="sibTrans" cxnId="{995591E5-92F1-4B0B-9CA6-86D4389D9687}">
      <dgm:prSet/>
      <dgm:spPr/>
      <dgm:t>
        <a:bodyPr/>
        <a:lstStyle/>
        <a:p>
          <a:endParaRPr lang="en-US"/>
        </a:p>
      </dgm:t>
    </dgm:pt>
    <dgm:pt modelId="{86388F39-9673-49B9-B78B-1BE0E14A6127}">
      <dgm:prSet phldrT="[Text]" custT="1"/>
      <dgm:spPr/>
      <dgm:t>
        <a:bodyPr/>
        <a:lstStyle/>
        <a:p>
          <a:r>
            <a:rPr lang="en-US" sz="1200" dirty="0" smtClean="0"/>
            <a:t>Knowing who to trust</a:t>
          </a:r>
          <a:endParaRPr lang="en-US" sz="1200" dirty="0"/>
        </a:p>
      </dgm:t>
    </dgm:pt>
    <dgm:pt modelId="{EDE9E05D-E048-400F-ACF1-06BEA26C7569}" type="parTrans" cxnId="{B5AFEBFC-A56D-40EB-A137-7898A5D0150A}">
      <dgm:prSet/>
      <dgm:spPr/>
      <dgm:t>
        <a:bodyPr/>
        <a:lstStyle/>
        <a:p>
          <a:endParaRPr lang="en-US"/>
        </a:p>
      </dgm:t>
    </dgm:pt>
    <dgm:pt modelId="{002BCC48-C489-4A07-9AFE-570DED760541}" type="sibTrans" cxnId="{B5AFEBFC-A56D-40EB-A137-7898A5D0150A}">
      <dgm:prSet/>
      <dgm:spPr/>
      <dgm:t>
        <a:bodyPr/>
        <a:lstStyle/>
        <a:p>
          <a:endParaRPr lang="en-US"/>
        </a:p>
      </dgm:t>
    </dgm:pt>
    <dgm:pt modelId="{847380B3-6FA4-4F52-8CB3-BA46C3828E95}">
      <dgm:prSet phldrT="[Text]" custT="1"/>
      <dgm:spPr/>
      <dgm:t>
        <a:bodyPr/>
        <a:lstStyle/>
        <a:p>
          <a:r>
            <a:rPr lang="en-US" sz="1200" dirty="0" smtClean="0"/>
            <a:t>Stigma</a:t>
          </a:r>
          <a:endParaRPr lang="en-US" sz="1200" dirty="0"/>
        </a:p>
      </dgm:t>
    </dgm:pt>
    <dgm:pt modelId="{EF69C8D3-2697-4D10-9BF4-4D77EBC8CDD7}" type="parTrans" cxnId="{984637C2-C35E-4BD8-AF37-1A801B8D39A6}">
      <dgm:prSet/>
      <dgm:spPr/>
      <dgm:t>
        <a:bodyPr/>
        <a:lstStyle/>
        <a:p>
          <a:endParaRPr lang="en-US"/>
        </a:p>
      </dgm:t>
    </dgm:pt>
    <dgm:pt modelId="{20A55300-3D90-45DF-BBE9-7A49A0274AA7}" type="sibTrans" cxnId="{984637C2-C35E-4BD8-AF37-1A801B8D39A6}">
      <dgm:prSet/>
      <dgm:spPr/>
      <dgm:t>
        <a:bodyPr/>
        <a:lstStyle/>
        <a:p>
          <a:endParaRPr lang="en-US"/>
        </a:p>
      </dgm:t>
    </dgm:pt>
    <dgm:pt modelId="{BCCD4C63-C1AB-4F72-ADA9-07ED9A35D41D}">
      <dgm:prSet phldrT="[Text]" custT="1"/>
      <dgm:spPr/>
      <dgm:t>
        <a:bodyPr/>
        <a:lstStyle/>
        <a:p>
          <a:r>
            <a:rPr lang="en-US" sz="1200" dirty="0" smtClean="0"/>
            <a:t>Judgment</a:t>
          </a:r>
          <a:endParaRPr lang="en-US" sz="1200" dirty="0"/>
        </a:p>
      </dgm:t>
    </dgm:pt>
    <dgm:pt modelId="{66ADD6D3-B849-41CD-A3EB-211F706AB77E}" type="parTrans" cxnId="{49C1794F-699F-4367-BC58-20342EC8D0E7}">
      <dgm:prSet/>
      <dgm:spPr/>
      <dgm:t>
        <a:bodyPr/>
        <a:lstStyle/>
        <a:p>
          <a:endParaRPr lang="en-US"/>
        </a:p>
      </dgm:t>
    </dgm:pt>
    <dgm:pt modelId="{C33C881E-4359-4939-9D49-AF5350FE1166}" type="sibTrans" cxnId="{49C1794F-699F-4367-BC58-20342EC8D0E7}">
      <dgm:prSet/>
      <dgm:spPr/>
      <dgm:t>
        <a:bodyPr/>
        <a:lstStyle/>
        <a:p>
          <a:endParaRPr lang="en-US"/>
        </a:p>
      </dgm:t>
    </dgm:pt>
    <dgm:pt modelId="{6B0DBB85-C258-4914-927F-95A136328233}">
      <dgm:prSet phldrT="[Text]" custT="1"/>
      <dgm:spPr/>
      <dgm:t>
        <a:bodyPr/>
        <a:lstStyle/>
        <a:p>
          <a:r>
            <a:rPr lang="en-US" sz="1200" dirty="0" smtClean="0"/>
            <a:t>What and where are the resources</a:t>
          </a:r>
          <a:endParaRPr lang="en-US" sz="1200" dirty="0"/>
        </a:p>
      </dgm:t>
    </dgm:pt>
    <dgm:pt modelId="{9CA97E30-A63A-451B-AA57-7327429020F3}" type="parTrans" cxnId="{CE0CAB79-B11B-4CF8-BB53-791342BF59CA}">
      <dgm:prSet/>
      <dgm:spPr/>
      <dgm:t>
        <a:bodyPr/>
        <a:lstStyle/>
        <a:p>
          <a:endParaRPr lang="en-US"/>
        </a:p>
      </dgm:t>
    </dgm:pt>
    <dgm:pt modelId="{B32538A7-5FAD-456E-90EC-34F7B05AC685}" type="sibTrans" cxnId="{CE0CAB79-B11B-4CF8-BB53-791342BF59CA}">
      <dgm:prSet/>
      <dgm:spPr/>
      <dgm:t>
        <a:bodyPr/>
        <a:lstStyle/>
        <a:p>
          <a:endParaRPr lang="en-US"/>
        </a:p>
      </dgm:t>
    </dgm:pt>
    <dgm:pt modelId="{C805BCC6-86CB-49ED-9D0D-D1972A0E8245}">
      <dgm:prSet phldrT="[Text]" custT="1"/>
      <dgm:spPr/>
      <dgm:t>
        <a:bodyPr/>
        <a:lstStyle/>
        <a:p>
          <a:r>
            <a:rPr lang="en-US" sz="1200" dirty="0" smtClean="0"/>
            <a:t>Trans-Exclusive; Queer Exclusive</a:t>
          </a:r>
          <a:endParaRPr lang="en-US" sz="1200" dirty="0"/>
        </a:p>
      </dgm:t>
    </dgm:pt>
    <dgm:pt modelId="{52562234-2146-4B97-985E-7EC4F735CBC8}" type="parTrans" cxnId="{109D3260-8B92-45DC-A8FE-041AD5156515}">
      <dgm:prSet/>
      <dgm:spPr/>
      <dgm:t>
        <a:bodyPr/>
        <a:lstStyle/>
        <a:p>
          <a:endParaRPr lang="en-US"/>
        </a:p>
      </dgm:t>
    </dgm:pt>
    <dgm:pt modelId="{1BBD01E6-0C9A-45EF-9518-E4C57C2B00C9}" type="sibTrans" cxnId="{109D3260-8B92-45DC-A8FE-041AD5156515}">
      <dgm:prSet/>
      <dgm:spPr/>
      <dgm:t>
        <a:bodyPr/>
        <a:lstStyle/>
        <a:p>
          <a:endParaRPr lang="en-US"/>
        </a:p>
      </dgm:t>
    </dgm:pt>
    <dgm:pt modelId="{06FF6BEE-0B7D-4398-B156-FC0A6E800E6C}">
      <dgm:prSet phldrT="[Text]" custT="1"/>
      <dgm:spPr/>
      <dgm:t>
        <a:bodyPr/>
        <a:lstStyle/>
        <a:p>
          <a:r>
            <a:rPr lang="en-US" sz="1200" dirty="0" smtClean="0"/>
            <a:t>Time</a:t>
          </a:r>
          <a:endParaRPr lang="en-US" sz="1200" dirty="0"/>
        </a:p>
      </dgm:t>
    </dgm:pt>
    <dgm:pt modelId="{F6A528B7-1F40-4A92-815A-EE650D188776}" type="parTrans" cxnId="{CBE1EEE5-C1C4-45D1-96BC-D1ADA0C69150}">
      <dgm:prSet/>
      <dgm:spPr/>
      <dgm:t>
        <a:bodyPr/>
        <a:lstStyle/>
        <a:p>
          <a:endParaRPr lang="en-US"/>
        </a:p>
      </dgm:t>
    </dgm:pt>
    <dgm:pt modelId="{726F7C73-8B2E-43D6-B8AA-F5B61DC8B7C5}" type="sibTrans" cxnId="{CBE1EEE5-C1C4-45D1-96BC-D1ADA0C69150}">
      <dgm:prSet/>
      <dgm:spPr/>
      <dgm:t>
        <a:bodyPr/>
        <a:lstStyle/>
        <a:p>
          <a:endParaRPr lang="en-US"/>
        </a:p>
      </dgm:t>
    </dgm:pt>
    <dgm:pt modelId="{47CEAF6A-8896-4B02-B746-F44FDFA6C016}">
      <dgm:prSet phldrT="[Text]" custT="1"/>
      <dgm:spPr/>
      <dgm:t>
        <a:bodyPr/>
        <a:lstStyle/>
        <a:p>
          <a:r>
            <a:rPr lang="en-US" sz="1200" dirty="0" smtClean="0"/>
            <a:t>Money</a:t>
          </a:r>
          <a:endParaRPr lang="en-US" sz="1200" dirty="0"/>
        </a:p>
      </dgm:t>
    </dgm:pt>
    <dgm:pt modelId="{DBBD81ED-A15C-41A0-9C0C-D989D2120092}" type="parTrans" cxnId="{4802B90E-A9C8-49EB-BBA3-79F88ED3B665}">
      <dgm:prSet/>
      <dgm:spPr/>
      <dgm:t>
        <a:bodyPr/>
        <a:lstStyle/>
        <a:p>
          <a:endParaRPr lang="en-US"/>
        </a:p>
      </dgm:t>
    </dgm:pt>
    <dgm:pt modelId="{1AF585F6-A552-4434-B8D4-57C89564BE3D}" type="sibTrans" cxnId="{4802B90E-A9C8-49EB-BBA3-79F88ED3B665}">
      <dgm:prSet/>
      <dgm:spPr/>
      <dgm:t>
        <a:bodyPr/>
        <a:lstStyle/>
        <a:p>
          <a:endParaRPr lang="en-US"/>
        </a:p>
      </dgm:t>
    </dgm:pt>
    <dgm:pt modelId="{CA05CC5A-E85E-43CE-949F-FA922D74025E}">
      <dgm:prSet phldrT="[Text]"/>
      <dgm:spPr/>
      <dgm:t>
        <a:bodyPr/>
        <a:lstStyle/>
        <a:p>
          <a:r>
            <a:rPr lang="en-US" dirty="0" smtClean="0"/>
            <a:t>Past providers who invalidate me and don’t understand youth/young adult needs</a:t>
          </a:r>
          <a:endParaRPr lang="en-US" dirty="0"/>
        </a:p>
      </dgm:t>
    </dgm:pt>
    <dgm:pt modelId="{0D0A3F78-6C48-4A23-9957-46676D50FE3E}" type="parTrans" cxnId="{CB8117E9-934E-4F44-B994-8DE95987AE21}">
      <dgm:prSet/>
      <dgm:spPr/>
      <dgm:t>
        <a:bodyPr/>
        <a:lstStyle/>
        <a:p>
          <a:endParaRPr lang="en-US"/>
        </a:p>
      </dgm:t>
    </dgm:pt>
    <dgm:pt modelId="{AB438557-6180-4BC4-A18D-D188BD4794C8}" type="sibTrans" cxnId="{CB8117E9-934E-4F44-B994-8DE95987AE21}">
      <dgm:prSet/>
      <dgm:spPr/>
      <dgm:t>
        <a:bodyPr/>
        <a:lstStyle/>
        <a:p>
          <a:endParaRPr lang="en-US"/>
        </a:p>
      </dgm:t>
    </dgm:pt>
    <dgm:pt modelId="{0760291F-7B2E-44B6-8A0A-0CCDF0ADB70D}" type="pres">
      <dgm:prSet presAssocID="{D53CB8F9-AD5D-4C3E-A839-61F6E565370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43DBB3-EA44-4869-B5E3-AC094C48D71F}" type="pres">
      <dgm:prSet presAssocID="{8F9C23C6-2510-430E-A553-C63A4F50292A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9581F-ADDE-4D20-90BC-DD029EB450D3}" type="pres">
      <dgm:prSet presAssocID="{935F0576-E935-4EDC-9F63-99630E782282}" presName="sibTrans" presStyleCnt="0"/>
      <dgm:spPr/>
    </dgm:pt>
    <dgm:pt modelId="{9917F1D0-9AAD-4CC6-945E-850E6042E552}" type="pres">
      <dgm:prSet presAssocID="{41DB2716-B373-4BF1-A0C7-444345BAAB99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3B13F7-4382-4EC2-AFA9-D0599DB6D6DD}" type="pres">
      <dgm:prSet presAssocID="{9686E46B-04B2-4B53-B536-3036EB8D1717}" presName="sibTrans" presStyleCnt="0"/>
      <dgm:spPr/>
    </dgm:pt>
    <dgm:pt modelId="{C5871BDB-47A2-4AC0-BD01-A420D702A087}" type="pres">
      <dgm:prSet presAssocID="{86388F39-9673-49B9-B78B-1BE0E14A6127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81B06-0370-4643-A55A-4DBF91546ACF}" type="pres">
      <dgm:prSet presAssocID="{002BCC48-C489-4A07-9AFE-570DED760541}" presName="sibTrans" presStyleCnt="0"/>
      <dgm:spPr/>
    </dgm:pt>
    <dgm:pt modelId="{1C4A7241-0C42-43BB-988E-34D2C3F69F1B}" type="pres">
      <dgm:prSet presAssocID="{847380B3-6FA4-4F52-8CB3-BA46C3828E95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4C284-93B5-421F-9518-B3D82A73EDBE}" type="pres">
      <dgm:prSet presAssocID="{20A55300-3D90-45DF-BBE9-7A49A0274AA7}" presName="sibTrans" presStyleCnt="0"/>
      <dgm:spPr/>
    </dgm:pt>
    <dgm:pt modelId="{033755C6-98B7-44D1-A57F-8D57D1BF85BD}" type="pres">
      <dgm:prSet presAssocID="{BCCD4C63-C1AB-4F72-ADA9-07ED9A35D41D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A9915-7DE5-4A85-986E-FFB4B287D5D6}" type="pres">
      <dgm:prSet presAssocID="{C33C881E-4359-4939-9D49-AF5350FE1166}" presName="sibTrans" presStyleCnt="0"/>
      <dgm:spPr/>
    </dgm:pt>
    <dgm:pt modelId="{6FFF39C9-24F9-4EB0-B13B-1B6C762C82E3}" type="pres">
      <dgm:prSet presAssocID="{6B0DBB85-C258-4914-927F-95A13632823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1F3E6-B566-4B79-93EC-C753C7DBD25C}" type="pres">
      <dgm:prSet presAssocID="{B32538A7-5FAD-456E-90EC-34F7B05AC685}" presName="sibTrans" presStyleCnt="0"/>
      <dgm:spPr/>
    </dgm:pt>
    <dgm:pt modelId="{4FE5FC1A-9A87-4C29-AC5D-9527BD6BC63D}" type="pres">
      <dgm:prSet presAssocID="{C805BCC6-86CB-49ED-9D0D-D1972A0E8245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7D403-C648-48BC-9505-245EF04127AD}" type="pres">
      <dgm:prSet presAssocID="{1BBD01E6-0C9A-45EF-9518-E4C57C2B00C9}" presName="sibTrans" presStyleCnt="0"/>
      <dgm:spPr/>
    </dgm:pt>
    <dgm:pt modelId="{29A2E5C2-6A4C-4CBB-BE45-90178ED7ABAE}" type="pres">
      <dgm:prSet presAssocID="{06FF6BEE-0B7D-4398-B156-FC0A6E800E6C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09291-2BD0-4F58-A4A2-E165A1EF2A27}" type="pres">
      <dgm:prSet presAssocID="{726F7C73-8B2E-43D6-B8AA-F5B61DC8B7C5}" presName="sibTrans" presStyleCnt="0"/>
      <dgm:spPr/>
    </dgm:pt>
    <dgm:pt modelId="{BF5C6647-9CD2-4C78-9B0C-E21D95EFA441}" type="pres">
      <dgm:prSet presAssocID="{47CEAF6A-8896-4B02-B746-F44FDFA6C016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897FD-1777-4443-9729-447A2DFA825A}" type="pres">
      <dgm:prSet presAssocID="{1AF585F6-A552-4434-B8D4-57C89564BE3D}" presName="sibTrans" presStyleCnt="0"/>
      <dgm:spPr/>
    </dgm:pt>
    <dgm:pt modelId="{5C3DC9FB-7601-4FF9-BA3B-92100F2D83BC}" type="pres">
      <dgm:prSet presAssocID="{CA05CC5A-E85E-43CE-949F-FA922D74025E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5591E5-92F1-4B0B-9CA6-86D4389D9687}" srcId="{D53CB8F9-AD5D-4C3E-A839-61F6E565370E}" destId="{41DB2716-B373-4BF1-A0C7-444345BAAB99}" srcOrd="1" destOrd="0" parTransId="{F68241C1-53FD-4A08-949E-7F0731C10209}" sibTransId="{9686E46B-04B2-4B53-B536-3036EB8D1717}"/>
    <dgm:cxn modelId="{34AF5EA4-4AA5-475E-B7BD-9AFA1B4544C4}" type="presOf" srcId="{CA05CC5A-E85E-43CE-949F-FA922D74025E}" destId="{5C3DC9FB-7601-4FF9-BA3B-92100F2D83BC}" srcOrd="0" destOrd="0" presId="urn:microsoft.com/office/officeart/2005/8/layout/default"/>
    <dgm:cxn modelId="{F412FD9B-E271-4674-947D-76BF2E2FAAAA}" type="presOf" srcId="{847380B3-6FA4-4F52-8CB3-BA46C3828E95}" destId="{1C4A7241-0C42-43BB-988E-34D2C3F69F1B}" srcOrd="0" destOrd="0" presId="urn:microsoft.com/office/officeart/2005/8/layout/default"/>
    <dgm:cxn modelId="{984637C2-C35E-4BD8-AF37-1A801B8D39A6}" srcId="{D53CB8F9-AD5D-4C3E-A839-61F6E565370E}" destId="{847380B3-6FA4-4F52-8CB3-BA46C3828E95}" srcOrd="3" destOrd="0" parTransId="{EF69C8D3-2697-4D10-9BF4-4D77EBC8CDD7}" sibTransId="{20A55300-3D90-45DF-BBE9-7A49A0274AA7}"/>
    <dgm:cxn modelId="{815F222D-87AC-4352-838D-CC9E0A87D6C5}" type="presOf" srcId="{41DB2716-B373-4BF1-A0C7-444345BAAB99}" destId="{9917F1D0-9AAD-4CC6-945E-850E6042E552}" srcOrd="0" destOrd="0" presId="urn:microsoft.com/office/officeart/2005/8/layout/default"/>
    <dgm:cxn modelId="{F1E6D7A5-A171-461A-B876-B24C565A4CBA}" type="presOf" srcId="{C805BCC6-86CB-49ED-9D0D-D1972A0E8245}" destId="{4FE5FC1A-9A87-4C29-AC5D-9527BD6BC63D}" srcOrd="0" destOrd="0" presId="urn:microsoft.com/office/officeart/2005/8/layout/default"/>
    <dgm:cxn modelId="{CBE1EEE5-C1C4-45D1-96BC-D1ADA0C69150}" srcId="{D53CB8F9-AD5D-4C3E-A839-61F6E565370E}" destId="{06FF6BEE-0B7D-4398-B156-FC0A6E800E6C}" srcOrd="7" destOrd="0" parTransId="{F6A528B7-1F40-4A92-815A-EE650D188776}" sibTransId="{726F7C73-8B2E-43D6-B8AA-F5B61DC8B7C5}"/>
    <dgm:cxn modelId="{F0CF488A-879A-40B3-9F97-88C409E03DBE}" type="presOf" srcId="{86388F39-9673-49B9-B78B-1BE0E14A6127}" destId="{C5871BDB-47A2-4AC0-BD01-A420D702A087}" srcOrd="0" destOrd="0" presId="urn:microsoft.com/office/officeart/2005/8/layout/default"/>
    <dgm:cxn modelId="{CCE421F9-E4EC-46CD-A74D-D522ECE2B4AA}" type="presOf" srcId="{47CEAF6A-8896-4B02-B746-F44FDFA6C016}" destId="{BF5C6647-9CD2-4C78-9B0C-E21D95EFA441}" srcOrd="0" destOrd="0" presId="urn:microsoft.com/office/officeart/2005/8/layout/default"/>
    <dgm:cxn modelId="{4802B90E-A9C8-49EB-BBA3-79F88ED3B665}" srcId="{D53CB8F9-AD5D-4C3E-A839-61F6E565370E}" destId="{47CEAF6A-8896-4B02-B746-F44FDFA6C016}" srcOrd="8" destOrd="0" parTransId="{DBBD81ED-A15C-41A0-9C0C-D989D2120092}" sibTransId="{1AF585F6-A552-4434-B8D4-57C89564BE3D}"/>
    <dgm:cxn modelId="{109D3260-8B92-45DC-A8FE-041AD5156515}" srcId="{D53CB8F9-AD5D-4C3E-A839-61F6E565370E}" destId="{C805BCC6-86CB-49ED-9D0D-D1972A0E8245}" srcOrd="6" destOrd="0" parTransId="{52562234-2146-4B97-985E-7EC4F735CBC8}" sibTransId="{1BBD01E6-0C9A-45EF-9518-E4C57C2B00C9}"/>
    <dgm:cxn modelId="{B5AFEBFC-A56D-40EB-A137-7898A5D0150A}" srcId="{D53CB8F9-AD5D-4C3E-A839-61F6E565370E}" destId="{86388F39-9673-49B9-B78B-1BE0E14A6127}" srcOrd="2" destOrd="0" parTransId="{EDE9E05D-E048-400F-ACF1-06BEA26C7569}" sibTransId="{002BCC48-C489-4A07-9AFE-570DED760541}"/>
    <dgm:cxn modelId="{F68DF193-28E9-4AE4-A12C-DE8608288522}" type="presOf" srcId="{8F9C23C6-2510-430E-A553-C63A4F50292A}" destId="{1443DBB3-EA44-4869-B5E3-AC094C48D71F}" srcOrd="0" destOrd="0" presId="urn:microsoft.com/office/officeart/2005/8/layout/default"/>
    <dgm:cxn modelId="{CB8117E9-934E-4F44-B994-8DE95987AE21}" srcId="{D53CB8F9-AD5D-4C3E-A839-61F6E565370E}" destId="{CA05CC5A-E85E-43CE-949F-FA922D74025E}" srcOrd="9" destOrd="0" parTransId="{0D0A3F78-6C48-4A23-9957-46676D50FE3E}" sibTransId="{AB438557-6180-4BC4-A18D-D188BD4794C8}"/>
    <dgm:cxn modelId="{49C1794F-699F-4367-BC58-20342EC8D0E7}" srcId="{D53CB8F9-AD5D-4C3E-A839-61F6E565370E}" destId="{BCCD4C63-C1AB-4F72-ADA9-07ED9A35D41D}" srcOrd="4" destOrd="0" parTransId="{66ADD6D3-B849-41CD-A3EB-211F706AB77E}" sibTransId="{C33C881E-4359-4939-9D49-AF5350FE1166}"/>
    <dgm:cxn modelId="{96D55EDB-15AF-4929-A1DA-965342C3F2CE}" type="presOf" srcId="{BCCD4C63-C1AB-4F72-ADA9-07ED9A35D41D}" destId="{033755C6-98B7-44D1-A57F-8D57D1BF85BD}" srcOrd="0" destOrd="0" presId="urn:microsoft.com/office/officeart/2005/8/layout/default"/>
    <dgm:cxn modelId="{CE0CAB79-B11B-4CF8-BB53-791342BF59CA}" srcId="{D53CB8F9-AD5D-4C3E-A839-61F6E565370E}" destId="{6B0DBB85-C258-4914-927F-95A136328233}" srcOrd="5" destOrd="0" parTransId="{9CA97E30-A63A-451B-AA57-7327429020F3}" sibTransId="{B32538A7-5FAD-456E-90EC-34F7B05AC685}"/>
    <dgm:cxn modelId="{7E039EDF-E6F9-4CFD-8AA7-4E07377AC0A6}" srcId="{D53CB8F9-AD5D-4C3E-A839-61F6E565370E}" destId="{8F9C23C6-2510-430E-A553-C63A4F50292A}" srcOrd="0" destOrd="0" parTransId="{7427A70A-233E-44E1-AEE2-21DD58DCD06A}" sibTransId="{935F0576-E935-4EDC-9F63-99630E782282}"/>
    <dgm:cxn modelId="{E684C5E7-3EE6-414A-AEAC-D615D15A2244}" type="presOf" srcId="{06FF6BEE-0B7D-4398-B156-FC0A6E800E6C}" destId="{29A2E5C2-6A4C-4CBB-BE45-90178ED7ABAE}" srcOrd="0" destOrd="0" presId="urn:microsoft.com/office/officeart/2005/8/layout/default"/>
    <dgm:cxn modelId="{A8208184-B21F-49A1-9FB0-FCA5189F6503}" type="presOf" srcId="{6B0DBB85-C258-4914-927F-95A136328233}" destId="{6FFF39C9-24F9-4EB0-B13B-1B6C762C82E3}" srcOrd="0" destOrd="0" presId="urn:microsoft.com/office/officeart/2005/8/layout/default"/>
    <dgm:cxn modelId="{5D51D6C8-DA8E-47C2-B910-8AA031799944}" type="presOf" srcId="{D53CB8F9-AD5D-4C3E-A839-61F6E565370E}" destId="{0760291F-7B2E-44B6-8A0A-0CCDF0ADB70D}" srcOrd="0" destOrd="0" presId="urn:microsoft.com/office/officeart/2005/8/layout/default"/>
    <dgm:cxn modelId="{BED60CEC-C48D-462A-BD99-B056804D40DB}" type="presParOf" srcId="{0760291F-7B2E-44B6-8A0A-0CCDF0ADB70D}" destId="{1443DBB3-EA44-4869-B5E3-AC094C48D71F}" srcOrd="0" destOrd="0" presId="urn:microsoft.com/office/officeart/2005/8/layout/default"/>
    <dgm:cxn modelId="{FA3EDB29-42C2-4F86-A0CD-C152D1C795A5}" type="presParOf" srcId="{0760291F-7B2E-44B6-8A0A-0CCDF0ADB70D}" destId="{3C09581F-ADDE-4D20-90BC-DD029EB450D3}" srcOrd="1" destOrd="0" presId="urn:microsoft.com/office/officeart/2005/8/layout/default"/>
    <dgm:cxn modelId="{D610BE34-D5D8-4CAB-AA44-B8E4D146B258}" type="presParOf" srcId="{0760291F-7B2E-44B6-8A0A-0CCDF0ADB70D}" destId="{9917F1D0-9AAD-4CC6-945E-850E6042E552}" srcOrd="2" destOrd="0" presId="urn:microsoft.com/office/officeart/2005/8/layout/default"/>
    <dgm:cxn modelId="{6FC5FE55-E576-4E31-9BC1-BACC9EEDB3DA}" type="presParOf" srcId="{0760291F-7B2E-44B6-8A0A-0CCDF0ADB70D}" destId="{333B13F7-4382-4EC2-AFA9-D0599DB6D6DD}" srcOrd="3" destOrd="0" presId="urn:microsoft.com/office/officeart/2005/8/layout/default"/>
    <dgm:cxn modelId="{79B81206-E276-4F74-8F26-8AAE6CCB775A}" type="presParOf" srcId="{0760291F-7B2E-44B6-8A0A-0CCDF0ADB70D}" destId="{C5871BDB-47A2-4AC0-BD01-A420D702A087}" srcOrd="4" destOrd="0" presId="urn:microsoft.com/office/officeart/2005/8/layout/default"/>
    <dgm:cxn modelId="{1924BFA4-8A6C-47C8-A899-676A8974C957}" type="presParOf" srcId="{0760291F-7B2E-44B6-8A0A-0CCDF0ADB70D}" destId="{6F281B06-0370-4643-A55A-4DBF91546ACF}" srcOrd="5" destOrd="0" presId="urn:microsoft.com/office/officeart/2005/8/layout/default"/>
    <dgm:cxn modelId="{9A481D30-5B73-4B8E-86E8-732904663B4B}" type="presParOf" srcId="{0760291F-7B2E-44B6-8A0A-0CCDF0ADB70D}" destId="{1C4A7241-0C42-43BB-988E-34D2C3F69F1B}" srcOrd="6" destOrd="0" presId="urn:microsoft.com/office/officeart/2005/8/layout/default"/>
    <dgm:cxn modelId="{A36A987F-A419-4CBD-B3EF-D6C9306A7774}" type="presParOf" srcId="{0760291F-7B2E-44B6-8A0A-0CCDF0ADB70D}" destId="{DCE4C284-93B5-421F-9518-B3D82A73EDBE}" srcOrd="7" destOrd="0" presId="urn:microsoft.com/office/officeart/2005/8/layout/default"/>
    <dgm:cxn modelId="{E51AABC2-F7EB-468D-9F6C-5581C15B4C20}" type="presParOf" srcId="{0760291F-7B2E-44B6-8A0A-0CCDF0ADB70D}" destId="{033755C6-98B7-44D1-A57F-8D57D1BF85BD}" srcOrd="8" destOrd="0" presId="urn:microsoft.com/office/officeart/2005/8/layout/default"/>
    <dgm:cxn modelId="{7D568377-D04F-47E6-8CA5-9C2031950B8A}" type="presParOf" srcId="{0760291F-7B2E-44B6-8A0A-0CCDF0ADB70D}" destId="{595A9915-7DE5-4A85-986E-FFB4B287D5D6}" srcOrd="9" destOrd="0" presId="urn:microsoft.com/office/officeart/2005/8/layout/default"/>
    <dgm:cxn modelId="{4D3CC470-B0A1-4979-8ACF-A9E708521D44}" type="presParOf" srcId="{0760291F-7B2E-44B6-8A0A-0CCDF0ADB70D}" destId="{6FFF39C9-24F9-4EB0-B13B-1B6C762C82E3}" srcOrd="10" destOrd="0" presId="urn:microsoft.com/office/officeart/2005/8/layout/default"/>
    <dgm:cxn modelId="{648CBA3A-4422-4317-8F68-D421B655366B}" type="presParOf" srcId="{0760291F-7B2E-44B6-8A0A-0CCDF0ADB70D}" destId="{E5C1F3E6-B566-4B79-93EC-C753C7DBD25C}" srcOrd="11" destOrd="0" presId="urn:microsoft.com/office/officeart/2005/8/layout/default"/>
    <dgm:cxn modelId="{62AC892E-DE2D-49FA-B990-3DD60113A95D}" type="presParOf" srcId="{0760291F-7B2E-44B6-8A0A-0CCDF0ADB70D}" destId="{4FE5FC1A-9A87-4C29-AC5D-9527BD6BC63D}" srcOrd="12" destOrd="0" presId="urn:microsoft.com/office/officeart/2005/8/layout/default"/>
    <dgm:cxn modelId="{55D9AE56-5740-40B1-9940-C624143AE6DE}" type="presParOf" srcId="{0760291F-7B2E-44B6-8A0A-0CCDF0ADB70D}" destId="{D777D403-C648-48BC-9505-245EF04127AD}" srcOrd="13" destOrd="0" presId="urn:microsoft.com/office/officeart/2005/8/layout/default"/>
    <dgm:cxn modelId="{149BB3FD-3D2B-4EB5-907F-CEF32E31C0DF}" type="presParOf" srcId="{0760291F-7B2E-44B6-8A0A-0CCDF0ADB70D}" destId="{29A2E5C2-6A4C-4CBB-BE45-90178ED7ABAE}" srcOrd="14" destOrd="0" presId="urn:microsoft.com/office/officeart/2005/8/layout/default"/>
    <dgm:cxn modelId="{7FE40B4F-541F-4123-8554-9C9C312662B5}" type="presParOf" srcId="{0760291F-7B2E-44B6-8A0A-0CCDF0ADB70D}" destId="{8A509291-2BD0-4F58-A4A2-E165A1EF2A27}" srcOrd="15" destOrd="0" presId="urn:microsoft.com/office/officeart/2005/8/layout/default"/>
    <dgm:cxn modelId="{386BBB66-8DDF-4BC1-A0BD-F00DADAA311D}" type="presParOf" srcId="{0760291F-7B2E-44B6-8A0A-0CCDF0ADB70D}" destId="{BF5C6647-9CD2-4C78-9B0C-E21D95EFA441}" srcOrd="16" destOrd="0" presId="urn:microsoft.com/office/officeart/2005/8/layout/default"/>
    <dgm:cxn modelId="{F6E4CA3E-3C94-4BD3-BAF5-5B2DE1A62893}" type="presParOf" srcId="{0760291F-7B2E-44B6-8A0A-0CCDF0ADB70D}" destId="{14F897FD-1777-4443-9729-447A2DFA825A}" srcOrd="17" destOrd="0" presId="urn:microsoft.com/office/officeart/2005/8/layout/default"/>
    <dgm:cxn modelId="{3B9289A8-6EF5-45AE-BFCC-8E291F73221F}" type="presParOf" srcId="{0760291F-7B2E-44B6-8A0A-0CCDF0ADB70D}" destId="{5C3DC9FB-7601-4FF9-BA3B-92100F2D83BC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3DBB3-EA44-4869-B5E3-AC094C48D71F}">
      <dsp:nvSpPr>
        <dsp:cNvPr id="0" name=""/>
        <dsp:cNvSpPr/>
      </dsp:nvSpPr>
      <dsp:spPr>
        <a:xfrm>
          <a:off x="640556" y="719"/>
          <a:ext cx="1504652" cy="902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Insurance- underinsured or not insured </a:t>
          </a:r>
          <a:endParaRPr lang="en-US" sz="1200" kern="1200" dirty="0"/>
        </a:p>
      </dsp:txBody>
      <dsp:txXfrm>
        <a:off x="640556" y="719"/>
        <a:ext cx="1504652" cy="902791"/>
      </dsp:txXfrm>
    </dsp:sp>
    <dsp:sp modelId="{9917F1D0-9AAD-4CC6-945E-850E6042E552}">
      <dsp:nvSpPr>
        <dsp:cNvPr id="0" name=""/>
        <dsp:cNvSpPr/>
      </dsp:nvSpPr>
      <dsp:spPr>
        <a:xfrm>
          <a:off x="2295673" y="719"/>
          <a:ext cx="1504652" cy="902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Transportation</a:t>
          </a:r>
          <a:endParaRPr lang="en-US" sz="1200" kern="1200" dirty="0"/>
        </a:p>
      </dsp:txBody>
      <dsp:txXfrm>
        <a:off x="2295673" y="719"/>
        <a:ext cx="1504652" cy="902791"/>
      </dsp:txXfrm>
    </dsp:sp>
    <dsp:sp modelId="{C5871BDB-47A2-4AC0-BD01-A420D702A087}">
      <dsp:nvSpPr>
        <dsp:cNvPr id="0" name=""/>
        <dsp:cNvSpPr/>
      </dsp:nvSpPr>
      <dsp:spPr>
        <a:xfrm>
          <a:off x="3950791" y="719"/>
          <a:ext cx="1504652" cy="902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Knowing who to trust</a:t>
          </a:r>
          <a:endParaRPr lang="en-US" sz="1200" kern="1200" dirty="0"/>
        </a:p>
      </dsp:txBody>
      <dsp:txXfrm>
        <a:off x="3950791" y="719"/>
        <a:ext cx="1504652" cy="902791"/>
      </dsp:txXfrm>
    </dsp:sp>
    <dsp:sp modelId="{1C4A7241-0C42-43BB-988E-34D2C3F69F1B}">
      <dsp:nvSpPr>
        <dsp:cNvPr id="0" name=""/>
        <dsp:cNvSpPr/>
      </dsp:nvSpPr>
      <dsp:spPr>
        <a:xfrm>
          <a:off x="640556" y="1053975"/>
          <a:ext cx="1504652" cy="902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Stigma</a:t>
          </a:r>
          <a:endParaRPr lang="en-US" sz="1200" kern="1200" dirty="0"/>
        </a:p>
      </dsp:txBody>
      <dsp:txXfrm>
        <a:off x="640556" y="1053975"/>
        <a:ext cx="1504652" cy="902791"/>
      </dsp:txXfrm>
    </dsp:sp>
    <dsp:sp modelId="{033755C6-98B7-44D1-A57F-8D57D1BF85BD}">
      <dsp:nvSpPr>
        <dsp:cNvPr id="0" name=""/>
        <dsp:cNvSpPr/>
      </dsp:nvSpPr>
      <dsp:spPr>
        <a:xfrm>
          <a:off x="2295673" y="1053975"/>
          <a:ext cx="1504652" cy="902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Judgment</a:t>
          </a:r>
          <a:endParaRPr lang="en-US" sz="1200" kern="1200" dirty="0"/>
        </a:p>
      </dsp:txBody>
      <dsp:txXfrm>
        <a:off x="2295673" y="1053975"/>
        <a:ext cx="1504652" cy="902791"/>
      </dsp:txXfrm>
    </dsp:sp>
    <dsp:sp modelId="{6FFF39C9-24F9-4EB0-B13B-1B6C762C82E3}">
      <dsp:nvSpPr>
        <dsp:cNvPr id="0" name=""/>
        <dsp:cNvSpPr/>
      </dsp:nvSpPr>
      <dsp:spPr>
        <a:xfrm>
          <a:off x="3950791" y="1053975"/>
          <a:ext cx="1504652" cy="902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What and where are the resources</a:t>
          </a:r>
          <a:endParaRPr lang="en-US" sz="1200" kern="1200" dirty="0"/>
        </a:p>
      </dsp:txBody>
      <dsp:txXfrm>
        <a:off x="3950791" y="1053975"/>
        <a:ext cx="1504652" cy="902791"/>
      </dsp:txXfrm>
    </dsp:sp>
    <dsp:sp modelId="{4FE5FC1A-9A87-4C29-AC5D-9527BD6BC63D}">
      <dsp:nvSpPr>
        <dsp:cNvPr id="0" name=""/>
        <dsp:cNvSpPr/>
      </dsp:nvSpPr>
      <dsp:spPr>
        <a:xfrm>
          <a:off x="640556" y="2107232"/>
          <a:ext cx="1504652" cy="902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Trans-Exclusive; Queer Exclusive</a:t>
          </a:r>
          <a:endParaRPr lang="en-US" sz="1200" kern="1200" dirty="0"/>
        </a:p>
      </dsp:txBody>
      <dsp:txXfrm>
        <a:off x="640556" y="2107232"/>
        <a:ext cx="1504652" cy="902791"/>
      </dsp:txXfrm>
    </dsp:sp>
    <dsp:sp modelId="{29A2E5C2-6A4C-4CBB-BE45-90178ED7ABAE}">
      <dsp:nvSpPr>
        <dsp:cNvPr id="0" name=""/>
        <dsp:cNvSpPr/>
      </dsp:nvSpPr>
      <dsp:spPr>
        <a:xfrm>
          <a:off x="2295673" y="2107232"/>
          <a:ext cx="1504652" cy="902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Time</a:t>
          </a:r>
          <a:endParaRPr lang="en-US" sz="1200" kern="1200" dirty="0"/>
        </a:p>
      </dsp:txBody>
      <dsp:txXfrm>
        <a:off x="2295673" y="2107232"/>
        <a:ext cx="1504652" cy="902791"/>
      </dsp:txXfrm>
    </dsp:sp>
    <dsp:sp modelId="{BF5C6647-9CD2-4C78-9B0C-E21D95EFA441}">
      <dsp:nvSpPr>
        <dsp:cNvPr id="0" name=""/>
        <dsp:cNvSpPr/>
      </dsp:nvSpPr>
      <dsp:spPr>
        <a:xfrm>
          <a:off x="3950791" y="2107232"/>
          <a:ext cx="1504652" cy="902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Money</a:t>
          </a:r>
          <a:endParaRPr lang="en-US" sz="1200" kern="1200" dirty="0"/>
        </a:p>
      </dsp:txBody>
      <dsp:txXfrm>
        <a:off x="3950791" y="2107232"/>
        <a:ext cx="1504652" cy="902791"/>
      </dsp:txXfrm>
    </dsp:sp>
    <dsp:sp modelId="{5C3DC9FB-7601-4FF9-BA3B-92100F2D83BC}">
      <dsp:nvSpPr>
        <dsp:cNvPr id="0" name=""/>
        <dsp:cNvSpPr/>
      </dsp:nvSpPr>
      <dsp:spPr>
        <a:xfrm>
          <a:off x="2295673" y="3160489"/>
          <a:ext cx="1504652" cy="902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Past providers who invalidate me and don’t understand youth/young adult needs</a:t>
          </a:r>
          <a:endParaRPr lang="en-US" sz="1100" kern="1200" dirty="0"/>
        </a:p>
      </dsp:txBody>
      <dsp:txXfrm>
        <a:off x="2295673" y="3160489"/>
        <a:ext cx="1504652" cy="902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3CF6352-A43A-4C65-A2FD-B89F1FB08974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A61CBA-8B0E-4C5F-AF72-7FDB104051B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6352-A43A-4C65-A2FD-B89F1FB08974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1CBA-8B0E-4C5F-AF72-7FDB104051B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6352-A43A-4C65-A2FD-B89F1FB08974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1CBA-8B0E-4C5F-AF72-7FDB104051B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6352-A43A-4C65-A2FD-B89F1FB08974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1CBA-8B0E-4C5F-AF72-7FDB104051B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6352-A43A-4C65-A2FD-B89F1FB08974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1CBA-8B0E-4C5F-AF72-7FDB104051B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6352-A43A-4C65-A2FD-B89F1FB08974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1CBA-8B0E-4C5F-AF72-7FDB104051B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6352-A43A-4C65-A2FD-B89F1FB08974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1CBA-8B0E-4C5F-AF72-7FDB104051B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6352-A43A-4C65-A2FD-B89F1FB08974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1CBA-8B0E-4C5F-AF72-7FDB104051B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6352-A43A-4C65-A2FD-B89F1FB08974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1CBA-8B0E-4C5F-AF72-7FDB104051B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6352-A43A-4C65-A2FD-B89F1FB08974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1CBA-8B0E-4C5F-AF72-7FDB104051B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6352-A43A-4C65-A2FD-B89F1FB08974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1CBA-8B0E-4C5F-AF72-7FDB104051B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3CF6352-A43A-4C65-A2FD-B89F1FB08974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3A61CBA-8B0E-4C5F-AF72-7FDB104051B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pathwaysrtc.pdx.edu/pdf/projPTTP-core-competencies-2018.pdf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judy.vanryzin@outagamie.org" TargetMode="External"/><Relationship Id="rId2" Type="http://schemas.openxmlformats.org/officeDocument/2006/relationships/hyperlink" Target="mailto:saraz@jeffersoncountywi.gov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hyperlink" Target="https://www.youtube.com/watch?v=Xew-rFIVk4U&amp;feature=youtu.be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066800"/>
            <a:ext cx="777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Now Is The Time- </a:t>
            </a:r>
            <a:br>
              <a:rPr lang="en-US" sz="3600" b="1" dirty="0" smtClean="0"/>
            </a:br>
            <a:r>
              <a:rPr lang="en-US" sz="3600" b="1" dirty="0" smtClean="0"/>
              <a:t>Serving Young Adults with Mental Health and AODA Concerns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26197" y="3581399"/>
            <a:ext cx="420820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Sara Zwieg, Jefferson County </a:t>
            </a:r>
          </a:p>
          <a:p>
            <a:endParaRPr lang="en-US" b="1" dirty="0" smtClean="0"/>
          </a:p>
          <a:p>
            <a:r>
              <a:rPr lang="en-US" b="1" dirty="0" smtClean="0"/>
              <a:t>Joe Horsch, Outagamie County</a:t>
            </a:r>
          </a:p>
          <a:p>
            <a:endParaRPr lang="en-US" b="1" dirty="0" smtClean="0"/>
          </a:p>
          <a:p>
            <a:r>
              <a:rPr lang="en-US" b="1" dirty="0" smtClean="0"/>
              <a:t>Emily Enstad, Jefferson County</a:t>
            </a:r>
          </a:p>
          <a:p>
            <a:endParaRPr lang="en-US" b="1" dirty="0" smtClean="0"/>
          </a:p>
          <a:p>
            <a:r>
              <a:rPr lang="en-US" b="1" dirty="0" smtClean="0"/>
              <a:t>Brandie Veronikas, Jefferson County</a:t>
            </a:r>
          </a:p>
          <a:p>
            <a:endParaRPr lang="en-US" b="1" dirty="0"/>
          </a:p>
          <a:p>
            <a:pPr algn="ctr"/>
            <a:r>
              <a:rPr lang="en-US" b="1" dirty="0" smtClean="0"/>
              <a:t>August 10, 2018</a:t>
            </a:r>
            <a:endParaRPr lang="en-US" b="1" dirty="0"/>
          </a:p>
        </p:txBody>
      </p:sp>
      <p:pic>
        <p:nvPicPr>
          <p:cNvPr id="1030" name="Picture 6" descr="Image result for word yo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341131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42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20" y="838200"/>
            <a:ext cx="772361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0200" y="73751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BRAIN SYSTEM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3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9343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9162" y="43214"/>
            <a:ext cx="3254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ENGAGE, EQUIP, EMPOWER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4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862013"/>
            <a:ext cx="8077201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00600" y="152400"/>
            <a:ext cx="3254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ENGAGE, EQUIP, EMPOWER</a:t>
            </a:r>
          </a:p>
        </p:txBody>
      </p:sp>
    </p:spTree>
    <p:extLst>
      <p:ext uri="{BB962C8B-B14F-4D97-AF65-F5344CB8AC3E}">
        <p14:creationId xmlns:p14="http://schemas.microsoft.com/office/powerpoint/2010/main" val="153668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0200" y="42350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ENGAGE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9563133">
            <a:off x="1409171" y="2309020"/>
            <a:ext cx="17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Build Rapport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42276" y="2935068"/>
            <a:ext cx="3203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not focus initial contact</a:t>
            </a:r>
          </a:p>
          <a:p>
            <a:r>
              <a:rPr lang="en-US" dirty="0" smtClean="0"/>
              <a:t>on </a:t>
            </a:r>
            <a:r>
              <a:rPr lang="en-US" dirty="0"/>
              <a:t>c</a:t>
            </a:r>
            <a:r>
              <a:rPr lang="en-US" dirty="0" smtClean="0"/>
              <a:t>onsumer Trauma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9365015">
            <a:off x="4016114" y="1604552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Sparks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6087" y="5362233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Strengths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751543">
            <a:off x="5136241" y="4637861"/>
            <a:ext cx="3353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 and Obtainable Goals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9656823">
            <a:off x="2492041" y="5362233"/>
            <a:ext cx="2380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 Experiences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93788" y="1835233"/>
            <a:ext cx="1619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Youth Voice </a:t>
            </a:r>
          </a:p>
          <a:p>
            <a:pPr algn="ctr"/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0458" y="379588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Partner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9984445">
            <a:off x="1070904" y="1371599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06963" y="5417114"/>
            <a:ext cx="3392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Ask how the </a:t>
            </a:r>
          </a:p>
          <a:p>
            <a:r>
              <a:rPr lang="en-US" dirty="0"/>
              <a:t>p</a:t>
            </a:r>
            <a:r>
              <a:rPr lang="en-US" dirty="0" smtClean="0"/>
              <a:t>rocess of engagement was</a:t>
            </a:r>
          </a:p>
          <a:p>
            <a:r>
              <a:rPr lang="en-US" dirty="0" smtClean="0"/>
              <a:t>past services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44022" y="4070146"/>
            <a:ext cx="214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Psychoeducation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91373" y="2731747"/>
            <a:ext cx="157767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Motivational</a:t>
            </a:r>
          </a:p>
          <a:p>
            <a:r>
              <a:rPr lang="en-US" dirty="0" smtClean="0"/>
              <a:t>Interviewing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Partner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Acceptance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Compassion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Evocation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3124200" y="1085942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Choices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38800" y="1085942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of Technology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653534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Ask permission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41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6860" y="921335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Communication Strategies	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60220" y="1752600"/>
            <a:ext cx="54864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Texting</a:t>
            </a: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lang="en-US" sz="2000" b="1" kern="0" noProof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Use agency texting policy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Emails</a:t>
            </a: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Facebook/Instagram/Snapchat/Twitter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152400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ENGAGE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86200"/>
            <a:ext cx="20478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11887"/>
            <a:ext cx="2251234" cy="149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Image result for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754910"/>
            <a:ext cx="221932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00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878532"/>
            <a:ext cx="6612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What Do You Wish Providers Did Differently?</a:t>
            </a:r>
            <a:endParaRPr 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809750"/>
            <a:ext cx="76866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218" y="133350"/>
            <a:ext cx="3619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Solicit their thoughts and ideas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907435"/>
            <a:ext cx="6311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are the barriers to seeking support?</a:t>
            </a:r>
            <a:endParaRPr lang="en-US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55268225"/>
              </p:ext>
            </p:extLst>
          </p:nvPr>
        </p:nvGraphicFramePr>
        <p:xfrm>
          <a:off x="17526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844231" y="135979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BARRIERS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8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8800" y="107746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EQUIP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0329505">
            <a:off x="1205173" y="1336870"/>
            <a:ext cx="1616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Youth Group</a:t>
            </a:r>
          </a:p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66418" y="1496429"/>
            <a:ext cx="1588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Employment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69244" y="2498237"/>
            <a:ext cx="287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Independent Living Skills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0619931">
            <a:off x="1418764" y="3696491"/>
            <a:ext cx="2531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Support Educational </a:t>
            </a:r>
          </a:p>
          <a:p>
            <a:pPr algn="ctr"/>
            <a:r>
              <a:rPr lang="en-US" dirty="0"/>
              <a:t>G</a:t>
            </a:r>
            <a:r>
              <a:rPr lang="en-US" dirty="0" smtClean="0"/>
              <a:t>oals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2472268" y="3046628"/>
            <a:ext cx="3869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Skill Building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4342930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Wellness Skills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15627" y="3520181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Budgeting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31402" y="327660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Housing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51816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vivo teaching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4812268"/>
            <a:ext cx="358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Dialectical Behavioral Therapy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81600" y="5366266"/>
            <a:ext cx="3312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Trauma Informed Cognitive </a:t>
            </a:r>
          </a:p>
          <a:p>
            <a:r>
              <a:rPr lang="en-US" dirty="0" smtClean="0"/>
              <a:t>Behavioral Therapy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42999" y="2910581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Peer Support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39289" y="2320399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Youth Coordinator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17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49" y="840289"/>
            <a:ext cx="7219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Create Experiences To Promote Executive Functioning 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91200" y="139184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EQUIP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 descr="Youth 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49" y="2533649"/>
            <a:ext cx="1771651" cy="177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at Zenta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76800"/>
            <a:ext cx="1600200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mindfuln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00400"/>
            <a:ext cx="250507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ndependent Living Skil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2534125"/>
            <a:ext cx="1823081" cy="177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frisbee gol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991613"/>
            <a:ext cx="2231813" cy="148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h00.deviantart.net/fs70/PRE/i/2013/231/0/7/electric_guitar_stock_image_without_background_by_eldarzakirov-d6ivpj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382" y="4994926"/>
            <a:ext cx="2246710" cy="12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40" y="1987549"/>
            <a:ext cx="1562193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43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0" y="133386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EQUIP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279940"/>
            <a:ext cx="74751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HOW PEER SUPPORTS AND YOUTH COORDINATORS MAKE A</a:t>
            </a:r>
            <a:br>
              <a:rPr lang="en-US" sz="2000" b="1" dirty="0" smtClean="0"/>
            </a:br>
            <a:r>
              <a:rPr lang="en-US" sz="2000" b="1" dirty="0" smtClean="0"/>
              <a:t>DIFFERENCE IN THE LIVES OF YOUTH/YOUNG ADULTS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590800"/>
            <a:ext cx="6553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Unique/Powerful Connection</a:t>
            </a:r>
          </a:p>
          <a:p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Model and Provide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Ensure Youth Voice/Groups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Bridge Services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014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912167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Did </a:t>
            </a:r>
            <a:r>
              <a:rPr lang="en-US" sz="2400" b="1" dirty="0"/>
              <a:t>W</a:t>
            </a:r>
            <a:r>
              <a:rPr lang="en-US" sz="2400" b="1" dirty="0" smtClean="0"/>
              <a:t>e </a:t>
            </a:r>
            <a:r>
              <a:rPr lang="en-US" sz="2400" b="1" dirty="0"/>
              <a:t>G</a:t>
            </a:r>
            <a:r>
              <a:rPr lang="en-US" sz="2400" b="1" dirty="0" smtClean="0"/>
              <a:t>et </a:t>
            </a:r>
            <a:r>
              <a:rPr lang="en-US" sz="2400" b="1" dirty="0"/>
              <a:t>H</a:t>
            </a:r>
            <a:r>
              <a:rPr lang="en-US" sz="2400" b="1" dirty="0" smtClean="0"/>
              <a:t>ere?</a:t>
            </a:r>
            <a:endParaRPr 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43" y="1828800"/>
            <a:ext cx="7138987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45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4034">
            <a:off x="990600" y="2438400"/>
            <a:ext cx="28575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9307">
            <a:off x="6054088" y="1996704"/>
            <a:ext cx="17716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Image result for motivational interview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4" y="2211016"/>
            <a:ext cx="12668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Image result for trauma informed care mod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8" y="4596116"/>
            <a:ext cx="28479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79164" y="120134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EQUIP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2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219200"/>
            <a:ext cx="7040710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Transition to Independence - TIP Model </a:t>
            </a:r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78486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4800600"/>
            <a:ext cx="572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>
                <a:hlinkClick r:id="rId3" action="ppaction://hlinksldjump"/>
              </a:rPr>
              <a:t>www.tipstars.org/OverviewofTIPModel.aspx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60499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EQUIP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7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0" y="87004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EMPOWER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802" y="1905000"/>
            <a:ext cx="589788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47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04875"/>
            <a:ext cx="80010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3000" y="21607"/>
            <a:ext cx="2904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Balance of Relationships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769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Transition Mental Health Service</a:t>
            </a:r>
          </a:p>
          <a:p>
            <a:pPr algn="ctr"/>
            <a:r>
              <a:rPr lang="en-US" sz="3600" b="1" dirty="0" smtClean="0"/>
              <a:t> Provider Core Competencies</a:t>
            </a:r>
          </a:p>
          <a:p>
            <a:pPr algn="ctr"/>
            <a:r>
              <a:rPr lang="en-US" b="1" dirty="0" smtClean="0"/>
              <a:t>15 Core Competencies to working with youth/young adults</a:t>
            </a: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8206" y="5943600"/>
            <a:ext cx="7891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>
                <a:hlinkClick r:id="rId2"/>
              </a:rPr>
              <a:t>www.pathwaysrtc.pdx.edu/pdf/projPTTP-core-competencies-2018.pdf</a:t>
            </a:r>
            <a:endParaRPr lang="en-US" sz="1600" dirty="0"/>
          </a:p>
        </p:txBody>
      </p:sp>
      <p:pic>
        <p:nvPicPr>
          <p:cNvPr id="6146" name="Picture 2" descr="66d5ac99-7d17-4120-b478-c2d5aca3b792@jeffersoncounty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30158" y="28194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84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Qu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6" y="1676400"/>
            <a:ext cx="2924174" cy="345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6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593463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Sally Raschick, NITT Principal Investigator</a:t>
            </a:r>
          </a:p>
          <a:p>
            <a:r>
              <a:rPr lang="en-US" dirty="0" smtClean="0"/>
              <a:t>Sally.raschick@dhswisconsin.gov</a:t>
            </a:r>
          </a:p>
          <a:p>
            <a:endParaRPr lang="en-US" dirty="0"/>
          </a:p>
          <a:p>
            <a:r>
              <a:rPr lang="en-US" dirty="0" smtClean="0"/>
              <a:t>Sara Zwieg, LCSW Jefferson County</a:t>
            </a:r>
          </a:p>
          <a:p>
            <a:r>
              <a:rPr lang="en-US" dirty="0" smtClean="0">
                <a:hlinkClick r:id="rId2"/>
              </a:rPr>
              <a:t>saraz@jeffersoncountywi.gov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Judy VanRyzin, LCSW Outagamie County</a:t>
            </a:r>
          </a:p>
          <a:p>
            <a:r>
              <a:rPr lang="en-US" dirty="0" smtClean="0">
                <a:hlinkClick r:id="rId3"/>
              </a:rPr>
              <a:t>judy.vanryzin@outagamie.org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Joe Horsch, Grant Coordinator, Outagamie County</a:t>
            </a:r>
          </a:p>
          <a:p>
            <a:r>
              <a:rPr lang="en-US" dirty="0" smtClean="0"/>
              <a:t>Joseph.horsch@outagamie.org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80162" y="147503"/>
            <a:ext cx="3499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OUR CONTACT INFORMATION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97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0" y="76200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Who We Are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447800"/>
            <a:ext cx="7848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Sally Raschick</a:t>
            </a:r>
            <a:r>
              <a:rPr lang="en-US" dirty="0" smtClean="0"/>
              <a:t>, NITT Principle Investigator, DHS</a:t>
            </a:r>
          </a:p>
          <a:p>
            <a:endParaRPr lang="en-US" dirty="0"/>
          </a:p>
          <a:p>
            <a:r>
              <a:rPr lang="en-US" b="1" dirty="0" smtClean="0"/>
              <a:t>Teresa Steinmetz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Children, Youth and Families Section </a:t>
            </a:r>
            <a:r>
              <a:rPr lang="en-US" dirty="0" smtClean="0"/>
              <a:t>Chief, DHS</a:t>
            </a:r>
          </a:p>
          <a:p>
            <a:endParaRPr lang="en-US" dirty="0"/>
          </a:p>
          <a:p>
            <a:r>
              <a:rPr lang="en-US" b="1" dirty="0" smtClean="0"/>
              <a:t>Joe Horsch</a:t>
            </a:r>
            <a:r>
              <a:rPr lang="en-US" dirty="0" smtClean="0"/>
              <a:t>, YES Director, Outagamie County</a:t>
            </a:r>
          </a:p>
          <a:p>
            <a:endParaRPr lang="en-US" dirty="0"/>
          </a:p>
          <a:p>
            <a:r>
              <a:rPr lang="en-US" b="1" dirty="0" smtClean="0"/>
              <a:t>Sara Zwieg</a:t>
            </a:r>
            <a:r>
              <a:rPr lang="en-US" dirty="0" smtClean="0"/>
              <a:t>, YES Director, Jefferson County</a:t>
            </a:r>
          </a:p>
          <a:p>
            <a:endParaRPr lang="en-US" dirty="0"/>
          </a:p>
          <a:p>
            <a:r>
              <a:rPr lang="en-US" b="1" dirty="0" smtClean="0"/>
              <a:t>Emily Enstad</a:t>
            </a:r>
            <a:r>
              <a:rPr lang="en-US" dirty="0" smtClean="0"/>
              <a:t>, YES Service Facilitator, Jefferson County</a:t>
            </a:r>
          </a:p>
          <a:p>
            <a:endParaRPr lang="en-US" dirty="0"/>
          </a:p>
          <a:p>
            <a:r>
              <a:rPr lang="en-US" b="1" dirty="0" smtClean="0"/>
              <a:t>Chris Richards, </a:t>
            </a:r>
            <a:r>
              <a:rPr lang="en-US" dirty="0" smtClean="0"/>
              <a:t>YES Service Facilitator, Jefferson County </a:t>
            </a:r>
          </a:p>
          <a:p>
            <a:endParaRPr lang="en-US" dirty="0"/>
          </a:p>
          <a:p>
            <a:r>
              <a:rPr lang="en-US" b="1" dirty="0" smtClean="0"/>
              <a:t>Brandie Veronikas</a:t>
            </a:r>
            <a:r>
              <a:rPr lang="en-US" dirty="0" smtClean="0"/>
              <a:t>, Youth Coordinator, Jefferson County</a:t>
            </a:r>
          </a:p>
          <a:p>
            <a:endParaRPr lang="en-US" dirty="0"/>
          </a:p>
          <a:p>
            <a:r>
              <a:rPr lang="en-US" b="1" dirty="0" smtClean="0"/>
              <a:t>Lois Miller</a:t>
            </a:r>
            <a:r>
              <a:rPr lang="en-US" dirty="0" smtClean="0"/>
              <a:t>, Parent Liaison, Jefferson County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73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925830"/>
            <a:ext cx="7416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Comprehensive Community Services Program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133600"/>
            <a:ext cx="608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Comprehensive </a:t>
            </a:r>
            <a:r>
              <a:rPr lang="en-US" b="1" dirty="0"/>
              <a:t>C</a:t>
            </a:r>
            <a:r>
              <a:rPr lang="en-US" b="1" dirty="0" smtClean="0"/>
              <a:t>ommunity Services </a:t>
            </a:r>
            <a:r>
              <a:rPr lang="en-US" dirty="0" smtClean="0"/>
              <a:t>is the Program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124200"/>
            <a:ext cx="5832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Youth Empowered Solutions (YES) </a:t>
            </a:r>
            <a:r>
              <a:rPr lang="en-US" dirty="0" smtClean="0"/>
              <a:t>is the Philosophy </a:t>
            </a:r>
          </a:p>
          <a:p>
            <a:r>
              <a:rPr lang="en-US" dirty="0" smtClean="0"/>
              <a:t>aka a different way of doing business when </a:t>
            </a:r>
          </a:p>
          <a:p>
            <a:r>
              <a:rPr lang="en-US" dirty="0"/>
              <a:t>w</a:t>
            </a:r>
            <a:r>
              <a:rPr lang="en-US" dirty="0" smtClean="0"/>
              <a:t>orking with youth/young adults (Y/YA)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51031" y="3517430"/>
            <a:ext cx="2429469" cy="348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37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0"/>
            <a:ext cx="3572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Goals of the Now is the Time Grant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066800"/>
            <a:ext cx="791274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Provide age-appropriate, culturally-competent, and </a:t>
            </a:r>
          </a:p>
          <a:p>
            <a:r>
              <a:rPr lang="en-US" dirty="0" smtClean="0"/>
              <a:t>      evidence based behavioral health treatment.</a:t>
            </a:r>
          </a:p>
          <a:p>
            <a:endParaRPr lang="en-US" dirty="0" smtClean="0"/>
          </a:p>
          <a:p>
            <a:pPr marL="342900" indent="-342900">
              <a:buAutoNum type="arabicPeriod" startAt="2"/>
            </a:pPr>
            <a:r>
              <a:rPr lang="en-US" dirty="0" smtClean="0"/>
              <a:t>Increase number of youth/young adults aged 16-25 </a:t>
            </a:r>
          </a:p>
          <a:p>
            <a:r>
              <a:rPr lang="en-US" dirty="0"/>
              <a:t> </a:t>
            </a:r>
            <a:r>
              <a:rPr lang="en-US" dirty="0" smtClean="0"/>
              <a:t>     receiving mental health and/or AODA services.</a:t>
            </a:r>
          </a:p>
          <a:p>
            <a:endParaRPr lang="en-US" dirty="0" smtClean="0"/>
          </a:p>
          <a:p>
            <a:pPr marL="342900" indent="-342900">
              <a:buAutoNum type="arabicPeriod" startAt="3"/>
            </a:pPr>
            <a:r>
              <a:rPr lang="en-US" dirty="0" smtClean="0"/>
              <a:t>Increase awareness of providers, parents, youth, and</a:t>
            </a:r>
          </a:p>
          <a:p>
            <a:r>
              <a:rPr lang="en-US" dirty="0" smtClean="0"/>
              <a:t>     young adults on the mental health issues and needs of </a:t>
            </a:r>
          </a:p>
          <a:p>
            <a:r>
              <a:rPr lang="en-US" dirty="0" smtClean="0"/>
              <a:t>     Youth/Young Adults aged 16-25.</a:t>
            </a:r>
          </a:p>
          <a:p>
            <a:endParaRPr lang="en-US" dirty="0"/>
          </a:p>
          <a:p>
            <a:r>
              <a:rPr lang="en-US" dirty="0" smtClean="0"/>
              <a:t>4. Develop and implement practice changes that will improve</a:t>
            </a:r>
          </a:p>
          <a:p>
            <a:r>
              <a:rPr lang="en-US" dirty="0"/>
              <a:t> </a:t>
            </a:r>
            <a:r>
              <a:rPr lang="en-US" dirty="0" smtClean="0"/>
              <a:t>   Youth/Young Adult engagement as well as promote </a:t>
            </a:r>
          </a:p>
          <a:p>
            <a:r>
              <a:rPr lang="en-US" dirty="0" smtClean="0"/>
              <a:t>    </a:t>
            </a:r>
            <a:r>
              <a:rPr lang="en-US" dirty="0"/>
              <a:t>s</a:t>
            </a:r>
            <a:r>
              <a:rPr lang="en-US" dirty="0" smtClean="0"/>
              <a:t>uccessful transitions to adulthood. </a:t>
            </a:r>
          </a:p>
          <a:p>
            <a:endParaRPr lang="en-US" dirty="0"/>
          </a:p>
          <a:p>
            <a:r>
              <a:rPr lang="en-US" dirty="0" smtClean="0"/>
              <a:t>5. To create opportunities for positive youth development and youth </a:t>
            </a:r>
          </a:p>
          <a:p>
            <a:r>
              <a:rPr lang="en-US" dirty="0" smtClean="0"/>
              <a:t>    leadership that engage and empower Youth/Young Adults.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17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5610" y="1231612"/>
            <a:ext cx="2893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Optimal Goal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87780" y="2057400"/>
            <a:ext cx="70359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Disseminate new philosophy and practices through a </a:t>
            </a:r>
          </a:p>
          <a:p>
            <a:r>
              <a:rPr lang="en-US" dirty="0" smtClean="0"/>
              <a:t>YES! Framework that will assist the State of Wisconsin counties </a:t>
            </a:r>
          </a:p>
          <a:p>
            <a:r>
              <a:rPr lang="en-US" dirty="0"/>
              <a:t>a</a:t>
            </a:r>
            <a:r>
              <a:rPr lang="en-US" dirty="0" smtClean="0"/>
              <a:t>nd partners to have  knowledge and tools to engage </a:t>
            </a:r>
          </a:p>
          <a:p>
            <a:r>
              <a:rPr lang="en-US" dirty="0"/>
              <a:t>a</a:t>
            </a:r>
            <a:r>
              <a:rPr lang="en-US" dirty="0" smtClean="0"/>
              <a:t>nd support youth and young adults with a successful </a:t>
            </a:r>
          </a:p>
          <a:p>
            <a:r>
              <a:rPr lang="en-US" dirty="0" smtClean="0"/>
              <a:t>transition into adulthood.  </a:t>
            </a:r>
            <a:endParaRPr lang="en-US" dirty="0"/>
          </a:p>
        </p:txBody>
      </p:sp>
      <p:pic>
        <p:nvPicPr>
          <p:cNvPr id="17410" name="Picture 2" descr="Image result for Go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51910"/>
            <a:ext cx="2895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8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495" y="1143000"/>
            <a:ext cx="7931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Why Do </a:t>
            </a:r>
            <a:r>
              <a:rPr lang="en-US" sz="2800" dirty="0"/>
              <a:t>W</a:t>
            </a:r>
            <a:r>
              <a:rPr lang="en-US" sz="2800" dirty="0" smtClean="0"/>
              <a:t>e </a:t>
            </a:r>
            <a:r>
              <a:rPr lang="en-US" sz="2800" dirty="0"/>
              <a:t>N</a:t>
            </a:r>
            <a:r>
              <a:rPr lang="en-US" sz="2800" dirty="0" smtClean="0"/>
              <a:t>eed </a:t>
            </a:r>
            <a:r>
              <a:rPr lang="en-US" sz="2800" dirty="0"/>
              <a:t>T</a:t>
            </a:r>
            <a:r>
              <a:rPr lang="en-US" sz="2800" dirty="0" smtClean="0"/>
              <a:t>o </a:t>
            </a:r>
            <a:r>
              <a:rPr lang="en-US" sz="2800" dirty="0"/>
              <a:t>D</a:t>
            </a:r>
            <a:r>
              <a:rPr lang="en-US" sz="2800" dirty="0" smtClean="0"/>
              <a:t>o Something </a:t>
            </a:r>
            <a:r>
              <a:rPr lang="en-US" sz="2800" dirty="0"/>
              <a:t>D</a:t>
            </a:r>
            <a:r>
              <a:rPr lang="en-US" sz="2800" dirty="0" smtClean="0"/>
              <a:t>ifferent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06293"/>
            <a:ext cx="8077200" cy="353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53000" y="3429000"/>
            <a:ext cx="33153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dirty="0">
                <a:solidFill>
                  <a:prstClr val="black"/>
                </a:solidFill>
              </a:rPr>
              <a:t>http://www.mentalhealthamerica.net/suicide</a:t>
            </a:r>
          </a:p>
        </p:txBody>
      </p:sp>
    </p:spTree>
    <p:extLst>
      <p:ext uri="{BB962C8B-B14F-4D97-AF65-F5344CB8AC3E}">
        <p14:creationId xmlns:p14="http://schemas.microsoft.com/office/powerpoint/2010/main" val="46200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752600"/>
            <a:ext cx="82044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  <a:hlinkClick r:id="rId2"/>
              </a:rPr>
              <a:t>"This Is Who I Am" </a:t>
            </a:r>
            <a:endParaRPr lang="en-US" sz="3600" dirty="0" smtClean="0">
              <a:solidFill>
                <a:prstClr val="black">
                  <a:lumMod val="85000"/>
                  <a:lumOff val="15000"/>
                </a:prstClr>
              </a:solidFill>
              <a:ea typeface="+mj-ea"/>
              <a:cs typeface="+mj-cs"/>
              <a:hlinkClick r:id="rId2"/>
            </a:endParaRPr>
          </a:p>
          <a:p>
            <a:r>
              <a:rPr 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  <a:hlinkClick r:id="rId2"/>
              </a:rPr>
              <a:t>(</a:t>
            </a: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  <a:hlinkClick r:id="rId2"/>
              </a:rPr>
              <a:t>Mental Health Stigma Reduction) </a:t>
            </a:r>
            <a:r>
              <a:rPr 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  <a:hlinkClick r:id="rId2"/>
              </a:rPr>
              <a:t>– </a:t>
            </a:r>
          </a:p>
          <a:p>
            <a:r>
              <a:rPr 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  <a:hlinkClick r:id="rId2"/>
              </a:rPr>
              <a:t>YouTube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3962400"/>
            <a:ext cx="787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https://www.youtube.com/watch?v=Xew-rFIVk4U&amp;feature=youtu.be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0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009" y="10668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Youth/Young Adults Have </a:t>
            </a:r>
            <a:r>
              <a:rPr lang="en-US" sz="4000" b="1" dirty="0"/>
              <a:t>D</a:t>
            </a:r>
            <a:r>
              <a:rPr lang="en-US" sz="4000" b="1" dirty="0" smtClean="0"/>
              <a:t>ifferent Needs </a:t>
            </a:r>
          </a:p>
          <a:p>
            <a:pPr algn="ctr"/>
            <a:r>
              <a:rPr lang="en-US" sz="4000" b="1" dirty="0" smtClean="0"/>
              <a:t>Than </a:t>
            </a:r>
            <a:r>
              <a:rPr lang="en-US" sz="4000" b="1" dirty="0"/>
              <a:t>O</a:t>
            </a:r>
            <a:r>
              <a:rPr lang="en-US" sz="4000" b="1" dirty="0" smtClean="0"/>
              <a:t>ther Populations</a:t>
            </a:r>
            <a:endParaRPr lang="en-US" sz="4000" b="1" dirty="0"/>
          </a:p>
        </p:txBody>
      </p:sp>
      <p:pic>
        <p:nvPicPr>
          <p:cNvPr id="1026" name="Picture 2" descr="Image result for silo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00449"/>
            <a:ext cx="4724400" cy="254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3023222"/>
            <a:ext cx="5755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 three systems of care with various needs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35220" y="4867274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Children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4736068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Y/YA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16012" y="4920734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ADULT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124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1946</TotalTime>
  <Words>592</Words>
  <Application>Microsoft Office PowerPoint</Application>
  <PresentationFormat>On-screen Show (4:3)</PresentationFormat>
  <Paragraphs>168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Century Gothic</vt:lpstr>
      <vt:lpstr>Wingdings</vt:lpstr>
      <vt:lpstr>Wingdings 2</vt:lpstr>
      <vt:lpstr>Wingdings 3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Zwieg</dc:creator>
  <cp:lastModifiedBy>Wahlin, Kelli A</cp:lastModifiedBy>
  <cp:revision>76</cp:revision>
  <dcterms:created xsi:type="dcterms:W3CDTF">2018-08-02T18:26:22Z</dcterms:created>
  <dcterms:modified xsi:type="dcterms:W3CDTF">2018-08-27T17:05:32Z</dcterms:modified>
</cp:coreProperties>
</file>