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2"/>
  </p:notesMasterIdLst>
  <p:sldIdLst>
    <p:sldId id="256" r:id="rId2"/>
    <p:sldId id="257" r:id="rId3"/>
    <p:sldId id="258" r:id="rId4"/>
    <p:sldId id="260" r:id="rId5"/>
    <p:sldId id="263" r:id="rId6"/>
    <p:sldId id="264" r:id="rId7"/>
    <p:sldId id="265" r:id="rId8"/>
    <p:sldId id="267" r:id="rId9"/>
    <p:sldId id="268" r:id="rId10"/>
    <p:sldId id="269" r:id="rId11"/>
    <p:sldId id="270" r:id="rId12"/>
    <p:sldId id="271" r:id="rId13"/>
    <p:sldId id="272" r:id="rId14"/>
    <p:sldId id="273" r:id="rId15"/>
    <p:sldId id="275" r:id="rId16"/>
    <p:sldId id="277" r:id="rId17"/>
    <p:sldId id="278" r:id="rId18"/>
    <p:sldId id="279" r:id="rId19"/>
    <p:sldId id="280"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3601" autoAdjust="0"/>
  </p:normalViewPr>
  <p:slideViewPr>
    <p:cSldViewPr>
      <p:cViewPr varScale="1">
        <p:scale>
          <a:sx n="109" d="100"/>
          <a:sy n="109" d="100"/>
        </p:scale>
        <p:origin x="108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049F8D-CD0A-4018-81DD-E316F1A2B8B4}" type="datetimeFigureOut">
              <a:rPr lang="en-US" smtClean="0"/>
              <a:t>8/6/18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7422C-E715-4D0D-8BBB-1D0432FC9F3B}" type="slidenum">
              <a:rPr lang="en-US" smtClean="0"/>
              <a:t>‹#›</a:t>
            </a:fld>
            <a:endParaRPr lang="en-US"/>
          </a:p>
        </p:txBody>
      </p:sp>
    </p:spTree>
    <p:extLst>
      <p:ext uri="{BB962C8B-B14F-4D97-AF65-F5344CB8AC3E}">
        <p14:creationId xmlns:p14="http://schemas.microsoft.com/office/powerpoint/2010/main" val="1936021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7422C-E715-4D0D-8BBB-1D0432FC9F3B}" type="slidenum">
              <a:rPr lang="en-US" smtClean="0"/>
              <a:t>8</a:t>
            </a:fld>
            <a:endParaRPr lang="en-US"/>
          </a:p>
        </p:txBody>
      </p:sp>
    </p:spTree>
    <p:extLst>
      <p:ext uri="{BB962C8B-B14F-4D97-AF65-F5344CB8AC3E}">
        <p14:creationId xmlns:p14="http://schemas.microsoft.com/office/powerpoint/2010/main" val="3422297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Partnership: The support person(s) will regard their role as that of a partner in identifying concerns and potential options. (Role to avoid: Risk assessor, protector, decider,</a:t>
            </a:r>
            <a:r>
              <a:rPr lang="en-US" baseline="0" dirty="0"/>
              <a:t> etc.)</a:t>
            </a:r>
          </a:p>
          <a:p>
            <a:pPr marL="171450" indent="-171450">
              <a:buFont typeface="Arial" panose="020B0604020202020204" pitchFamily="34" charset="0"/>
              <a:buChar char="•"/>
            </a:pPr>
            <a:r>
              <a:rPr lang="en-US" baseline="0" dirty="0"/>
              <a:t>Transparency: The support person(s) will be honest about his or her own concerns and need for support in difficult situations, including when they feel they need to call a supervisor or colleague during a given interaction. (Role to avoid: Secretly calling for help, keeping the individual in distress ‘busy’ while someone else calls for help, pretending you are not affected by their distress, etc.)</a:t>
            </a:r>
          </a:p>
          <a:p>
            <a:pPr marL="171450" indent="-171450">
              <a:buFont typeface="Arial" panose="020B0604020202020204" pitchFamily="34" charset="0"/>
              <a:buChar char="•"/>
            </a:pPr>
            <a:r>
              <a:rPr lang="en-US" baseline="0" dirty="0"/>
              <a:t>Continuity: The support person(s) will be aware of their own limitations in time and availability, but will seek a way to maintain a connection with the person they are supporting, even if that individual chooses to go to the hospital, etc. (Role to avoid: Seeing the individual as ‘taken care or’ or ‘no longer their problem’ once referred elsewhere.)</a:t>
            </a:r>
          </a:p>
        </p:txBody>
      </p:sp>
      <p:sp>
        <p:nvSpPr>
          <p:cNvPr id="4" name="Slide Number Placeholder 3"/>
          <p:cNvSpPr>
            <a:spLocks noGrp="1"/>
          </p:cNvSpPr>
          <p:nvPr>
            <p:ph type="sldNum" sz="quarter" idx="10"/>
          </p:nvPr>
        </p:nvSpPr>
        <p:spPr/>
        <p:txBody>
          <a:bodyPr/>
          <a:lstStyle/>
          <a:p>
            <a:fld id="{1427422C-E715-4D0D-8BBB-1D0432FC9F3B}" type="slidenum">
              <a:rPr lang="en-US" smtClean="0"/>
              <a:t>16</a:t>
            </a:fld>
            <a:endParaRPr lang="en-US"/>
          </a:p>
        </p:txBody>
      </p:sp>
    </p:spTree>
    <p:extLst>
      <p:ext uri="{BB962C8B-B14F-4D97-AF65-F5344CB8AC3E}">
        <p14:creationId xmlns:p14="http://schemas.microsoft.com/office/powerpoint/2010/main" val="3580858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Reflect (“It</a:t>
            </a:r>
            <a:r>
              <a:rPr lang="en-US" baseline="0" dirty="0"/>
              <a:t> sounds like your…”) and validate (“After everything you’ve been through, it makes total sense to me that you’d be feeling this way.”</a:t>
            </a:r>
            <a:endParaRPr lang="en-US" dirty="0"/>
          </a:p>
        </p:txBody>
      </p:sp>
      <p:sp>
        <p:nvSpPr>
          <p:cNvPr id="4" name="Slide Number Placeholder 3"/>
          <p:cNvSpPr>
            <a:spLocks noGrp="1"/>
          </p:cNvSpPr>
          <p:nvPr>
            <p:ph type="sldNum" sz="quarter" idx="10"/>
          </p:nvPr>
        </p:nvSpPr>
        <p:spPr/>
        <p:txBody>
          <a:bodyPr/>
          <a:lstStyle/>
          <a:p>
            <a:fld id="{1427422C-E715-4D0D-8BBB-1D0432FC9F3B}" type="slidenum">
              <a:rPr lang="en-US" smtClean="0"/>
              <a:t>18</a:t>
            </a:fld>
            <a:endParaRPr lang="en-US"/>
          </a:p>
        </p:txBody>
      </p:sp>
    </p:spTree>
    <p:extLst>
      <p:ext uri="{BB962C8B-B14F-4D97-AF65-F5344CB8AC3E}">
        <p14:creationId xmlns:p14="http://schemas.microsoft.com/office/powerpoint/2010/main" val="3190375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B8B0F359-C5D2-4533-BAB6-DDA1D46FC76D}" type="datetimeFigureOut">
              <a:rPr lang="en-US" smtClean="0"/>
              <a:t>8/6/18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C5D8F02-43AE-458C-8935-E90D401F08D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B0F359-C5D2-4533-BAB6-DDA1D46FC76D}"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D8F02-43AE-458C-8935-E90D401F08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B0F359-C5D2-4533-BAB6-DDA1D46FC76D}"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D8F02-43AE-458C-8935-E90D401F08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B8B0F359-C5D2-4533-BAB6-DDA1D46FC76D}" type="datetimeFigureOut">
              <a:rPr lang="en-US" smtClean="0"/>
              <a:t>8/6/18</a:t>
            </a:fld>
            <a:endParaRPr lang="en-US"/>
          </a:p>
        </p:txBody>
      </p:sp>
      <p:sp>
        <p:nvSpPr>
          <p:cNvPr id="9" name="Slide Number Placeholder 8"/>
          <p:cNvSpPr>
            <a:spLocks noGrp="1"/>
          </p:cNvSpPr>
          <p:nvPr>
            <p:ph type="sldNum" sz="quarter" idx="15"/>
          </p:nvPr>
        </p:nvSpPr>
        <p:spPr/>
        <p:txBody>
          <a:bodyPr rtlCol="0"/>
          <a:lstStyle/>
          <a:p>
            <a:fld id="{FC5D8F02-43AE-458C-8935-E90D401F08D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8B0F359-C5D2-4533-BAB6-DDA1D46FC76D}" type="datetimeFigureOut">
              <a:rPr lang="en-US" smtClean="0"/>
              <a:t>8/6/18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C5D8F02-43AE-458C-8935-E90D401F08D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8B0F359-C5D2-4533-BAB6-DDA1D46FC76D}"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D8F02-43AE-458C-8935-E90D401F08D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B8B0F359-C5D2-4533-BAB6-DDA1D46FC76D}" type="datetimeFigureOut">
              <a:rPr lang="en-US" smtClean="0"/>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5D8F02-43AE-458C-8935-E90D401F08D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B8B0F359-C5D2-4533-BAB6-DDA1D46FC76D}" type="datetimeFigureOut">
              <a:rPr lang="en-US" smtClean="0"/>
              <a:t>8/6/18</a:t>
            </a:fld>
            <a:endParaRPr lang="en-US"/>
          </a:p>
        </p:txBody>
      </p:sp>
      <p:sp>
        <p:nvSpPr>
          <p:cNvPr id="7" name="Slide Number Placeholder 6"/>
          <p:cNvSpPr>
            <a:spLocks noGrp="1"/>
          </p:cNvSpPr>
          <p:nvPr>
            <p:ph type="sldNum" sz="quarter" idx="11"/>
          </p:nvPr>
        </p:nvSpPr>
        <p:spPr/>
        <p:txBody>
          <a:bodyPr rtlCol="0"/>
          <a:lstStyle/>
          <a:p>
            <a:fld id="{FC5D8F02-43AE-458C-8935-E90D401F08D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0F359-C5D2-4533-BAB6-DDA1D46FC76D}" type="datetimeFigureOut">
              <a:rPr lang="en-US" smtClean="0"/>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5D8F02-43AE-458C-8935-E90D401F08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B8B0F359-C5D2-4533-BAB6-DDA1D46FC76D}" type="datetimeFigureOut">
              <a:rPr lang="en-US" smtClean="0"/>
              <a:t>8/6/18</a:t>
            </a:fld>
            <a:endParaRPr lang="en-US"/>
          </a:p>
        </p:txBody>
      </p:sp>
      <p:sp>
        <p:nvSpPr>
          <p:cNvPr id="22" name="Slide Number Placeholder 21"/>
          <p:cNvSpPr>
            <a:spLocks noGrp="1"/>
          </p:cNvSpPr>
          <p:nvPr>
            <p:ph type="sldNum" sz="quarter" idx="15"/>
          </p:nvPr>
        </p:nvSpPr>
        <p:spPr/>
        <p:txBody>
          <a:bodyPr rtlCol="0"/>
          <a:lstStyle/>
          <a:p>
            <a:fld id="{FC5D8F02-43AE-458C-8935-E90D401F08D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8B0F359-C5D2-4533-BAB6-DDA1D46FC76D}" type="datetimeFigureOut">
              <a:rPr lang="en-US" smtClean="0"/>
              <a:t>8/6/18</a:t>
            </a:fld>
            <a:endParaRPr lang="en-US"/>
          </a:p>
        </p:txBody>
      </p:sp>
      <p:sp>
        <p:nvSpPr>
          <p:cNvPr id="18" name="Slide Number Placeholder 17"/>
          <p:cNvSpPr>
            <a:spLocks noGrp="1"/>
          </p:cNvSpPr>
          <p:nvPr>
            <p:ph type="sldNum" sz="quarter" idx="11"/>
          </p:nvPr>
        </p:nvSpPr>
        <p:spPr/>
        <p:txBody>
          <a:bodyPr rtlCol="0"/>
          <a:lstStyle/>
          <a:p>
            <a:fld id="{FC5D8F02-43AE-458C-8935-E90D401F08D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8B0F359-C5D2-4533-BAB6-DDA1D46FC76D}" type="datetimeFigureOut">
              <a:rPr lang="en-US" smtClean="0"/>
              <a:t>8/6/18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5D8F02-43AE-458C-8935-E90D401F08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mailto:val@namifoxvalley.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914400"/>
            <a:ext cx="7772400" cy="1894362"/>
          </a:xfrm>
        </p:spPr>
        <p:txBody>
          <a:bodyPr>
            <a:noAutofit/>
          </a:bodyPr>
          <a:lstStyle/>
          <a:p>
            <a:r>
              <a:rPr lang="en-US" sz="4400" dirty="0">
                <a:cs typeface="Times New Roman" panose="02020603050405020304" pitchFamily="18" charset="0"/>
              </a:rPr>
              <a:t>Alternatives to Suicide </a:t>
            </a:r>
            <a:br>
              <a:rPr lang="en-US" sz="4400" dirty="0">
                <a:cs typeface="Times New Roman" panose="02020603050405020304" pitchFamily="18" charset="0"/>
              </a:rPr>
            </a:br>
            <a:r>
              <a:rPr lang="en-US" sz="4400" dirty="0">
                <a:cs typeface="Times New Roman" panose="02020603050405020304" pitchFamily="18" charset="0"/>
              </a:rPr>
              <a:t>   Peer-to-Peer Groups</a:t>
            </a:r>
          </a:p>
        </p:txBody>
      </p:sp>
      <p:sp>
        <p:nvSpPr>
          <p:cNvPr id="3" name="Subtitle 2"/>
          <p:cNvSpPr>
            <a:spLocks noGrp="1"/>
          </p:cNvSpPr>
          <p:nvPr>
            <p:ph type="subTitle" idx="1"/>
          </p:nvPr>
        </p:nvSpPr>
        <p:spPr/>
        <p:txBody>
          <a:bodyPr>
            <a:normAutofit/>
          </a:bodyPr>
          <a:lstStyle/>
          <a:p>
            <a:r>
              <a:rPr lang="en-US" sz="1600" dirty="0">
                <a:solidFill>
                  <a:schemeClr val="tx1"/>
                </a:solidFill>
                <a:latin typeface="+mj-lt"/>
                <a:cs typeface="Times New Roman" panose="02020603050405020304" pitchFamily="18" charset="0"/>
              </a:rPr>
              <a:t>These groups have been nurtured and developed within the Western Mass Recovery Learning Community (RLC).</a:t>
            </a:r>
          </a:p>
          <a:p>
            <a:r>
              <a:rPr lang="en-US" sz="1600" dirty="0">
                <a:solidFill>
                  <a:schemeClr val="tx1"/>
                </a:solidFill>
                <a:latin typeface="+mj-lt"/>
                <a:cs typeface="Times New Roman" panose="02020603050405020304" pitchFamily="18" charset="0"/>
              </a:rPr>
              <a:t>www.westernmassrlc.org</a:t>
            </a:r>
          </a:p>
        </p:txBody>
      </p:sp>
    </p:spTree>
    <p:extLst>
      <p:ext uri="{BB962C8B-B14F-4D97-AF65-F5344CB8AC3E}">
        <p14:creationId xmlns:p14="http://schemas.microsoft.com/office/powerpoint/2010/main" val="113801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The Gist</a:t>
            </a:r>
          </a:p>
        </p:txBody>
      </p:sp>
      <p:sp>
        <p:nvSpPr>
          <p:cNvPr id="3" name="Content Placeholder 2"/>
          <p:cNvSpPr>
            <a:spLocks noGrp="1"/>
          </p:cNvSpPr>
          <p:nvPr>
            <p:ph sz="quarter" idx="1"/>
          </p:nvPr>
        </p:nvSpPr>
        <p:spPr/>
        <p:txBody>
          <a:bodyPr>
            <a:normAutofit/>
          </a:bodyPr>
          <a:lstStyle/>
          <a:p>
            <a:r>
              <a:rPr lang="en-US" sz="2800" dirty="0"/>
              <a:t>People share from their own experiences</a:t>
            </a:r>
          </a:p>
          <a:p>
            <a:r>
              <a:rPr lang="en-US" sz="2800" dirty="0"/>
              <a:t>Ordinary, non-medical language is used</a:t>
            </a:r>
          </a:p>
          <a:p>
            <a:r>
              <a:rPr lang="en-US" sz="2800" dirty="0"/>
              <a:t>Curiosity-based vs. fear-based responses</a:t>
            </a:r>
          </a:p>
          <a:p>
            <a:r>
              <a:rPr lang="en-US" sz="2800" dirty="0"/>
              <a:t>Value of meeting and accepting people as they are</a:t>
            </a:r>
          </a:p>
          <a:p>
            <a:r>
              <a:rPr lang="en-US" sz="2800" dirty="0"/>
              <a:t>Willingness to sit with deep distress; not jumping to clinical interventions</a:t>
            </a:r>
          </a:p>
        </p:txBody>
      </p:sp>
    </p:spTree>
    <p:extLst>
      <p:ext uri="{BB962C8B-B14F-4D97-AF65-F5344CB8AC3E}">
        <p14:creationId xmlns:p14="http://schemas.microsoft.com/office/powerpoint/2010/main" val="308735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Freedom</a:t>
            </a:r>
          </a:p>
        </p:txBody>
      </p:sp>
      <p:sp>
        <p:nvSpPr>
          <p:cNvPr id="3" name="Content Placeholder 2"/>
          <p:cNvSpPr>
            <a:spLocks noGrp="1"/>
          </p:cNvSpPr>
          <p:nvPr>
            <p:ph sz="quarter" idx="1"/>
          </p:nvPr>
        </p:nvSpPr>
        <p:spPr/>
        <p:txBody>
          <a:bodyPr>
            <a:normAutofit/>
          </a:bodyPr>
          <a:lstStyle/>
          <a:p>
            <a:r>
              <a:rPr lang="en-US" sz="2800" dirty="0"/>
              <a:t>Attendance is completely voluntary and self-determined</a:t>
            </a:r>
          </a:p>
          <a:p>
            <a:r>
              <a:rPr lang="en-US" sz="2800" dirty="0"/>
              <a:t>Freedom to interpret experiences in any way</a:t>
            </a:r>
          </a:p>
          <a:p>
            <a:r>
              <a:rPr lang="en-US" sz="2800" dirty="0"/>
              <a:t>Freedom to challenge social norms</a:t>
            </a:r>
          </a:p>
          <a:p>
            <a:r>
              <a:rPr lang="en-US" sz="2800" dirty="0"/>
              <a:t>Freedom to talk about anything; not just thoughts of suicide</a:t>
            </a:r>
          </a:p>
        </p:txBody>
      </p:sp>
    </p:spTree>
    <p:extLst>
      <p:ext uri="{BB962C8B-B14F-4D97-AF65-F5344CB8AC3E}">
        <p14:creationId xmlns:p14="http://schemas.microsoft.com/office/powerpoint/2010/main" val="202877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Out of the Box</a:t>
            </a:r>
          </a:p>
        </p:txBody>
      </p:sp>
      <p:sp>
        <p:nvSpPr>
          <p:cNvPr id="3" name="Content Placeholder 2"/>
          <p:cNvSpPr>
            <a:spLocks noGrp="1"/>
          </p:cNvSpPr>
          <p:nvPr>
            <p:ph sz="quarter" idx="1"/>
          </p:nvPr>
        </p:nvSpPr>
        <p:spPr/>
        <p:txBody>
          <a:bodyPr>
            <a:normAutofit/>
          </a:bodyPr>
          <a:lstStyle/>
          <a:p>
            <a:r>
              <a:rPr lang="en-US" sz="2800" dirty="0"/>
              <a:t>No assumption of illness</a:t>
            </a:r>
          </a:p>
          <a:p>
            <a:r>
              <a:rPr lang="en-US" sz="2800" dirty="0"/>
              <a:t>No assumption that suicidal thoughts are connected to mental illness</a:t>
            </a:r>
          </a:p>
          <a:p>
            <a:r>
              <a:rPr lang="en-US" sz="2800" dirty="0"/>
              <a:t>Differences between suicide and self-injury are acknowledged and respected</a:t>
            </a:r>
          </a:p>
        </p:txBody>
      </p:sp>
    </p:spTree>
    <p:extLst>
      <p:ext uri="{BB962C8B-B14F-4D97-AF65-F5344CB8AC3E}">
        <p14:creationId xmlns:p14="http://schemas.microsoft.com/office/powerpoint/2010/main" val="157325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Practical Matters</a:t>
            </a:r>
          </a:p>
        </p:txBody>
      </p:sp>
      <p:sp>
        <p:nvSpPr>
          <p:cNvPr id="3" name="Content Placeholder 2"/>
          <p:cNvSpPr>
            <a:spLocks noGrp="1"/>
          </p:cNvSpPr>
          <p:nvPr>
            <p:ph sz="quarter" idx="1"/>
          </p:nvPr>
        </p:nvSpPr>
        <p:spPr/>
        <p:txBody>
          <a:bodyPr>
            <a:normAutofit/>
          </a:bodyPr>
          <a:lstStyle/>
          <a:p>
            <a:r>
              <a:rPr lang="en-US" sz="2800" dirty="0"/>
              <a:t>Group meets in the community, not in a clinical setting</a:t>
            </a:r>
          </a:p>
          <a:p>
            <a:r>
              <a:rPr lang="en-US" sz="2800" dirty="0"/>
              <a:t>Group open to people not using services</a:t>
            </a:r>
          </a:p>
          <a:p>
            <a:r>
              <a:rPr lang="en-US" sz="2800" dirty="0"/>
              <a:t>Group open to people from other geographical areas</a:t>
            </a:r>
          </a:p>
          <a:p>
            <a:r>
              <a:rPr lang="en-US" sz="2800" dirty="0"/>
              <a:t>No clinical pressure on facilitator to report back to anyone else</a:t>
            </a:r>
          </a:p>
        </p:txBody>
      </p:sp>
    </p:spTree>
    <p:extLst>
      <p:ext uri="{BB962C8B-B14F-4D97-AF65-F5344CB8AC3E}">
        <p14:creationId xmlns:p14="http://schemas.microsoft.com/office/powerpoint/2010/main" val="42510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686800" cy="1143000"/>
          </a:xfrm>
        </p:spPr>
        <p:txBody>
          <a:bodyPr>
            <a:noAutofit/>
          </a:bodyPr>
          <a:lstStyle/>
          <a:p>
            <a:pPr algn="ctr"/>
            <a:r>
              <a:rPr lang="en-US" sz="4000" dirty="0"/>
              <a:t>The charter and guide to groups</a:t>
            </a:r>
          </a:p>
        </p:txBody>
      </p:sp>
      <p:sp>
        <p:nvSpPr>
          <p:cNvPr id="3" name="Content Placeholder 2"/>
          <p:cNvSpPr>
            <a:spLocks noGrp="1"/>
          </p:cNvSpPr>
          <p:nvPr>
            <p:ph sz="quarter" idx="1"/>
          </p:nvPr>
        </p:nvSpPr>
        <p:spPr/>
        <p:txBody>
          <a:bodyPr>
            <a:normAutofit/>
          </a:bodyPr>
          <a:lstStyle/>
          <a:p>
            <a:r>
              <a:rPr lang="en-US" u="sng" dirty="0"/>
              <a:t>Alternatives to Suicide Groups</a:t>
            </a:r>
            <a:r>
              <a:rPr lang="en-US" dirty="0"/>
              <a:t>: mutual support groups around extreme despair and suicidal feelings</a:t>
            </a:r>
          </a:p>
          <a:p>
            <a:r>
              <a:rPr lang="en-US" u="sng" dirty="0"/>
              <a:t>Alternative Conversations Groups</a:t>
            </a:r>
            <a:r>
              <a:rPr lang="en-US" dirty="0"/>
              <a:t>: adapted from Alternatives to Suicide values for provider settings that limit fuller groups</a:t>
            </a:r>
          </a:p>
        </p:txBody>
      </p:sp>
    </p:spTree>
    <p:extLst>
      <p:ext uri="{BB962C8B-B14F-4D97-AF65-F5344CB8AC3E}">
        <p14:creationId xmlns:p14="http://schemas.microsoft.com/office/powerpoint/2010/main" val="291903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81200"/>
            <a:ext cx="8534400" cy="2862322"/>
          </a:xfrm>
          <a:prstGeom prst="rect">
            <a:avLst/>
          </a:prstGeom>
          <a:noFill/>
        </p:spPr>
        <p:txBody>
          <a:bodyPr wrap="square" rtlCol="0">
            <a:spAutoFit/>
          </a:bodyPr>
          <a:lstStyle/>
          <a:p>
            <a:pPr algn="ctr"/>
            <a:r>
              <a:rPr lang="en-US" sz="6000" dirty="0">
                <a:solidFill>
                  <a:schemeClr val="tx2"/>
                </a:solidFill>
              </a:rPr>
              <a:t>PROCESS FOR STARTING/HOLDING THE GROUP</a:t>
            </a:r>
          </a:p>
        </p:txBody>
      </p:sp>
    </p:spTree>
    <p:extLst>
      <p:ext uri="{BB962C8B-B14F-4D97-AF65-F5344CB8AC3E}">
        <p14:creationId xmlns:p14="http://schemas.microsoft.com/office/powerpoint/2010/main" val="4211449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Alt to Sui Values for non-peer providers</a:t>
            </a:r>
          </a:p>
        </p:txBody>
      </p:sp>
      <p:sp>
        <p:nvSpPr>
          <p:cNvPr id="3" name="Content Placeholder 2"/>
          <p:cNvSpPr>
            <a:spLocks noGrp="1"/>
          </p:cNvSpPr>
          <p:nvPr>
            <p:ph sz="quarter" idx="1"/>
          </p:nvPr>
        </p:nvSpPr>
        <p:spPr/>
        <p:txBody>
          <a:bodyPr>
            <a:normAutofit/>
          </a:bodyPr>
          <a:lstStyle/>
          <a:p>
            <a:r>
              <a:rPr lang="en-US" sz="1800" dirty="0"/>
              <a:t>Partnership</a:t>
            </a:r>
          </a:p>
          <a:p>
            <a:pPr lvl="1"/>
            <a:r>
              <a:rPr lang="en-US" sz="1800" dirty="0"/>
              <a:t>Role to avoid: Risk assessor, protector, decider, etc.</a:t>
            </a:r>
          </a:p>
          <a:p>
            <a:r>
              <a:rPr lang="en-US" sz="1800" dirty="0"/>
              <a:t>Transparency</a:t>
            </a:r>
          </a:p>
          <a:p>
            <a:pPr lvl="1"/>
            <a:r>
              <a:rPr lang="en-US" sz="1800" dirty="0"/>
              <a:t>Role to avoid: Secretly calling for help, keeping the individual in distress ‘busy’ while someone else calls for help, pretending you are not affected by their distress, etc.</a:t>
            </a:r>
          </a:p>
          <a:p>
            <a:r>
              <a:rPr lang="en-US" sz="1800" dirty="0"/>
              <a:t>Continuity</a:t>
            </a:r>
          </a:p>
          <a:p>
            <a:pPr lvl="1"/>
            <a:r>
              <a:rPr lang="en-US" sz="1800" dirty="0"/>
              <a:t>Role to avoid: Seeing the individual as ‘taken care of’ or ‘no longer your problem’ once referred elsewhere</a:t>
            </a:r>
          </a:p>
          <a:p>
            <a:pPr marL="365760" lvl="1" indent="0">
              <a:buNone/>
            </a:pPr>
            <a:endParaRPr lang="en-US" sz="1500" dirty="0"/>
          </a:p>
          <a:p>
            <a:endParaRPr lang="en-US" dirty="0"/>
          </a:p>
        </p:txBody>
      </p:sp>
    </p:spTree>
    <p:extLst>
      <p:ext uri="{BB962C8B-B14F-4D97-AF65-F5344CB8AC3E}">
        <p14:creationId xmlns:p14="http://schemas.microsoft.com/office/powerpoint/2010/main" val="95360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Possible Questions/</a:t>
            </a:r>
            <a:br>
              <a:rPr lang="en-US" sz="3200" dirty="0"/>
            </a:br>
            <a:r>
              <a:rPr lang="en-US" sz="3200" dirty="0"/>
              <a:t>Helpful Statements</a:t>
            </a:r>
          </a:p>
        </p:txBody>
      </p:sp>
      <p:sp>
        <p:nvSpPr>
          <p:cNvPr id="3" name="Content Placeholder 2"/>
          <p:cNvSpPr>
            <a:spLocks noGrp="1"/>
          </p:cNvSpPr>
          <p:nvPr>
            <p:ph sz="quarter" idx="1"/>
          </p:nvPr>
        </p:nvSpPr>
        <p:spPr/>
        <p:txBody>
          <a:bodyPr/>
          <a:lstStyle/>
          <a:p>
            <a:r>
              <a:rPr lang="en-US" dirty="0"/>
              <a:t>What’s going on?</a:t>
            </a:r>
          </a:p>
          <a:p>
            <a:r>
              <a:rPr lang="en-US" dirty="0"/>
              <a:t>Did something happen that triggered you feeling this way?</a:t>
            </a:r>
          </a:p>
          <a:p>
            <a:r>
              <a:rPr lang="en-US" dirty="0"/>
              <a:t>Have you felt this way before?</a:t>
            </a:r>
          </a:p>
          <a:p>
            <a:r>
              <a:rPr lang="en-US" dirty="0"/>
              <a:t>How can I help?</a:t>
            </a:r>
          </a:p>
          <a:p>
            <a:endParaRPr lang="en-US" dirty="0"/>
          </a:p>
        </p:txBody>
      </p:sp>
    </p:spTree>
    <p:extLst>
      <p:ext uri="{BB962C8B-B14F-4D97-AF65-F5344CB8AC3E}">
        <p14:creationId xmlns:p14="http://schemas.microsoft.com/office/powerpoint/2010/main" val="43653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Possible Strategies/Interventions</a:t>
            </a:r>
          </a:p>
        </p:txBody>
      </p:sp>
      <p:sp>
        <p:nvSpPr>
          <p:cNvPr id="3" name="Content Placeholder 2"/>
          <p:cNvSpPr>
            <a:spLocks noGrp="1"/>
          </p:cNvSpPr>
          <p:nvPr>
            <p:ph sz="quarter" idx="1"/>
          </p:nvPr>
        </p:nvSpPr>
        <p:spPr>
          <a:xfrm>
            <a:off x="381000" y="1600200"/>
            <a:ext cx="7467600" cy="4873752"/>
          </a:xfrm>
        </p:spPr>
        <p:txBody>
          <a:bodyPr/>
          <a:lstStyle/>
          <a:p>
            <a:r>
              <a:rPr lang="en-US" dirty="0"/>
              <a:t>Reflect and validate.</a:t>
            </a:r>
          </a:p>
          <a:p>
            <a:r>
              <a:rPr lang="en-US" dirty="0"/>
              <a:t>Develop a plan that includes concrete steps to check in later that day and the next day, and resources to get through the next 24 hours.</a:t>
            </a:r>
          </a:p>
          <a:p>
            <a:r>
              <a:rPr lang="en-US" dirty="0"/>
              <a:t>If in person, offer to go for a walk with the individual.</a:t>
            </a:r>
          </a:p>
          <a:p>
            <a:r>
              <a:rPr lang="en-US" dirty="0"/>
              <a:t>Offer to call emergency services with the individual.</a:t>
            </a:r>
          </a:p>
          <a:p>
            <a:endParaRPr lang="en-US" dirty="0"/>
          </a:p>
        </p:txBody>
      </p:sp>
    </p:spTree>
    <p:extLst>
      <p:ext uri="{BB962C8B-B14F-4D97-AF65-F5344CB8AC3E}">
        <p14:creationId xmlns:p14="http://schemas.microsoft.com/office/powerpoint/2010/main" val="128280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marL="0" indent="0" algn="ctr">
              <a:buNone/>
            </a:pPr>
            <a:endParaRPr lang="en-US" sz="4800" dirty="0"/>
          </a:p>
          <a:p>
            <a:pPr marL="0" indent="0" algn="ctr">
              <a:buNone/>
            </a:pPr>
            <a:r>
              <a:rPr lang="en-US" sz="8800" dirty="0"/>
              <a:t>Q &amp; A</a:t>
            </a:r>
          </a:p>
          <a:p>
            <a:pPr marL="0" indent="0" algn="ctr">
              <a:buNone/>
            </a:pPr>
            <a:endParaRPr lang="en-US" sz="4800" dirty="0"/>
          </a:p>
        </p:txBody>
      </p:sp>
    </p:spTree>
    <p:extLst>
      <p:ext uri="{BB962C8B-B14F-4D97-AF65-F5344CB8AC3E}">
        <p14:creationId xmlns:p14="http://schemas.microsoft.com/office/powerpoint/2010/main" val="136169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0" y="2514600"/>
            <a:ext cx="7467600" cy="1143000"/>
          </a:xfrm>
        </p:spPr>
        <p:txBody>
          <a:bodyPr>
            <a:noAutofit/>
          </a:bodyPr>
          <a:lstStyle/>
          <a:p>
            <a:pPr algn="ctr"/>
            <a:r>
              <a:rPr lang="en-US" sz="4800" b="1" dirty="0">
                <a:cs typeface="Times New Roman" panose="02020603050405020304" pitchFamily="18" charset="0"/>
              </a:rPr>
              <a:t>Examining our beliefs about suicide</a:t>
            </a:r>
          </a:p>
        </p:txBody>
      </p:sp>
    </p:spTree>
    <p:extLst>
      <p:ext uri="{BB962C8B-B14F-4D97-AF65-F5344CB8AC3E}">
        <p14:creationId xmlns:p14="http://schemas.microsoft.com/office/powerpoint/2010/main" val="36155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Contact Us</a:t>
            </a:r>
          </a:p>
        </p:txBody>
      </p:sp>
      <p:sp>
        <p:nvSpPr>
          <p:cNvPr id="3" name="Content Placeholder 2"/>
          <p:cNvSpPr>
            <a:spLocks noGrp="1"/>
          </p:cNvSpPr>
          <p:nvPr>
            <p:ph sz="quarter" idx="1"/>
          </p:nvPr>
        </p:nvSpPr>
        <p:spPr/>
        <p:txBody>
          <a:bodyPr/>
          <a:lstStyle/>
          <a:p>
            <a:pPr marL="0" indent="0" algn="ctr">
              <a:buNone/>
            </a:pPr>
            <a:endParaRPr lang="en-US" dirty="0"/>
          </a:p>
          <a:p>
            <a:pPr marL="0" indent="0" algn="ctr">
              <a:buNone/>
            </a:pPr>
            <a:endParaRPr lang="en-US" sz="3600" dirty="0"/>
          </a:p>
          <a:p>
            <a:pPr marL="0" indent="0" algn="ctr">
              <a:buNone/>
            </a:pPr>
            <a:r>
              <a:rPr lang="en-US" sz="3600" dirty="0"/>
              <a:t>Val Neff</a:t>
            </a:r>
          </a:p>
          <a:p>
            <a:pPr marL="0" indent="0" algn="ctr">
              <a:buNone/>
            </a:pPr>
            <a:r>
              <a:rPr lang="en-US" sz="3600" dirty="0">
                <a:hlinkClick r:id="rId2"/>
              </a:rPr>
              <a:t>val@namifoxvalley.org</a:t>
            </a:r>
            <a:endParaRPr lang="en-US" sz="3600" dirty="0"/>
          </a:p>
          <a:p>
            <a:pPr marL="0" indent="0" algn="ctr">
              <a:buNone/>
            </a:pPr>
            <a:r>
              <a:rPr lang="en-US" sz="3600" dirty="0"/>
              <a:t>(847)337-5343</a:t>
            </a:r>
          </a:p>
          <a:p>
            <a:pPr marL="0" indent="0" algn="ctr">
              <a:buNone/>
            </a:pPr>
            <a:endParaRPr lang="en-US" dirty="0"/>
          </a:p>
        </p:txBody>
      </p:sp>
      <p:sp>
        <p:nvSpPr>
          <p:cNvPr id="4" name="TextBox 3">
            <a:extLst>
              <a:ext uri="{FF2B5EF4-FFF2-40B4-BE49-F238E27FC236}">
                <a16:creationId xmlns:a16="http://schemas.microsoft.com/office/drawing/2014/main" id="{5C78806E-99E7-5E46-AEA9-C5C3F62EDE75}"/>
              </a:ext>
            </a:extLst>
          </p:cNvPr>
          <p:cNvSpPr txBox="1"/>
          <p:nvPr/>
        </p:nvSpPr>
        <p:spPr>
          <a:xfrm>
            <a:off x="304800" y="5919954"/>
            <a:ext cx="8153400" cy="1107996"/>
          </a:xfrm>
          <a:prstGeom prst="rect">
            <a:avLst/>
          </a:prstGeom>
          <a:noFill/>
        </p:spPr>
        <p:txBody>
          <a:bodyPr wrap="square" rtlCol="0">
            <a:spAutoFit/>
          </a:bodyPr>
          <a:lstStyle/>
          <a:p>
            <a:r>
              <a:rPr lang="en-US" sz="1200" i="1" dirty="0">
                <a:latin typeface="Calibri" panose="020F0502020204030204" pitchFamily="34" charset="0"/>
                <a:cs typeface="Calibri" panose="020F0502020204030204" pitchFamily="34" charset="0"/>
              </a:rPr>
              <a:t>Funding for this conference was made possible by NITT-HT grant, CFDA 93.243 from SAMHSA.  The views expressed in written conference materials or publications and by speakers and moderators do not necessarily reflect the official policies of the Department of Health and Human Services; nor does mention of trade names, commercial practices, or organizations imply endorsement by the U.S. Government.</a:t>
            </a:r>
          </a:p>
          <a:p>
            <a:endParaRPr lang="en-US" dirty="0"/>
          </a:p>
        </p:txBody>
      </p:sp>
    </p:spTree>
    <p:extLst>
      <p:ext uri="{BB962C8B-B14F-4D97-AF65-F5344CB8AC3E}">
        <p14:creationId xmlns:p14="http://schemas.microsoft.com/office/powerpoint/2010/main" val="3554841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828800"/>
            <a:ext cx="7467600" cy="2123658"/>
          </a:xfrm>
          <a:prstGeom prst="rect">
            <a:avLst/>
          </a:prstGeom>
          <a:noFill/>
        </p:spPr>
        <p:txBody>
          <a:bodyPr wrap="square" rtlCol="0">
            <a:spAutoFit/>
          </a:bodyPr>
          <a:lstStyle/>
          <a:p>
            <a:r>
              <a:rPr lang="en-US" sz="4400" dirty="0"/>
              <a:t>I believe suicide is okay in some situations, like when someone is terminally ill.</a:t>
            </a:r>
          </a:p>
        </p:txBody>
      </p:sp>
    </p:spTree>
    <p:extLst>
      <p:ext uri="{BB962C8B-B14F-4D97-AF65-F5344CB8AC3E}">
        <p14:creationId xmlns:p14="http://schemas.microsoft.com/office/powerpoint/2010/main" val="1655214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58291"/>
            <a:ext cx="8915400" cy="2123658"/>
          </a:xfrm>
          <a:prstGeom prst="rect">
            <a:avLst/>
          </a:prstGeom>
          <a:noFill/>
        </p:spPr>
        <p:txBody>
          <a:bodyPr wrap="square" rtlCol="0">
            <a:spAutoFit/>
          </a:bodyPr>
          <a:lstStyle/>
          <a:p>
            <a:r>
              <a:rPr lang="en-US" sz="4400" dirty="0"/>
              <a:t>I believe that people should be stopped from killing themselves by any means necessary. </a:t>
            </a:r>
          </a:p>
        </p:txBody>
      </p:sp>
    </p:spTree>
    <p:extLst>
      <p:ext uri="{BB962C8B-B14F-4D97-AF65-F5344CB8AC3E}">
        <p14:creationId xmlns:p14="http://schemas.microsoft.com/office/powerpoint/2010/main" val="3355925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902630"/>
            <a:ext cx="8458200" cy="2123658"/>
          </a:xfrm>
          <a:prstGeom prst="rect">
            <a:avLst/>
          </a:prstGeom>
          <a:noFill/>
        </p:spPr>
        <p:txBody>
          <a:bodyPr wrap="square" rtlCol="0">
            <a:spAutoFit/>
          </a:bodyPr>
          <a:lstStyle/>
          <a:p>
            <a:r>
              <a:rPr lang="en-US" sz="4400" dirty="0"/>
              <a:t>I believe certain thoughts and feelings are always a predictor for suicide.</a:t>
            </a:r>
          </a:p>
        </p:txBody>
      </p:sp>
    </p:spTree>
    <p:extLst>
      <p:ext uri="{BB962C8B-B14F-4D97-AF65-F5344CB8AC3E}">
        <p14:creationId xmlns:p14="http://schemas.microsoft.com/office/powerpoint/2010/main" val="389503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382" y="2438400"/>
            <a:ext cx="8153400" cy="1446550"/>
          </a:xfrm>
          <a:prstGeom prst="rect">
            <a:avLst/>
          </a:prstGeom>
          <a:noFill/>
        </p:spPr>
        <p:txBody>
          <a:bodyPr wrap="square" rtlCol="0">
            <a:spAutoFit/>
          </a:bodyPr>
          <a:lstStyle/>
          <a:p>
            <a:r>
              <a:rPr lang="en-US" sz="4400" dirty="0"/>
              <a:t>I believe that people who kill themselves are selfish.</a:t>
            </a:r>
          </a:p>
        </p:txBody>
      </p:sp>
    </p:spTree>
    <p:extLst>
      <p:ext uri="{BB962C8B-B14F-4D97-AF65-F5344CB8AC3E}">
        <p14:creationId xmlns:p14="http://schemas.microsoft.com/office/powerpoint/2010/main" val="4197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9448800" cy="1143000"/>
          </a:xfrm>
        </p:spPr>
        <p:txBody>
          <a:bodyPr>
            <a:noAutofit/>
          </a:bodyPr>
          <a:lstStyle/>
          <a:p>
            <a:r>
              <a:rPr lang="en-US" sz="4000" dirty="0"/>
              <a:t>What do we bring to the table?</a:t>
            </a:r>
          </a:p>
        </p:txBody>
      </p:sp>
      <p:sp>
        <p:nvSpPr>
          <p:cNvPr id="3" name="Content Placeholder 2"/>
          <p:cNvSpPr>
            <a:spLocks noGrp="1"/>
          </p:cNvSpPr>
          <p:nvPr>
            <p:ph sz="quarter" idx="1"/>
          </p:nvPr>
        </p:nvSpPr>
        <p:spPr/>
        <p:txBody>
          <a:bodyPr/>
          <a:lstStyle/>
          <a:p>
            <a:r>
              <a:rPr lang="en-US" sz="3200" dirty="0"/>
              <a:t>What did this exercise bring up for you?</a:t>
            </a:r>
          </a:p>
          <a:p>
            <a:r>
              <a:rPr lang="en-US" sz="3200" dirty="0"/>
              <a:t>What did you learn regarding your own beliefs?</a:t>
            </a:r>
          </a:p>
          <a:p>
            <a:r>
              <a:rPr lang="en-US" sz="3200" dirty="0"/>
              <a:t>How might these beliefs impact your ability to talk openly about suicide?</a:t>
            </a:r>
          </a:p>
        </p:txBody>
      </p:sp>
    </p:spTree>
    <p:extLst>
      <p:ext uri="{BB962C8B-B14F-4D97-AF65-F5344CB8AC3E}">
        <p14:creationId xmlns:p14="http://schemas.microsoft.com/office/powerpoint/2010/main" val="397590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Values</a:t>
            </a:r>
          </a:p>
        </p:txBody>
      </p:sp>
      <p:sp>
        <p:nvSpPr>
          <p:cNvPr id="3" name="Content Placeholder 2"/>
          <p:cNvSpPr>
            <a:spLocks noGrp="1"/>
          </p:cNvSpPr>
          <p:nvPr>
            <p:ph sz="quarter" idx="1"/>
          </p:nvPr>
        </p:nvSpPr>
        <p:spPr/>
        <p:txBody>
          <a:bodyPr>
            <a:normAutofit/>
          </a:bodyPr>
          <a:lstStyle/>
          <a:p>
            <a:r>
              <a:rPr lang="en-US" sz="2800" dirty="0"/>
              <a:t>Self-help with focus on relationship</a:t>
            </a:r>
          </a:p>
          <a:p>
            <a:r>
              <a:rPr lang="en-US" sz="2800" dirty="0"/>
              <a:t>Mutual respect, support, and empathy</a:t>
            </a:r>
          </a:p>
          <a:p>
            <a:r>
              <a:rPr lang="en-US" sz="2800" dirty="0"/>
              <a:t>Non-clinical and non-coercive</a:t>
            </a:r>
          </a:p>
          <a:p>
            <a:r>
              <a:rPr lang="en-US" sz="2800" dirty="0"/>
              <a:t>Instead of one expert, everyone is the expert of their own experience</a:t>
            </a:r>
          </a:p>
          <a:p>
            <a:r>
              <a:rPr lang="en-US" sz="2800" dirty="0"/>
              <a:t>Respectful of each person’s privacy</a:t>
            </a:r>
          </a:p>
          <a:p>
            <a:r>
              <a:rPr lang="en-US" sz="2800" dirty="0"/>
              <a:t>Maintain transparency; share any limits to privacy</a:t>
            </a:r>
          </a:p>
          <a:p>
            <a:endParaRPr lang="en-US" dirty="0"/>
          </a:p>
          <a:p>
            <a:pPr marL="0" indent="0">
              <a:buNone/>
            </a:pPr>
            <a:endParaRPr lang="en-US" dirty="0"/>
          </a:p>
        </p:txBody>
      </p:sp>
    </p:spTree>
    <p:extLst>
      <p:ext uri="{BB962C8B-B14F-4D97-AF65-F5344CB8AC3E}">
        <p14:creationId xmlns:p14="http://schemas.microsoft.com/office/powerpoint/2010/main" val="164754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Framework</a:t>
            </a:r>
          </a:p>
        </p:txBody>
      </p:sp>
      <p:sp>
        <p:nvSpPr>
          <p:cNvPr id="3" name="Content Placeholder 2"/>
          <p:cNvSpPr>
            <a:spLocks noGrp="1"/>
          </p:cNvSpPr>
          <p:nvPr>
            <p:ph sz="quarter" idx="1"/>
          </p:nvPr>
        </p:nvSpPr>
        <p:spPr/>
        <p:txBody>
          <a:bodyPr>
            <a:normAutofit/>
          </a:bodyPr>
          <a:lstStyle/>
          <a:p>
            <a:r>
              <a:rPr lang="en-US" dirty="0"/>
              <a:t>Mutual support group and not a clinical group or treatment program</a:t>
            </a:r>
          </a:p>
          <a:p>
            <a:r>
              <a:rPr lang="en-US" dirty="0"/>
              <a:t>People join for as long as it suits them</a:t>
            </a:r>
          </a:p>
          <a:p>
            <a:r>
              <a:rPr lang="en-US" dirty="0"/>
              <a:t>No ‘red tape’ or ‘hoops’ for anyone attending (e.g., no assessment, intake, or discharge)</a:t>
            </a:r>
          </a:p>
          <a:p>
            <a:r>
              <a:rPr lang="en-US" dirty="0"/>
              <a:t>Facilitators openly identify with the experience of suicidal thoughts</a:t>
            </a:r>
          </a:p>
          <a:p>
            <a:r>
              <a:rPr lang="en-US" dirty="0"/>
              <a:t>No documentation or records kept (beyond total numbers)</a:t>
            </a:r>
          </a:p>
        </p:txBody>
      </p:sp>
    </p:spTree>
    <p:extLst>
      <p:ext uri="{BB962C8B-B14F-4D97-AF65-F5344CB8AC3E}">
        <p14:creationId xmlns:p14="http://schemas.microsoft.com/office/powerpoint/2010/main" val="427142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829</TotalTime>
  <Words>831</Words>
  <Application>Microsoft Macintosh PowerPoint</Application>
  <PresentationFormat>On-screen Show (4:3)</PresentationFormat>
  <Paragraphs>82</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Century Schoolbook</vt:lpstr>
      <vt:lpstr>Times New Roman</vt:lpstr>
      <vt:lpstr>Wingdings</vt:lpstr>
      <vt:lpstr>Wingdings 2</vt:lpstr>
      <vt:lpstr>Oriel</vt:lpstr>
      <vt:lpstr>Alternatives to Suicide     Peer-to-Peer Groups</vt:lpstr>
      <vt:lpstr>Examining our beliefs about suicide</vt:lpstr>
      <vt:lpstr>PowerPoint Presentation</vt:lpstr>
      <vt:lpstr>PowerPoint Presentation</vt:lpstr>
      <vt:lpstr>PowerPoint Presentation</vt:lpstr>
      <vt:lpstr>PowerPoint Presentation</vt:lpstr>
      <vt:lpstr>What do we bring to the table?</vt:lpstr>
      <vt:lpstr>Values</vt:lpstr>
      <vt:lpstr>Framework</vt:lpstr>
      <vt:lpstr>The Gist</vt:lpstr>
      <vt:lpstr>Freedom</vt:lpstr>
      <vt:lpstr>Out of the Box</vt:lpstr>
      <vt:lpstr>Practical Matters</vt:lpstr>
      <vt:lpstr>The charter and guide to groups</vt:lpstr>
      <vt:lpstr>PowerPoint Presentation</vt:lpstr>
      <vt:lpstr>Alt to Sui Values for non-peer providers</vt:lpstr>
      <vt:lpstr>Possible Questions/ Helpful Statements</vt:lpstr>
      <vt:lpstr>Possible Strategies/Interventions</vt:lpstr>
      <vt:lpstr>PowerPoint Presentation</vt:lpstr>
      <vt:lpstr>Contact Us</vt:lpstr>
    </vt:vector>
  </TitlesOfParts>
  <Company>Hewlett-Packard Company</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PRR</dc:creator>
  <cp:lastModifiedBy>Valee Thao</cp:lastModifiedBy>
  <cp:revision>45</cp:revision>
  <dcterms:created xsi:type="dcterms:W3CDTF">2016-09-22T20:26:14Z</dcterms:created>
  <dcterms:modified xsi:type="dcterms:W3CDTF">2018-08-06T23:50:07Z</dcterms:modified>
</cp:coreProperties>
</file>