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0" r:id="rId3"/>
    <p:sldId id="261" r:id="rId4"/>
    <p:sldId id="271" r:id="rId5"/>
    <p:sldId id="265" r:id="rId6"/>
    <p:sldId id="264" r:id="rId7"/>
    <p:sldId id="263" r:id="rId8"/>
    <p:sldId id="267" r:id="rId9"/>
    <p:sldId id="269" r:id="rId10"/>
    <p:sldId id="270" r:id="rId11"/>
    <p:sldId id="273" r:id="rId12"/>
    <p:sldId id="272" r:id="rId13"/>
    <p:sldId id="274" r:id="rId14"/>
    <p:sldId id="268" r:id="rId15"/>
    <p:sldId id="25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102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A8E380A-7EED-C541-B5BB-3FFF19B12E68}" type="datetimeFigureOut">
              <a:rPr lang="en-US" smtClean="0"/>
              <a:t>7/30/2019</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E65FB04-910D-654B-A511-994163807A96}"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E380A-7EED-C541-B5BB-3FFF19B12E68}"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5FB04-910D-654B-A511-994163807A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E380A-7EED-C541-B5BB-3FFF19B12E68}"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E65FB04-910D-654B-A511-994163807A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E380A-7EED-C541-B5BB-3FFF19B12E68}"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5FB04-910D-654B-A511-994163807A9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A8E380A-7EED-C541-B5BB-3FFF19B12E68}" type="datetimeFigureOut">
              <a:rPr lang="en-US" smtClean="0"/>
              <a:t>7/30/2019</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E65FB04-910D-654B-A511-994163807A96}"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8E380A-7EED-C541-B5BB-3FFF19B12E68}"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5FB04-910D-654B-A511-994163807A9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8E380A-7EED-C541-B5BB-3FFF19B12E68}"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5FB04-910D-654B-A511-994163807A9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8E380A-7EED-C541-B5BB-3FFF19B12E68}"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5FB04-910D-654B-A511-994163807A96}"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A8E380A-7EED-C541-B5BB-3FFF19B12E68}"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5FB04-910D-654B-A511-994163807A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E380A-7EED-C541-B5BB-3FFF19B12E68}"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E65FB04-910D-654B-A511-994163807A96}"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E380A-7EED-C541-B5BB-3FFF19B12E68}"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5FB04-910D-654B-A511-994163807A96}"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A8E380A-7EED-C541-B5BB-3FFF19B12E68}" type="datetimeFigureOut">
              <a:rPr lang="en-US" smtClean="0"/>
              <a:t>7/30/2019</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E65FB04-910D-654B-A511-994163807A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justkestrel4@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052959"/>
            <a:ext cx="1981200" cy="2103903"/>
          </a:xfrm>
        </p:spPr>
        <p:txBody>
          <a:bodyPr>
            <a:normAutofit fontScale="92500" lnSpcReduction="20000"/>
          </a:bodyPr>
          <a:lstStyle/>
          <a:p>
            <a:r>
              <a:rPr lang="en-US" dirty="0" smtClean="0"/>
              <a:t>Ideas for changing ourselves and our agencies and workplaces to provide safe and effective care to LGBTQ+ youth</a:t>
            </a:r>
            <a:endParaRPr lang="en-US" dirty="0"/>
          </a:p>
        </p:txBody>
      </p:sp>
      <p:sp>
        <p:nvSpPr>
          <p:cNvPr id="2" name="Title 1"/>
          <p:cNvSpPr>
            <a:spLocks noGrp="1"/>
          </p:cNvSpPr>
          <p:nvPr>
            <p:ph type="title"/>
          </p:nvPr>
        </p:nvSpPr>
        <p:spPr/>
        <p:txBody>
          <a:bodyPr/>
          <a:lstStyle/>
          <a:p>
            <a:r>
              <a:rPr lang="en-US" dirty="0" smtClean="0"/>
              <a:t>A Deeper look into queer cultural competency</a:t>
            </a:r>
            <a:endParaRPr lang="en-US" dirty="0"/>
          </a:p>
        </p:txBody>
      </p:sp>
    </p:spTree>
    <p:extLst>
      <p:ext uri="{BB962C8B-B14F-4D97-AF65-F5344CB8AC3E}">
        <p14:creationId xmlns:p14="http://schemas.microsoft.com/office/powerpoint/2010/main" val="9297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Most of the work we need to do to provide culturally competent care to queer people is work we need to do with ourselves </a:t>
            </a:r>
            <a:endParaRPr lang="en-US" dirty="0" smtClean="0"/>
          </a:p>
          <a:p>
            <a:endParaRPr lang="en-US" dirty="0" smtClean="0"/>
          </a:p>
          <a:p>
            <a:r>
              <a:rPr lang="en-US" dirty="0" smtClean="0"/>
              <a:t>Find </a:t>
            </a:r>
            <a:r>
              <a:rPr lang="en-US" dirty="0"/>
              <a:t>ways to engage with queerness for example engaging with content created by queer </a:t>
            </a:r>
            <a:r>
              <a:rPr lang="en-US" dirty="0" smtClean="0"/>
              <a:t>people</a:t>
            </a:r>
          </a:p>
          <a:p>
            <a:r>
              <a:rPr lang="en-US" dirty="0" smtClean="0"/>
              <a:t>Personally </a:t>
            </a:r>
            <a:r>
              <a:rPr lang="en-US" dirty="0"/>
              <a:t>spend time purposefully learning about queer history and social justice </a:t>
            </a:r>
            <a:r>
              <a:rPr lang="en-US" dirty="0" smtClean="0"/>
              <a:t>struggles</a:t>
            </a:r>
          </a:p>
          <a:p>
            <a:r>
              <a:rPr lang="en-US" dirty="0" smtClean="0"/>
              <a:t>Understand </a:t>
            </a:r>
            <a:r>
              <a:rPr lang="en-US" dirty="0"/>
              <a:t>and confront personal biases and prejudices </a:t>
            </a:r>
            <a:endParaRPr lang="en-US" dirty="0" smtClean="0"/>
          </a:p>
          <a:p>
            <a:r>
              <a:rPr lang="en-US" dirty="0"/>
              <a:t>U</a:t>
            </a:r>
            <a:r>
              <a:rPr lang="en-US" dirty="0" smtClean="0"/>
              <a:t>nlearn </a:t>
            </a:r>
            <a:r>
              <a:rPr lang="en-US" dirty="0"/>
              <a:t>discomfort around non-normative </a:t>
            </a:r>
            <a:r>
              <a:rPr lang="en-US" dirty="0" smtClean="0"/>
              <a:t>identities</a:t>
            </a:r>
          </a:p>
          <a:p>
            <a:r>
              <a:rPr lang="en-US" dirty="0" smtClean="0"/>
              <a:t>Be willing to be corrected without being defensive</a:t>
            </a:r>
            <a:endParaRPr lang="en-US" dirty="0"/>
          </a:p>
          <a:p>
            <a:endParaRPr lang="en-US" dirty="0"/>
          </a:p>
        </p:txBody>
      </p:sp>
      <p:sp>
        <p:nvSpPr>
          <p:cNvPr id="3" name="Title 2"/>
          <p:cNvSpPr>
            <a:spLocks noGrp="1"/>
          </p:cNvSpPr>
          <p:nvPr>
            <p:ph type="title"/>
          </p:nvPr>
        </p:nvSpPr>
        <p:spPr/>
        <p:txBody>
          <a:bodyPr/>
          <a:lstStyle/>
          <a:p>
            <a:r>
              <a:rPr lang="en-US" dirty="0" smtClean="0"/>
              <a:t>Changing ourselves</a:t>
            </a:r>
            <a:endParaRPr lang="en-US" dirty="0"/>
          </a:p>
        </p:txBody>
      </p:sp>
    </p:spTree>
    <p:extLst>
      <p:ext uri="{BB962C8B-B14F-4D97-AF65-F5344CB8AC3E}">
        <p14:creationId xmlns:p14="http://schemas.microsoft.com/office/powerpoint/2010/main" val="1693581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Understand that queer people are not a monolith and exist in every walk of life and have every experience and opinion. Actively work to unlearn stereotypes and biases by expanding your exposure. </a:t>
            </a:r>
          </a:p>
          <a:p>
            <a:r>
              <a:rPr lang="en-US" dirty="0" smtClean="0"/>
              <a:t>Myths/common prejudicial beliefs </a:t>
            </a:r>
          </a:p>
          <a:p>
            <a:pPr lvl="1"/>
            <a:r>
              <a:rPr lang="en-US" dirty="0" smtClean="0"/>
              <a:t>Queer people are perverted/predatory/slutty/overly sexual</a:t>
            </a:r>
          </a:p>
          <a:p>
            <a:pPr lvl="1"/>
            <a:r>
              <a:rPr lang="en-US" dirty="0" smtClean="0"/>
              <a:t>Being queer/trans is a mental illness/trans people are emotionally unstable</a:t>
            </a:r>
          </a:p>
          <a:p>
            <a:pPr lvl="1"/>
            <a:r>
              <a:rPr lang="en-US" dirty="0" smtClean="0"/>
              <a:t>You can always tell if someone is trans</a:t>
            </a:r>
          </a:p>
          <a:p>
            <a:pPr lvl="1"/>
            <a:r>
              <a:rPr lang="en-US" dirty="0" smtClean="0"/>
              <a:t>Trans people all want to pass</a:t>
            </a:r>
          </a:p>
          <a:p>
            <a:pPr lvl="1"/>
            <a:r>
              <a:rPr lang="en-US" dirty="0" smtClean="0"/>
              <a:t>Queer people want to turn other people queer</a:t>
            </a:r>
          </a:p>
          <a:p>
            <a:pPr lvl="1"/>
            <a:r>
              <a:rPr lang="en-US" dirty="0" smtClean="0"/>
              <a:t>Queer people don’t make good parents</a:t>
            </a:r>
          </a:p>
          <a:p>
            <a:pPr lvl="1"/>
            <a:r>
              <a:rPr lang="en-US" dirty="0" smtClean="0"/>
              <a:t>Queerness/</a:t>
            </a:r>
            <a:r>
              <a:rPr lang="en-US" dirty="0" err="1" smtClean="0"/>
              <a:t>transness</a:t>
            </a:r>
            <a:r>
              <a:rPr lang="en-US" dirty="0" smtClean="0"/>
              <a:t> is a result of abuse/mistreatment </a:t>
            </a:r>
          </a:p>
          <a:p>
            <a:pPr lvl="1"/>
            <a:r>
              <a:rPr lang="en-US" dirty="0" smtClean="0"/>
              <a:t>Queerness/</a:t>
            </a:r>
            <a:r>
              <a:rPr lang="en-US" dirty="0" err="1" smtClean="0"/>
              <a:t>transness</a:t>
            </a:r>
            <a:r>
              <a:rPr lang="en-US" dirty="0" smtClean="0"/>
              <a:t> is a choice</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Unlearning biases</a:t>
            </a:r>
            <a:endParaRPr lang="en-US" dirty="0"/>
          </a:p>
        </p:txBody>
      </p:sp>
    </p:spTree>
    <p:extLst>
      <p:ext uri="{BB962C8B-B14F-4D97-AF65-F5344CB8AC3E}">
        <p14:creationId xmlns:p14="http://schemas.microsoft.com/office/powerpoint/2010/main" val="566120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Avoid </a:t>
            </a:r>
            <a:endParaRPr lang="en-US" dirty="0"/>
          </a:p>
        </p:txBody>
      </p:sp>
      <p:sp>
        <p:nvSpPr>
          <p:cNvPr id="3" name="Content Placeholder 2"/>
          <p:cNvSpPr>
            <a:spLocks noGrp="1"/>
          </p:cNvSpPr>
          <p:nvPr>
            <p:ph sz="half" idx="2"/>
          </p:nvPr>
        </p:nvSpPr>
        <p:spPr>
          <a:xfrm>
            <a:off x="230919" y="2438399"/>
            <a:ext cx="4414105" cy="3687763"/>
          </a:xfrm>
        </p:spPr>
        <p:txBody>
          <a:bodyPr>
            <a:normAutofit fontScale="92500"/>
          </a:bodyPr>
          <a:lstStyle/>
          <a:p>
            <a:r>
              <a:rPr lang="en-US" dirty="0" smtClean="0"/>
              <a:t>“born a man” “born a woman”</a:t>
            </a:r>
          </a:p>
          <a:p>
            <a:r>
              <a:rPr lang="en-US" dirty="0" smtClean="0"/>
              <a:t>Trans and non-binary people</a:t>
            </a:r>
          </a:p>
          <a:p>
            <a:r>
              <a:rPr lang="en-US" dirty="0" smtClean="0"/>
              <a:t>Equating gender to sex (equating women with menstruation/reproductive rights, men with using urinals, </a:t>
            </a:r>
            <a:r>
              <a:rPr lang="en-US" dirty="0" err="1" smtClean="0"/>
              <a:t>etc</a:t>
            </a:r>
            <a:r>
              <a:rPr lang="en-US" dirty="0" smtClean="0"/>
              <a:t>)</a:t>
            </a:r>
          </a:p>
          <a:p>
            <a:r>
              <a:rPr lang="en-US" dirty="0" smtClean="0"/>
              <a:t>“ladies and gentleman” “men and women”</a:t>
            </a:r>
          </a:p>
          <a:p>
            <a:endParaRPr lang="en-US" dirty="0"/>
          </a:p>
          <a:p>
            <a:endParaRPr lang="en-US" dirty="0" smtClean="0"/>
          </a:p>
          <a:p>
            <a:endParaRPr lang="en-US" dirty="0"/>
          </a:p>
        </p:txBody>
      </p:sp>
      <p:sp>
        <p:nvSpPr>
          <p:cNvPr id="4" name="Text Placeholder 3"/>
          <p:cNvSpPr>
            <a:spLocks noGrp="1"/>
          </p:cNvSpPr>
          <p:nvPr>
            <p:ph type="body" sz="quarter" idx="3"/>
          </p:nvPr>
        </p:nvSpPr>
        <p:spPr/>
        <p:txBody>
          <a:bodyPr/>
          <a:lstStyle/>
          <a:p>
            <a:r>
              <a:rPr lang="en-US" dirty="0" smtClean="0"/>
              <a:t>My suggestion</a:t>
            </a:r>
            <a:endParaRPr lang="en-US" dirty="0"/>
          </a:p>
        </p:txBody>
      </p:sp>
      <p:sp>
        <p:nvSpPr>
          <p:cNvPr id="5" name="Content Placeholder 4"/>
          <p:cNvSpPr>
            <a:spLocks noGrp="1"/>
          </p:cNvSpPr>
          <p:nvPr>
            <p:ph sz="quarter" idx="4"/>
          </p:nvPr>
        </p:nvSpPr>
        <p:spPr/>
        <p:txBody>
          <a:bodyPr>
            <a:normAutofit fontScale="85000" lnSpcReduction="10000"/>
          </a:bodyPr>
          <a:lstStyle/>
          <a:p>
            <a:r>
              <a:rPr lang="en-US" dirty="0" smtClean="0"/>
              <a:t>AMAB AFAB</a:t>
            </a:r>
          </a:p>
          <a:p>
            <a:endParaRPr lang="en-US" dirty="0"/>
          </a:p>
          <a:p>
            <a:r>
              <a:rPr lang="en-US" dirty="0" smtClean="0"/>
              <a:t>Binary and non-binary trans people</a:t>
            </a:r>
          </a:p>
          <a:p>
            <a:r>
              <a:rPr lang="en-US" dirty="0" smtClean="0"/>
              <a:t>Talk about gender when you mean gender and sex when you mean sex</a:t>
            </a:r>
          </a:p>
          <a:p>
            <a:endParaRPr lang="en-US" dirty="0" smtClean="0"/>
          </a:p>
          <a:p>
            <a:endParaRPr lang="en-US" dirty="0" smtClean="0"/>
          </a:p>
          <a:p>
            <a:r>
              <a:rPr lang="en-US" dirty="0" smtClean="0"/>
              <a:t>“esteemed guests” “people” “folks” “everyone”</a:t>
            </a:r>
            <a:endParaRPr lang="en-US" dirty="0"/>
          </a:p>
        </p:txBody>
      </p:sp>
      <p:sp>
        <p:nvSpPr>
          <p:cNvPr id="6" name="Title 5"/>
          <p:cNvSpPr>
            <a:spLocks noGrp="1"/>
          </p:cNvSpPr>
          <p:nvPr>
            <p:ph type="title"/>
          </p:nvPr>
        </p:nvSpPr>
        <p:spPr/>
        <p:txBody>
          <a:bodyPr/>
          <a:lstStyle/>
          <a:p>
            <a:r>
              <a:rPr lang="en-US" dirty="0" smtClean="0"/>
              <a:t>Language suggestions</a:t>
            </a:r>
            <a:br>
              <a:rPr lang="en-US" dirty="0" smtClean="0"/>
            </a:br>
            <a:r>
              <a:rPr lang="en-US" sz="1600" dirty="0" smtClean="0"/>
              <a:t>disclaimer: best practice changes and there isn’t agreement on language usage</a:t>
            </a:r>
            <a:endParaRPr lang="en-US" sz="1600" dirty="0"/>
          </a:p>
        </p:txBody>
      </p:sp>
    </p:spTree>
    <p:extLst>
      <p:ext uri="{BB962C8B-B14F-4D97-AF65-F5344CB8AC3E}">
        <p14:creationId xmlns:p14="http://schemas.microsoft.com/office/powerpoint/2010/main" val="2533616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179"/>
          </a:xfrm>
        </p:spPr>
        <p:txBody>
          <a:bodyPr>
            <a:normAutofit fontScale="92500" lnSpcReduction="20000"/>
          </a:bodyPr>
          <a:lstStyle/>
          <a:p>
            <a:r>
              <a:rPr lang="en-US" dirty="0" smtClean="0"/>
              <a:t>Pronoun practice (team up with someone else who wants to practice. Spend time practicing using they/them pronouns)</a:t>
            </a:r>
          </a:p>
          <a:p>
            <a:pPr lvl="1"/>
            <a:r>
              <a:rPr lang="en-US" dirty="0"/>
              <a:t>Practice changing your pet’s pronouns and talk about them</a:t>
            </a:r>
          </a:p>
          <a:p>
            <a:pPr lvl="1"/>
            <a:r>
              <a:rPr lang="en-US" dirty="0"/>
              <a:t>Watch a TV show or movie with a character who uses gender neutral pronouns and discuss the show or </a:t>
            </a:r>
            <a:r>
              <a:rPr lang="en-US" dirty="0" smtClean="0"/>
              <a:t>movie</a:t>
            </a:r>
            <a:endParaRPr lang="en-US" dirty="0"/>
          </a:p>
          <a:p>
            <a:r>
              <a:rPr lang="en-US" dirty="0" smtClean="0"/>
              <a:t>When someone changes their name, ask their permission then change it to their new name as many places as you can. Change your phone contact, change paperwork, etc.</a:t>
            </a:r>
          </a:p>
          <a:p>
            <a:r>
              <a:rPr lang="en-US" dirty="0" smtClean="0"/>
              <a:t>When you use the wrong name or pronoun for someone, say the sentence over again correctly. Don’t make a big deal out of it. If you notice it, don’t ignore it. </a:t>
            </a:r>
          </a:p>
          <a:p>
            <a:r>
              <a:rPr lang="en-US" dirty="0" smtClean="0"/>
              <a:t>Spend intentional time undoing your biases, preconceived notions, and stereotypes</a:t>
            </a:r>
          </a:p>
          <a:p>
            <a:r>
              <a:rPr lang="en-US" dirty="0" smtClean="0"/>
              <a:t>Don’t require queer people to educate you. Ask consent and/or offer compensation when asking for queer people to educate you. Whenever possible, educate yourself and practice in order to lessen the burden on queer people.</a:t>
            </a:r>
          </a:p>
        </p:txBody>
      </p:sp>
      <p:sp>
        <p:nvSpPr>
          <p:cNvPr id="3" name="Title 2"/>
          <p:cNvSpPr>
            <a:spLocks noGrp="1"/>
          </p:cNvSpPr>
          <p:nvPr>
            <p:ph type="title"/>
          </p:nvPr>
        </p:nvSpPr>
        <p:spPr/>
        <p:txBody>
          <a:bodyPr/>
          <a:lstStyle/>
          <a:p>
            <a:r>
              <a:rPr lang="en-US" dirty="0" smtClean="0"/>
              <a:t>Practicing being respectful of trans folks</a:t>
            </a:r>
            <a:endParaRPr lang="en-US" dirty="0"/>
          </a:p>
        </p:txBody>
      </p:sp>
    </p:spTree>
    <p:extLst>
      <p:ext uri="{BB962C8B-B14F-4D97-AF65-F5344CB8AC3E}">
        <p14:creationId xmlns:p14="http://schemas.microsoft.com/office/powerpoint/2010/main" val="3517981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Providers need to take it upon themselves to educate themselves and their peers about how to speak to and about trans and GNC people. </a:t>
            </a:r>
          </a:p>
          <a:p>
            <a:r>
              <a:rPr lang="en-US" dirty="0" smtClean="0"/>
              <a:t>Confront your privileges, biases, or areas of ignorance based on gender and sexuality</a:t>
            </a:r>
          </a:p>
          <a:p>
            <a:r>
              <a:rPr lang="en-US" dirty="0" smtClean="0"/>
              <a:t>Providers need to look at the services they provide and the spaces they take place in from the perspective of a trans or GNC person and make alterations to insure accessibility. Paying close attention to gendered spaces like bathrooms. </a:t>
            </a:r>
          </a:p>
          <a:p>
            <a:r>
              <a:rPr lang="en-US" dirty="0" smtClean="0"/>
              <a:t>Support queer people making space and creating healing for themselves whenever possible.</a:t>
            </a:r>
            <a:endParaRPr lang="en-US" dirty="0"/>
          </a:p>
        </p:txBody>
      </p:sp>
      <p:sp>
        <p:nvSpPr>
          <p:cNvPr id="3" name="Title 2"/>
          <p:cNvSpPr>
            <a:spLocks noGrp="1"/>
          </p:cNvSpPr>
          <p:nvPr>
            <p:ph type="title"/>
          </p:nvPr>
        </p:nvSpPr>
        <p:spPr/>
        <p:txBody>
          <a:bodyPr/>
          <a:lstStyle/>
          <a:p>
            <a:r>
              <a:rPr lang="en-US" dirty="0" smtClean="0"/>
              <a:t>Take </a:t>
            </a:r>
            <a:r>
              <a:rPr lang="en-US" dirty="0" err="1" smtClean="0"/>
              <a:t>aways</a:t>
            </a:r>
            <a:endParaRPr lang="en-US" dirty="0"/>
          </a:p>
        </p:txBody>
      </p:sp>
    </p:spTree>
    <p:extLst>
      <p:ext uri="{BB962C8B-B14F-4D97-AF65-F5344CB8AC3E}">
        <p14:creationId xmlns:p14="http://schemas.microsoft.com/office/powerpoint/2010/main" val="2031697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367" y="1900521"/>
            <a:ext cx="8407893" cy="4407408"/>
          </a:xfrm>
        </p:spPr>
        <p:txBody>
          <a:bodyPr/>
          <a:lstStyle/>
          <a:p>
            <a:pPr marL="45720" indent="0">
              <a:buNone/>
            </a:pPr>
            <a:endParaRPr lang="en-US" dirty="0" smtClean="0"/>
          </a:p>
          <a:p>
            <a:r>
              <a:rPr lang="en-US" dirty="0" smtClean="0"/>
              <a:t>Alex Kestrel -  </a:t>
            </a:r>
            <a:r>
              <a:rPr lang="en-US" dirty="0" smtClean="0">
                <a:hlinkClick r:id="rId2"/>
              </a:rPr>
              <a:t>justkestrel4@gmail.com</a:t>
            </a:r>
            <a:r>
              <a:rPr lang="en-US" dirty="0" smtClean="0"/>
              <a:t> (608) 669-6422</a:t>
            </a:r>
          </a:p>
          <a:p>
            <a:endParaRPr lang="en-US" dirty="0" smtClean="0"/>
          </a:p>
          <a:p>
            <a:endParaRPr lang="en-US" dirty="0"/>
          </a:p>
        </p:txBody>
      </p:sp>
      <p:sp>
        <p:nvSpPr>
          <p:cNvPr id="3" name="Title 2"/>
          <p:cNvSpPr>
            <a:spLocks noGrp="1"/>
          </p:cNvSpPr>
          <p:nvPr>
            <p:ph type="title"/>
          </p:nvPr>
        </p:nvSpPr>
        <p:spPr/>
        <p:txBody>
          <a:bodyPr/>
          <a:lstStyle/>
          <a:p>
            <a:r>
              <a:rPr lang="en-US" dirty="0" smtClean="0"/>
              <a:t>contact info</a:t>
            </a:r>
            <a:endParaRPr lang="en-US" dirty="0"/>
          </a:p>
        </p:txBody>
      </p:sp>
    </p:spTree>
    <p:extLst>
      <p:ext uri="{BB962C8B-B14F-4D97-AF65-F5344CB8AC3E}">
        <p14:creationId xmlns:p14="http://schemas.microsoft.com/office/powerpoint/2010/main" val="21390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LGBTQ+ people experience disproportionate rates of issues with mental health, addiction, and </a:t>
            </a:r>
            <a:r>
              <a:rPr lang="en-US" dirty="0" err="1" smtClean="0"/>
              <a:t>houselessness</a:t>
            </a:r>
            <a:r>
              <a:rPr lang="en-US" dirty="0" smtClean="0"/>
              <a:t>. </a:t>
            </a:r>
          </a:p>
          <a:p>
            <a:endParaRPr lang="en-US" dirty="0"/>
          </a:p>
          <a:p>
            <a:r>
              <a:rPr lang="en-US" dirty="0"/>
              <a:t>LGBTQ+ youth are particularly vulnerable:</a:t>
            </a:r>
          </a:p>
          <a:p>
            <a:pPr>
              <a:buFont typeface="Wingdings" charset="2"/>
              <a:buChar char="§"/>
            </a:pPr>
            <a:r>
              <a:rPr lang="en-US" dirty="0"/>
              <a:t>May lack natural supports </a:t>
            </a:r>
          </a:p>
          <a:p>
            <a:pPr>
              <a:buFont typeface="Wingdings" charset="2"/>
              <a:buChar char="§"/>
            </a:pPr>
            <a:r>
              <a:rPr lang="en-US" dirty="0"/>
              <a:t>May experience bullying and </a:t>
            </a:r>
            <a:r>
              <a:rPr lang="en-US" dirty="0" smtClean="0"/>
              <a:t>harassment</a:t>
            </a:r>
            <a:endParaRPr lang="en-US" dirty="0"/>
          </a:p>
          <a:p>
            <a:pPr>
              <a:buFont typeface="Wingdings" charset="2"/>
              <a:buChar char="§"/>
            </a:pPr>
            <a:r>
              <a:rPr lang="en-US" dirty="0"/>
              <a:t>Many have other marginalized identities as well as being LGBTQ+</a:t>
            </a:r>
          </a:p>
          <a:p>
            <a:pPr>
              <a:buFont typeface="Wingdings" charset="2"/>
              <a:buChar char="§"/>
            </a:pPr>
            <a:r>
              <a:rPr lang="en-US" dirty="0"/>
              <a:t>We live in a </a:t>
            </a:r>
            <a:r>
              <a:rPr lang="en-US" dirty="0" err="1"/>
              <a:t>heteronormative</a:t>
            </a:r>
            <a:r>
              <a:rPr lang="en-US" dirty="0"/>
              <a:t> and </a:t>
            </a:r>
            <a:r>
              <a:rPr lang="en-US" dirty="0" err="1"/>
              <a:t>cisnormative</a:t>
            </a:r>
            <a:r>
              <a:rPr lang="en-US" dirty="0"/>
              <a:t> society that doesn’t validate their </a:t>
            </a:r>
            <a:r>
              <a:rPr lang="en-US" dirty="0" smtClean="0"/>
              <a:t>identities</a:t>
            </a:r>
          </a:p>
          <a:p>
            <a:pPr>
              <a:buFont typeface="Wingdings" charset="2"/>
              <a:buChar char="§"/>
            </a:pPr>
            <a:r>
              <a:rPr lang="en-US" dirty="0" smtClean="0"/>
              <a:t>Some trans people experience gender </a:t>
            </a:r>
            <a:r>
              <a:rPr lang="en-US" dirty="0" err="1" smtClean="0"/>
              <a:t>dysphoria</a:t>
            </a:r>
            <a:r>
              <a:rPr lang="en-US" dirty="0" smtClean="0"/>
              <a:t> which can be distressing or traumatic</a:t>
            </a:r>
          </a:p>
          <a:p>
            <a:pPr>
              <a:buFont typeface="Wingdings" charset="2"/>
              <a:buChar char="§"/>
            </a:pPr>
            <a:r>
              <a:rPr lang="en-US" dirty="0" smtClean="0"/>
              <a:t>Social services may be inaccessible to LGBTQ+ people</a:t>
            </a:r>
            <a:endParaRPr lang="en-US" dirty="0"/>
          </a:p>
        </p:txBody>
      </p:sp>
      <p:sp>
        <p:nvSpPr>
          <p:cNvPr id="3" name="Title 2"/>
          <p:cNvSpPr>
            <a:spLocks noGrp="1"/>
          </p:cNvSpPr>
          <p:nvPr>
            <p:ph type="title"/>
          </p:nvPr>
        </p:nvSpPr>
        <p:spPr/>
        <p:txBody>
          <a:bodyPr/>
          <a:lstStyle/>
          <a:p>
            <a:r>
              <a:rPr lang="en-US" dirty="0" smtClean="0"/>
              <a:t>Risk factors for LGBTQ+ youth</a:t>
            </a:r>
            <a:endParaRPr lang="en-US" dirty="0"/>
          </a:p>
        </p:txBody>
      </p:sp>
    </p:spTree>
    <p:extLst>
      <p:ext uri="{BB962C8B-B14F-4D97-AF65-F5344CB8AC3E}">
        <p14:creationId xmlns:p14="http://schemas.microsoft.com/office/powerpoint/2010/main" val="4294371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Providers who don’t know how to provide culturally competent care or hold biases against LGBTQ+ people</a:t>
            </a:r>
          </a:p>
          <a:p>
            <a:r>
              <a:rPr lang="en-US" dirty="0" smtClean="0"/>
              <a:t>Facilities that are set up according to a gender binary such as residential facilities organized by gender</a:t>
            </a:r>
          </a:p>
          <a:p>
            <a:r>
              <a:rPr lang="en-US" dirty="0" smtClean="0"/>
              <a:t>Paperwork and forms that are set up according to a gender binary such as forms that require people to check one of two boxes to describe their gender</a:t>
            </a:r>
          </a:p>
          <a:p>
            <a:r>
              <a:rPr lang="en-US" dirty="0" smtClean="0"/>
              <a:t>Lack of LGBTQ+ specific services or inability to access them safely </a:t>
            </a:r>
          </a:p>
          <a:p>
            <a:endParaRPr lang="en-US" dirty="0"/>
          </a:p>
        </p:txBody>
      </p:sp>
      <p:sp>
        <p:nvSpPr>
          <p:cNvPr id="3" name="Title 2"/>
          <p:cNvSpPr>
            <a:spLocks noGrp="1"/>
          </p:cNvSpPr>
          <p:nvPr>
            <p:ph type="title"/>
          </p:nvPr>
        </p:nvSpPr>
        <p:spPr/>
        <p:txBody>
          <a:bodyPr/>
          <a:lstStyle/>
          <a:p>
            <a:r>
              <a:rPr lang="en-US" dirty="0" smtClean="0"/>
              <a:t>Barriers to care for LGBTQ+ youth</a:t>
            </a:r>
            <a:endParaRPr lang="en-US" dirty="0"/>
          </a:p>
        </p:txBody>
      </p:sp>
    </p:spTree>
    <p:extLst>
      <p:ext uri="{BB962C8B-B14F-4D97-AF65-F5344CB8AC3E}">
        <p14:creationId xmlns:p14="http://schemas.microsoft.com/office/powerpoint/2010/main" val="327390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846134"/>
          </a:xfrm>
        </p:spPr>
        <p:txBody>
          <a:bodyPr>
            <a:normAutofit fontScale="85000" lnSpcReduction="20000"/>
          </a:bodyPr>
          <a:lstStyle/>
          <a:p>
            <a:r>
              <a:rPr lang="en-US" dirty="0" smtClean="0"/>
              <a:t>Trans people are people who identify as a gender different from the gender they were assigned at birth. </a:t>
            </a:r>
            <a:r>
              <a:rPr lang="en-US" dirty="0" err="1" smtClean="0"/>
              <a:t>Cisgender</a:t>
            </a:r>
            <a:r>
              <a:rPr lang="en-US" dirty="0" smtClean="0"/>
              <a:t> people are people who identify as the gender they were assigned at birth.</a:t>
            </a:r>
          </a:p>
          <a:p>
            <a:r>
              <a:rPr lang="en-US" dirty="0" smtClean="0"/>
              <a:t>The gender one is assigned at birth is the gender someone’s parents/guardians </a:t>
            </a:r>
            <a:r>
              <a:rPr lang="en-US" dirty="0" err="1" smtClean="0"/>
              <a:t>etc</a:t>
            </a:r>
            <a:r>
              <a:rPr lang="en-US" dirty="0" smtClean="0"/>
              <a:t> assume they are based on sex characteristics at birth. </a:t>
            </a:r>
          </a:p>
          <a:p>
            <a:r>
              <a:rPr lang="en-US" dirty="0" smtClean="0"/>
              <a:t>Gender identity exists in our brains. Sex is physical characteristics of our bodies. Sex does not determine gender. </a:t>
            </a:r>
          </a:p>
          <a:p>
            <a:r>
              <a:rPr lang="en-US" dirty="0" smtClean="0"/>
              <a:t>Gender identity is how you understand yourself in relationship to the sexed parts of your body. Genders include men, women, </a:t>
            </a:r>
            <a:r>
              <a:rPr lang="en-US" dirty="0" err="1" smtClean="0"/>
              <a:t>genderqueer</a:t>
            </a:r>
            <a:r>
              <a:rPr lang="en-US" dirty="0" smtClean="0"/>
              <a:t> people, etc. Sexual orientation is who you date/partner with/sleep with and how their gender relates to yours. Sexual orientations include gay, straight, pansexual, asexual, etc. “Gender is who we go to bed as, sexual orientation is who we go to bed with”</a:t>
            </a:r>
          </a:p>
          <a:p>
            <a:r>
              <a:rPr lang="en-US" dirty="0" smtClean="0"/>
              <a:t>Non-binary people exist and are people who aren’t men or women</a:t>
            </a:r>
          </a:p>
          <a:p>
            <a:r>
              <a:rPr lang="en-US" dirty="0" smtClean="0"/>
              <a:t>Trans men are men who were assigned female at birth (AFAB), trans women are women who were assigned male at birth (AMAB)</a:t>
            </a:r>
          </a:p>
          <a:p>
            <a:r>
              <a:rPr lang="en-US" dirty="0" smtClean="0"/>
              <a:t>Trans people have an enormous range of experiences. Some use medical intervention, some don</a:t>
            </a:r>
            <a:r>
              <a:rPr lang="mr-IN" dirty="0" smtClean="0"/>
              <a:t>’</a:t>
            </a:r>
            <a:r>
              <a:rPr lang="en-US" dirty="0" smtClean="0"/>
              <a:t>t. Some have gender </a:t>
            </a:r>
            <a:r>
              <a:rPr lang="en-US" dirty="0" err="1" smtClean="0"/>
              <a:t>dysphoria</a:t>
            </a:r>
            <a:r>
              <a:rPr lang="en-US" dirty="0" smtClean="0"/>
              <a:t>, some don’t. </a:t>
            </a:r>
          </a:p>
          <a:p>
            <a:r>
              <a:rPr lang="en-US" dirty="0" smtClean="0"/>
              <a:t>Gender </a:t>
            </a:r>
            <a:r>
              <a:rPr lang="en-US" dirty="0" err="1" smtClean="0"/>
              <a:t>dysphoria</a:t>
            </a:r>
            <a:r>
              <a:rPr lang="en-US" dirty="0" smtClean="0"/>
              <a:t> is a feeling of alienation towards one’s body because of a disconnect between gender and sex.</a:t>
            </a:r>
            <a:endParaRPr lang="en-US" dirty="0"/>
          </a:p>
        </p:txBody>
      </p:sp>
      <p:sp>
        <p:nvSpPr>
          <p:cNvPr id="3" name="Title 2"/>
          <p:cNvSpPr>
            <a:spLocks noGrp="1"/>
          </p:cNvSpPr>
          <p:nvPr>
            <p:ph type="title"/>
          </p:nvPr>
        </p:nvSpPr>
        <p:spPr/>
        <p:txBody>
          <a:bodyPr/>
          <a:lstStyle/>
          <a:p>
            <a:r>
              <a:rPr lang="en-US" dirty="0" smtClean="0"/>
              <a:t>Trans 101</a:t>
            </a:r>
            <a:endParaRPr lang="en-US" dirty="0"/>
          </a:p>
        </p:txBody>
      </p:sp>
    </p:spTree>
    <p:extLst>
      <p:ext uri="{BB962C8B-B14F-4D97-AF65-F5344CB8AC3E}">
        <p14:creationId xmlns:p14="http://schemas.microsoft.com/office/powerpoint/2010/main" val="272783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Consider adding LGBTQ+ magazines to waiting areas or putting up a cheesy poster about LGBTQ+ inclusion or having a rainbow flag at your desk. Find ways to physically signal to LGBTQ+ clients that staff are on their side.</a:t>
            </a:r>
          </a:p>
          <a:p>
            <a:r>
              <a:rPr lang="en-US" dirty="0" smtClean="0"/>
              <a:t>Consider carefully the bathroom situation in your office or facility. If there are gendered single stall bathrooms get them changed to gender neutral bathrooms. If there are single stall or gender neutral bathrooms in the building put up signs to signal how to easily locate them. Is there a safe place for gender non-conforming people to use the bathroom? What can you do to create that space if it doesn’t already exist?</a:t>
            </a:r>
            <a:endParaRPr lang="en-US" dirty="0"/>
          </a:p>
        </p:txBody>
      </p:sp>
      <p:sp>
        <p:nvSpPr>
          <p:cNvPr id="3" name="Title 2"/>
          <p:cNvSpPr>
            <a:spLocks noGrp="1"/>
          </p:cNvSpPr>
          <p:nvPr>
            <p:ph type="title"/>
          </p:nvPr>
        </p:nvSpPr>
        <p:spPr/>
        <p:txBody>
          <a:bodyPr/>
          <a:lstStyle/>
          <a:p>
            <a:r>
              <a:rPr lang="en-US" dirty="0" smtClean="0"/>
              <a:t>Making physical space accessible</a:t>
            </a:r>
            <a:endParaRPr lang="en-US" dirty="0"/>
          </a:p>
        </p:txBody>
      </p:sp>
    </p:spTree>
    <p:extLst>
      <p:ext uri="{BB962C8B-B14F-4D97-AF65-F5344CB8AC3E}">
        <p14:creationId xmlns:p14="http://schemas.microsoft.com/office/powerpoint/2010/main" val="3744521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assign roommates based on gender identity. Not sexual orientation or gender assigned at birth. This means that generally </a:t>
            </a:r>
            <a:r>
              <a:rPr lang="en-US" dirty="0" err="1" smtClean="0"/>
              <a:t>transmen</a:t>
            </a:r>
            <a:r>
              <a:rPr lang="en-US" dirty="0" smtClean="0"/>
              <a:t> would be roommates with </a:t>
            </a:r>
            <a:r>
              <a:rPr lang="en-US" dirty="0" err="1" smtClean="0"/>
              <a:t>cismen</a:t>
            </a:r>
            <a:r>
              <a:rPr lang="en-US" dirty="0" smtClean="0"/>
              <a:t> and </a:t>
            </a:r>
            <a:r>
              <a:rPr lang="en-US" dirty="0" err="1" smtClean="0"/>
              <a:t>transwomen</a:t>
            </a:r>
            <a:r>
              <a:rPr lang="en-US" dirty="0" smtClean="0"/>
              <a:t> would be roommates with </a:t>
            </a:r>
            <a:r>
              <a:rPr lang="en-US" dirty="0" err="1" smtClean="0"/>
              <a:t>ciswomen</a:t>
            </a:r>
            <a:r>
              <a:rPr lang="en-US" dirty="0" smtClean="0"/>
              <a:t>.</a:t>
            </a:r>
          </a:p>
          <a:p>
            <a:r>
              <a:rPr lang="en-US" dirty="0" smtClean="0"/>
              <a:t>Check in with trans and GNC clients about roommate situations and ask them what would make them most comfortable and safe and follow their lead. </a:t>
            </a:r>
          </a:p>
          <a:p>
            <a:r>
              <a:rPr lang="en-US" dirty="0" smtClean="0"/>
              <a:t>Check in with and support trans people in residential settings. It’s not uncommon for people to experience </a:t>
            </a:r>
            <a:r>
              <a:rPr lang="en-US" dirty="0" err="1" smtClean="0"/>
              <a:t>transphobia</a:t>
            </a:r>
            <a:r>
              <a:rPr lang="en-US" dirty="0" smtClean="0"/>
              <a:t> from roommates and other residents.</a:t>
            </a:r>
          </a:p>
          <a:p>
            <a:r>
              <a:rPr lang="en-US" dirty="0" smtClean="0"/>
              <a:t>Make sure GNC people have safe access to bathrooms/locker rooms/shower facilities.</a:t>
            </a:r>
          </a:p>
        </p:txBody>
      </p:sp>
      <p:sp>
        <p:nvSpPr>
          <p:cNvPr id="3" name="Title 2"/>
          <p:cNvSpPr>
            <a:spLocks noGrp="1"/>
          </p:cNvSpPr>
          <p:nvPr>
            <p:ph type="title"/>
          </p:nvPr>
        </p:nvSpPr>
        <p:spPr/>
        <p:txBody>
          <a:bodyPr/>
          <a:lstStyle/>
          <a:p>
            <a:r>
              <a:rPr lang="en-US" dirty="0" smtClean="0"/>
              <a:t>Residential facilities</a:t>
            </a:r>
            <a:endParaRPr lang="en-US" dirty="0"/>
          </a:p>
        </p:txBody>
      </p:sp>
    </p:spTree>
    <p:extLst>
      <p:ext uri="{BB962C8B-B14F-4D97-AF65-F5344CB8AC3E}">
        <p14:creationId xmlns:p14="http://schemas.microsoft.com/office/powerpoint/2010/main" val="629620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lot of paperwork require people to fit into one of two boxes in regards to gender. If it isn’t completely necessary do not ask clients to disclose their gender. If it’s necessary, provide more options. </a:t>
            </a:r>
          </a:p>
          <a:p>
            <a:r>
              <a:rPr lang="en-US" dirty="0" smtClean="0"/>
              <a:t>Make sure paperwork does not assume someone is heterosexual and </a:t>
            </a:r>
            <a:r>
              <a:rPr lang="en-US" dirty="0" err="1" smtClean="0"/>
              <a:t>cisgender</a:t>
            </a:r>
            <a:r>
              <a:rPr lang="en-US" dirty="0" smtClean="0"/>
              <a:t>. For example, sometimes paperwork will say “if a woman” then list questions related to menstruation or pregnancies. But there are also men and non-binary people who experience menstruation and pregnancies. </a:t>
            </a:r>
          </a:p>
          <a:p>
            <a:r>
              <a:rPr lang="en-US" dirty="0" smtClean="0"/>
              <a:t>Oftentimes intake paperwork is a client’s first experience with an organization. If it assumes their non-existence it’s going to make that person feel unseen and disrespected as their first interaction with the organization.</a:t>
            </a:r>
            <a:endParaRPr lang="en-US" dirty="0"/>
          </a:p>
        </p:txBody>
      </p:sp>
      <p:sp>
        <p:nvSpPr>
          <p:cNvPr id="3" name="Title 2"/>
          <p:cNvSpPr>
            <a:spLocks noGrp="1"/>
          </p:cNvSpPr>
          <p:nvPr>
            <p:ph type="title"/>
          </p:nvPr>
        </p:nvSpPr>
        <p:spPr/>
        <p:txBody>
          <a:bodyPr/>
          <a:lstStyle/>
          <a:p>
            <a:r>
              <a:rPr lang="en-US" dirty="0" smtClean="0"/>
              <a:t>paperwork</a:t>
            </a:r>
            <a:endParaRPr lang="en-US" dirty="0"/>
          </a:p>
        </p:txBody>
      </p:sp>
    </p:spTree>
    <p:extLst>
      <p:ext uri="{BB962C8B-B14F-4D97-AF65-F5344CB8AC3E}">
        <p14:creationId xmlns:p14="http://schemas.microsoft.com/office/powerpoint/2010/main" val="2208833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paperwork</a:t>
            </a:r>
            <a:endParaRPr lang="en-US" dirty="0"/>
          </a:p>
        </p:txBody>
      </p:sp>
      <p:sp>
        <p:nvSpPr>
          <p:cNvPr id="4" name="Text Placeholder 3"/>
          <p:cNvSpPr>
            <a:spLocks noGrp="1"/>
          </p:cNvSpPr>
          <p:nvPr>
            <p:ph type="body" idx="1"/>
          </p:nvPr>
        </p:nvSpPr>
        <p:spPr/>
        <p:txBody>
          <a:bodyPr>
            <a:normAutofit fontScale="92500"/>
          </a:bodyPr>
          <a:lstStyle/>
          <a:p>
            <a:r>
              <a:rPr lang="en-US" dirty="0" smtClean="0"/>
              <a:t>Inaccurate and inaccessible</a:t>
            </a:r>
            <a:endParaRPr lang="en-US" dirty="0"/>
          </a:p>
        </p:txBody>
      </p:sp>
      <p:sp>
        <p:nvSpPr>
          <p:cNvPr id="5" name="Content Placeholder 4"/>
          <p:cNvSpPr>
            <a:spLocks noGrp="1"/>
          </p:cNvSpPr>
          <p:nvPr>
            <p:ph sz="half" idx="2"/>
          </p:nvPr>
        </p:nvSpPr>
        <p:spPr>
          <a:xfrm>
            <a:off x="457200" y="2438399"/>
            <a:ext cx="4040188" cy="866465"/>
          </a:xfrm>
        </p:spPr>
        <p:txBody>
          <a:bodyPr/>
          <a:lstStyle/>
          <a:p>
            <a:pPr marL="45720" indent="0">
              <a:buNone/>
            </a:pPr>
            <a:r>
              <a:rPr lang="en-US" sz="2000" dirty="0" smtClean="0">
                <a:latin typeface="Franklin Gothic Medium (Body)"/>
                <a:cs typeface="Franklin Gothic Medium (Body)"/>
              </a:rPr>
              <a:t>Gender:</a:t>
            </a:r>
          </a:p>
          <a:p>
            <a:pPr marL="45720" indent="0">
              <a:buNone/>
            </a:pPr>
            <a:r>
              <a:rPr lang="en-US" sz="2000" dirty="0" smtClean="0">
                <a:latin typeface="Franklin Gothic Medium (Body)"/>
                <a:ea typeface="ＭＳ ゴシック"/>
                <a:cs typeface="Franklin Gothic Medium (Body)"/>
              </a:rPr>
              <a:t>☐male ☐ female</a:t>
            </a:r>
          </a:p>
          <a:p>
            <a:endParaRPr lang="en-US" dirty="0">
              <a:latin typeface="ＭＳ ゴシック"/>
              <a:ea typeface="ＭＳ ゴシック"/>
              <a:cs typeface="ＭＳ ゴシック"/>
            </a:endParaRPr>
          </a:p>
        </p:txBody>
      </p:sp>
      <p:sp>
        <p:nvSpPr>
          <p:cNvPr id="6" name="Text Placeholder 5"/>
          <p:cNvSpPr>
            <a:spLocks noGrp="1"/>
          </p:cNvSpPr>
          <p:nvPr>
            <p:ph type="body" sz="quarter" idx="3"/>
          </p:nvPr>
        </p:nvSpPr>
        <p:spPr/>
        <p:txBody>
          <a:bodyPr/>
          <a:lstStyle/>
          <a:p>
            <a:r>
              <a:rPr lang="en-US" dirty="0" smtClean="0"/>
              <a:t>Accurate and accessible</a:t>
            </a:r>
            <a:endParaRPr lang="en-US" dirty="0"/>
          </a:p>
        </p:txBody>
      </p:sp>
      <p:sp>
        <p:nvSpPr>
          <p:cNvPr id="7" name="Content Placeholder 6"/>
          <p:cNvSpPr>
            <a:spLocks noGrp="1"/>
          </p:cNvSpPr>
          <p:nvPr>
            <p:ph sz="quarter" idx="4"/>
          </p:nvPr>
        </p:nvSpPr>
        <p:spPr>
          <a:xfrm>
            <a:off x="4700015" y="2438400"/>
            <a:ext cx="4058431" cy="3894566"/>
          </a:xfrm>
        </p:spPr>
        <p:txBody>
          <a:bodyPr>
            <a:normAutofit/>
          </a:bodyPr>
          <a:lstStyle/>
          <a:p>
            <a:pPr marL="45720" indent="0">
              <a:buNone/>
            </a:pPr>
            <a:r>
              <a:rPr lang="en-US" sz="2000" dirty="0" smtClean="0"/>
              <a:t>Gender:</a:t>
            </a:r>
          </a:p>
          <a:p>
            <a:pPr marL="45720" indent="0">
              <a:buNone/>
            </a:pPr>
            <a:r>
              <a:rPr lang="en-US" sz="2000" dirty="0" smtClean="0">
                <a:latin typeface="ＭＳ ゴシック"/>
                <a:ea typeface="ＭＳ ゴシック"/>
                <a:cs typeface="ＭＳ ゴシック"/>
              </a:rPr>
              <a:t>☐</a:t>
            </a:r>
            <a:r>
              <a:rPr lang="en-US" sz="2000" dirty="0" err="1" smtClean="0">
                <a:latin typeface="ＭＳ ゴシック"/>
                <a:ea typeface="ＭＳ ゴシック"/>
                <a:cs typeface="ＭＳ ゴシック"/>
              </a:rPr>
              <a:t>transwoman</a:t>
            </a:r>
            <a:endParaRPr lang="en-US" sz="2000" dirty="0">
              <a:latin typeface="ＭＳ ゴシック"/>
              <a:ea typeface="ＭＳ ゴシック"/>
              <a:cs typeface="ＭＳ ゴシック"/>
            </a:endParaRPr>
          </a:p>
          <a:p>
            <a:pPr marL="45720" indent="0">
              <a:buNone/>
            </a:pPr>
            <a:r>
              <a:rPr lang="en-US" sz="2000" dirty="0" smtClean="0">
                <a:latin typeface="ＭＳ ゴシック"/>
                <a:ea typeface="ＭＳ ゴシック"/>
                <a:cs typeface="ＭＳ ゴシック"/>
              </a:rPr>
              <a:t>☐</a:t>
            </a:r>
            <a:r>
              <a:rPr lang="en-US" sz="2000" dirty="0" err="1" smtClean="0">
                <a:latin typeface="ＭＳ ゴシック"/>
                <a:ea typeface="ＭＳ ゴシック"/>
                <a:cs typeface="ＭＳ ゴシック"/>
              </a:rPr>
              <a:t>ciswoman</a:t>
            </a:r>
            <a:endParaRPr lang="en-US" sz="2000" dirty="0" smtClean="0">
              <a:latin typeface="ＭＳ ゴシック"/>
              <a:ea typeface="ＭＳ ゴシック"/>
              <a:cs typeface="ＭＳ ゴシック"/>
            </a:endParaRPr>
          </a:p>
          <a:p>
            <a:pPr marL="45720" indent="0">
              <a:buNone/>
            </a:pPr>
            <a:r>
              <a:rPr lang="en-US" sz="2000" dirty="0" smtClean="0">
                <a:latin typeface="ＭＳ ゴシック"/>
                <a:ea typeface="ＭＳ ゴシック"/>
                <a:cs typeface="ＭＳ ゴシック"/>
              </a:rPr>
              <a:t>☐</a:t>
            </a:r>
            <a:r>
              <a:rPr lang="en-US" sz="2000" dirty="0" err="1" smtClean="0">
                <a:latin typeface="ＭＳ ゴシック"/>
                <a:ea typeface="ＭＳ ゴシック"/>
                <a:cs typeface="ＭＳ ゴシック"/>
              </a:rPr>
              <a:t>transman</a:t>
            </a:r>
            <a:endParaRPr lang="en-US" sz="2000" dirty="0" smtClean="0">
              <a:latin typeface="ＭＳ ゴシック"/>
              <a:ea typeface="ＭＳ ゴシック"/>
              <a:cs typeface="ＭＳ ゴシック"/>
            </a:endParaRPr>
          </a:p>
          <a:p>
            <a:pPr marL="45720" indent="0">
              <a:buNone/>
            </a:pPr>
            <a:r>
              <a:rPr lang="en-US" sz="2000" dirty="0" smtClean="0">
                <a:latin typeface="ＭＳ ゴシック"/>
                <a:ea typeface="ＭＳ ゴシック"/>
                <a:cs typeface="ＭＳ ゴシック"/>
              </a:rPr>
              <a:t>☐</a:t>
            </a:r>
            <a:r>
              <a:rPr lang="en-US" sz="2000" dirty="0" err="1" smtClean="0">
                <a:latin typeface="ＭＳ ゴシック"/>
                <a:ea typeface="ＭＳ ゴシック"/>
                <a:cs typeface="ＭＳ ゴシック"/>
              </a:rPr>
              <a:t>cisman</a:t>
            </a:r>
            <a:endParaRPr lang="en-US" sz="2000" dirty="0" smtClean="0">
              <a:latin typeface="ＭＳ ゴシック"/>
              <a:ea typeface="ＭＳ ゴシック"/>
              <a:cs typeface="ＭＳ ゴシック"/>
            </a:endParaRPr>
          </a:p>
          <a:p>
            <a:pPr marL="45720" indent="0">
              <a:buNone/>
            </a:pPr>
            <a:r>
              <a:rPr lang="en-US" sz="2000" dirty="0" smtClean="0">
                <a:latin typeface="ＭＳ ゴシック"/>
                <a:ea typeface="ＭＳ ゴシック"/>
                <a:cs typeface="ＭＳ ゴシック"/>
              </a:rPr>
              <a:t>☐</a:t>
            </a:r>
            <a:r>
              <a:rPr lang="en-US" sz="2000" dirty="0" err="1" smtClean="0">
                <a:latin typeface="ＭＳ ゴシック"/>
                <a:ea typeface="ＭＳ ゴシック"/>
                <a:cs typeface="ＭＳ ゴシック"/>
              </a:rPr>
              <a:t>genderqueer</a:t>
            </a:r>
            <a:endParaRPr lang="en-US" sz="2000" dirty="0" smtClean="0">
              <a:latin typeface="ＭＳ ゴシック"/>
              <a:ea typeface="ＭＳ ゴシック"/>
              <a:cs typeface="ＭＳ ゴシック"/>
            </a:endParaRPr>
          </a:p>
          <a:p>
            <a:pPr marL="45720" indent="0">
              <a:buNone/>
            </a:pPr>
            <a:r>
              <a:rPr lang="en-US" sz="2000" dirty="0" smtClean="0">
                <a:latin typeface="ＭＳ ゴシック"/>
                <a:ea typeface="ＭＳ ゴシック"/>
                <a:cs typeface="ＭＳ ゴシック"/>
              </a:rPr>
              <a:t>☐other: ________</a:t>
            </a:r>
          </a:p>
          <a:p>
            <a:pPr marL="45720" indent="0">
              <a:buNone/>
            </a:pPr>
            <a:endParaRPr lang="en-US" sz="2000" dirty="0" smtClean="0"/>
          </a:p>
          <a:p>
            <a:pPr>
              <a:buFont typeface="Wingdings" charset="2"/>
              <a:buChar char="§"/>
            </a:pPr>
            <a:endParaRPr lang="en-US" dirty="0" smtClean="0">
              <a:latin typeface="ＭＳ ゴシック"/>
              <a:ea typeface="ＭＳ ゴシック"/>
              <a:cs typeface="ＭＳ ゴシック"/>
            </a:endParaRPr>
          </a:p>
          <a:p>
            <a:pPr marL="45720" indent="0">
              <a:buNone/>
            </a:pPr>
            <a:r>
              <a:rPr lang="en-US" dirty="0" smtClean="0">
                <a:latin typeface="ＭＳ ゴシック"/>
                <a:ea typeface="ＭＳ ゴシック"/>
                <a:cs typeface="ＭＳ ゴシック"/>
              </a:rPr>
              <a:t>Gender: _________</a:t>
            </a:r>
          </a:p>
        </p:txBody>
      </p:sp>
      <p:sp>
        <p:nvSpPr>
          <p:cNvPr id="3" name="TextBox 2"/>
          <p:cNvSpPr txBox="1"/>
          <p:nvPr/>
        </p:nvSpPr>
        <p:spPr>
          <a:xfrm>
            <a:off x="457200" y="4053750"/>
            <a:ext cx="4040188" cy="2031325"/>
          </a:xfrm>
          <a:prstGeom prst="rect">
            <a:avLst/>
          </a:prstGeom>
          <a:noFill/>
        </p:spPr>
        <p:txBody>
          <a:bodyPr wrap="square" rtlCol="0">
            <a:spAutoFit/>
          </a:bodyPr>
          <a:lstStyle/>
          <a:p>
            <a:r>
              <a:rPr lang="en-US" sz="2400" dirty="0" smtClean="0">
                <a:solidFill>
                  <a:schemeClr val="tx2"/>
                </a:solidFill>
              </a:rPr>
              <a:t>Accurate and accessible</a:t>
            </a:r>
          </a:p>
          <a:p>
            <a:endParaRPr lang="en-US" sz="2400" dirty="0">
              <a:solidFill>
                <a:schemeClr val="tx2"/>
              </a:solidFill>
            </a:endParaRPr>
          </a:p>
          <a:p>
            <a:r>
              <a:rPr lang="en-US" sz="2000" dirty="0" smtClean="0">
                <a:solidFill>
                  <a:schemeClr val="tx2"/>
                </a:solidFill>
                <a:latin typeface="Franklin Gothic Medium (Body)"/>
                <a:cs typeface="Franklin Gothic Medium (Body)"/>
              </a:rPr>
              <a:t>Gender: </a:t>
            </a:r>
          </a:p>
          <a:p>
            <a:r>
              <a:rPr lang="en-US" sz="2000" dirty="0" smtClean="0">
                <a:latin typeface="Franklin Gothic Medium (Body)"/>
                <a:ea typeface="ＭＳ ゴシック"/>
                <a:cs typeface="Franklin Gothic Medium (Body)"/>
              </a:rPr>
              <a:t>☐ </a:t>
            </a:r>
            <a:r>
              <a:rPr lang="en-US" sz="2000" dirty="0" smtClean="0">
                <a:solidFill>
                  <a:schemeClr val="tx2"/>
                </a:solidFill>
                <a:latin typeface="Franklin Gothic Medium (Body)"/>
                <a:ea typeface="ＭＳ ゴシック"/>
                <a:cs typeface="Franklin Gothic Medium (Body)"/>
              </a:rPr>
              <a:t>woman </a:t>
            </a:r>
            <a:r>
              <a:rPr lang="en-US" dirty="0" smtClean="0">
                <a:latin typeface="Franklin Gothic Medium (Body)"/>
                <a:ea typeface="ＭＳ ゴシック"/>
                <a:cs typeface="Franklin Gothic Medium (Body)"/>
              </a:rPr>
              <a:t>☐ </a:t>
            </a:r>
            <a:r>
              <a:rPr lang="en-US" sz="2000" dirty="0" smtClean="0">
                <a:solidFill>
                  <a:schemeClr val="tx2"/>
                </a:solidFill>
                <a:latin typeface="Franklin Gothic Medium (Body)"/>
                <a:ea typeface="ＭＳ ゴシック"/>
                <a:cs typeface="Franklin Gothic Medium (Body)"/>
              </a:rPr>
              <a:t>man</a:t>
            </a:r>
          </a:p>
          <a:p>
            <a:r>
              <a:rPr lang="en-US" dirty="0" smtClean="0">
                <a:latin typeface="Franklin Gothic Medium (Body)"/>
                <a:ea typeface="ＭＳ ゴシック"/>
                <a:cs typeface="Franklin Gothic Medium (Body)"/>
              </a:rPr>
              <a:t>☐ </a:t>
            </a:r>
            <a:r>
              <a:rPr lang="en-US" sz="2000" dirty="0" smtClean="0">
                <a:solidFill>
                  <a:schemeClr val="tx2"/>
                </a:solidFill>
                <a:latin typeface="Franklin Gothic Medium (Body)"/>
                <a:ea typeface="ＭＳ ゴシック"/>
                <a:cs typeface="Franklin Gothic Medium (Body)"/>
              </a:rPr>
              <a:t>transgender</a:t>
            </a:r>
            <a:r>
              <a:rPr lang="en-US" dirty="0" smtClean="0">
                <a:solidFill>
                  <a:schemeClr val="tx2"/>
                </a:solidFill>
                <a:latin typeface="Franklin Gothic Medium (Body)"/>
                <a:ea typeface="ＭＳ ゴシック"/>
                <a:cs typeface="Franklin Gothic Medium (Body)"/>
              </a:rPr>
              <a:t> </a:t>
            </a:r>
            <a:r>
              <a:rPr lang="en-US" dirty="0" smtClean="0">
                <a:latin typeface="Franklin Gothic Medium (Body)"/>
                <a:ea typeface="ＭＳ ゴシック"/>
                <a:cs typeface="Franklin Gothic Medium (Body)"/>
              </a:rPr>
              <a:t>☐ </a:t>
            </a:r>
            <a:r>
              <a:rPr lang="en-US" sz="2000" dirty="0" smtClean="0">
                <a:solidFill>
                  <a:schemeClr val="tx2"/>
                </a:solidFill>
                <a:latin typeface="Franklin Gothic Medium (Body)"/>
                <a:ea typeface="ＭＳ ゴシック"/>
                <a:cs typeface="Franklin Gothic Medium (Body)"/>
              </a:rPr>
              <a:t>other</a:t>
            </a:r>
            <a:r>
              <a:rPr lang="en-US" dirty="0" smtClean="0">
                <a:solidFill>
                  <a:schemeClr val="tx2"/>
                </a:solidFill>
                <a:latin typeface="Franklin Gothic Medium (Body)"/>
                <a:ea typeface="ＭＳ ゴシック"/>
                <a:cs typeface="Franklin Gothic Medium (Body)"/>
              </a:rPr>
              <a:t>: _______</a:t>
            </a:r>
          </a:p>
          <a:p>
            <a:endParaRPr lang="en-US" dirty="0"/>
          </a:p>
        </p:txBody>
      </p:sp>
    </p:spTree>
    <p:extLst>
      <p:ext uri="{BB962C8B-B14F-4D97-AF65-F5344CB8AC3E}">
        <p14:creationId xmlns:p14="http://schemas.microsoft.com/office/powerpoint/2010/main" val="2780717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744136"/>
          </a:xfrm>
        </p:spPr>
        <p:txBody>
          <a:bodyPr>
            <a:normAutofit lnSpcReduction="10000"/>
          </a:bodyPr>
          <a:lstStyle/>
          <a:p>
            <a:r>
              <a:rPr lang="en-US" dirty="0" smtClean="0"/>
              <a:t>Providing culturally competent care to queer people starts with staff</a:t>
            </a:r>
          </a:p>
          <a:p>
            <a:endParaRPr lang="en-US" dirty="0"/>
          </a:p>
          <a:p>
            <a:r>
              <a:rPr lang="en-US" dirty="0" smtClean="0"/>
              <a:t>Invite speakers to train staff on LGBTQ+ topics</a:t>
            </a:r>
          </a:p>
          <a:p>
            <a:r>
              <a:rPr lang="en-US" dirty="0" smtClean="0"/>
              <a:t>Make LGBTQ+ training part of standard staff training or advocate for that to happen</a:t>
            </a:r>
          </a:p>
          <a:p>
            <a:r>
              <a:rPr lang="en-US" dirty="0"/>
              <a:t>Have conversations with </a:t>
            </a:r>
            <a:r>
              <a:rPr lang="en-US" dirty="0" smtClean="0"/>
              <a:t>peers and coworkers </a:t>
            </a:r>
            <a:r>
              <a:rPr lang="en-US" dirty="0"/>
              <a:t>who are engaging in homophobia/</a:t>
            </a:r>
            <a:r>
              <a:rPr lang="en-US" dirty="0" err="1" smtClean="0"/>
              <a:t>transphobia</a:t>
            </a:r>
            <a:endParaRPr lang="en-US" dirty="0" smtClean="0"/>
          </a:p>
          <a:p>
            <a:r>
              <a:rPr lang="en-US" dirty="0" smtClean="0"/>
              <a:t>Hire queer people/encourage the hiring of queer people</a:t>
            </a:r>
          </a:p>
          <a:p>
            <a:r>
              <a:rPr lang="en-US" dirty="0" smtClean="0"/>
              <a:t>Create or advocate for the creation of specific non-discrimination policies regarding the treatment of LGBTQ+ staff and clients</a:t>
            </a:r>
          </a:p>
          <a:p>
            <a:r>
              <a:rPr lang="en-US" dirty="0" smtClean="0"/>
              <a:t>Take complaints of homophobic/</a:t>
            </a:r>
            <a:r>
              <a:rPr lang="en-US" dirty="0" err="1" smtClean="0"/>
              <a:t>transphobic</a:t>
            </a:r>
            <a:r>
              <a:rPr lang="en-US" dirty="0" smtClean="0"/>
              <a:t> treatment extremely seriously</a:t>
            </a:r>
            <a:endParaRPr lang="en-US" dirty="0"/>
          </a:p>
        </p:txBody>
      </p:sp>
      <p:sp>
        <p:nvSpPr>
          <p:cNvPr id="3" name="Title 2"/>
          <p:cNvSpPr>
            <a:spLocks noGrp="1"/>
          </p:cNvSpPr>
          <p:nvPr>
            <p:ph type="title"/>
          </p:nvPr>
        </p:nvSpPr>
        <p:spPr/>
        <p:txBody>
          <a:bodyPr/>
          <a:lstStyle/>
          <a:p>
            <a:r>
              <a:rPr lang="en-US" dirty="0" smtClean="0"/>
              <a:t>staff</a:t>
            </a:r>
            <a:endParaRPr lang="en-US" dirty="0"/>
          </a:p>
        </p:txBody>
      </p:sp>
    </p:spTree>
    <p:extLst>
      <p:ext uri="{BB962C8B-B14F-4D97-AF65-F5344CB8AC3E}">
        <p14:creationId xmlns:p14="http://schemas.microsoft.com/office/powerpoint/2010/main" val="2327801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71496</TotalTime>
  <Words>1431</Words>
  <Application>Microsoft Office PowerPoint</Application>
  <PresentationFormat>On-screen Show (4:3)</PresentationFormat>
  <Paragraphs>117</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ゴシック</vt:lpstr>
      <vt:lpstr>Franklin Gothic Medium</vt:lpstr>
      <vt:lpstr>Franklin Gothic Medium (Body)</vt:lpstr>
      <vt:lpstr>Mangal</vt:lpstr>
      <vt:lpstr>Wingdings</vt:lpstr>
      <vt:lpstr>Wingdings 2</vt:lpstr>
      <vt:lpstr>Grid</vt:lpstr>
      <vt:lpstr>A Deeper look into queer cultural competency</vt:lpstr>
      <vt:lpstr>Risk factors for LGBTQ+ youth</vt:lpstr>
      <vt:lpstr>Barriers to care for LGBTQ+ youth</vt:lpstr>
      <vt:lpstr>Trans 101</vt:lpstr>
      <vt:lpstr>Making physical space accessible</vt:lpstr>
      <vt:lpstr>Residential facilities</vt:lpstr>
      <vt:lpstr>paperwork</vt:lpstr>
      <vt:lpstr>paperwork</vt:lpstr>
      <vt:lpstr>staff</vt:lpstr>
      <vt:lpstr>Changing ourselves</vt:lpstr>
      <vt:lpstr>Unlearning biases</vt:lpstr>
      <vt:lpstr>Language suggestions disclaimer: best practice changes and there isn’t agreement on language usage</vt:lpstr>
      <vt:lpstr>Practicing being respectful of trans folks</vt:lpstr>
      <vt:lpstr>Take aways</vt:lpstr>
      <vt:lpstr>contact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culturally competent care for LGBTQ+ youth</dc:title>
  <dc:creator>Emma Kestrel</dc:creator>
  <cp:lastModifiedBy>BRUNKE, LAURA</cp:lastModifiedBy>
  <cp:revision>33</cp:revision>
  <dcterms:created xsi:type="dcterms:W3CDTF">2018-05-13T00:10:58Z</dcterms:created>
  <dcterms:modified xsi:type="dcterms:W3CDTF">2019-07-30T14:55:27Z</dcterms:modified>
</cp:coreProperties>
</file>