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 id="2147483768" r:id="rId5"/>
    <p:sldMasterId id="2147483804" r:id="rId6"/>
    <p:sldMasterId id="2147483864" r:id="rId7"/>
    <p:sldMasterId id="2147483960" r:id="rId8"/>
    <p:sldMasterId id="2147484044" r:id="rId9"/>
    <p:sldMasterId id="2147484056" r:id="rId10"/>
    <p:sldMasterId id="2147484068" r:id="rId11"/>
    <p:sldMasterId id="2147484080" r:id="rId12"/>
    <p:sldMasterId id="2147484092" r:id="rId13"/>
    <p:sldMasterId id="2147484104" r:id="rId14"/>
    <p:sldMasterId id="2147484140" r:id="rId15"/>
    <p:sldMasterId id="2147484308" r:id="rId16"/>
    <p:sldMasterId id="2147484320" r:id="rId17"/>
    <p:sldMasterId id="2147484332" r:id="rId18"/>
    <p:sldMasterId id="2147484416" r:id="rId19"/>
  </p:sldMasterIdLst>
  <p:notesMasterIdLst>
    <p:notesMasterId r:id="rId105"/>
  </p:notesMasterIdLst>
  <p:sldIdLst>
    <p:sldId id="290" r:id="rId20"/>
    <p:sldId id="721" r:id="rId21"/>
    <p:sldId id="738" r:id="rId22"/>
    <p:sldId id="741" r:id="rId23"/>
    <p:sldId id="736" r:id="rId24"/>
    <p:sldId id="611" r:id="rId25"/>
    <p:sldId id="685" r:id="rId26"/>
    <p:sldId id="609" r:id="rId27"/>
    <p:sldId id="278" r:id="rId28"/>
    <p:sldId id="279" r:id="rId29"/>
    <p:sldId id="293" r:id="rId30"/>
    <p:sldId id="294" r:id="rId31"/>
    <p:sldId id="285" r:id="rId32"/>
    <p:sldId id="612" r:id="rId33"/>
    <p:sldId id="634" r:id="rId34"/>
    <p:sldId id="635" r:id="rId35"/>
    <p:sldId id="615" r:id="rId36"/>
    <p:sldId id="616" r:id="rId37"/>
    <p:sldId id="617" r:id="rId38"/>
    <p:sldId id="555" r:id="rId39"/>
    <p:sldId id="646" r:id="rId40"/>
    <p:sldId id="742" r:id="rId41"/>
    <p:sldId id="636" r:id="rId42"/>
    <p:sldId id="637" r:id="rId43"/>
    <p:sldId id="638" r:id="rId44"/>
    <p:sldId id="639" r:id="rId45"/>
    <p:sldId id="661" r:id="rId46"/>
    <p:sldId id="640" r:id="rId47"/>
    <p:sldId id="641" r:id="rId48"/>
    <p:sldId id="658" r:id="rId49"/>
    <p:sldId id="643" r:id="rId50"/>
    <p:sldId id="644" r:id="rId51"/>
    <p:sldId id="628" r:id="rId52"/>
    <p:sldId id="629" r:id="rId53"/>
    <p:sldId id="657" r:id="rId54"/>
    <p:sldId id="624" r:id="rId55"/>
    <p:sldId id="630" r:id="rId56"/>
    <p:sldId id="633" r:id="rId57"/>
    <p:sldId id="474" r:id="rId58"/>
    <p:sldId id="669" r:id="rId59"/>
    <p:sldId id="689" r:id="rId60"/>
    <p:sldId id="478" r:id="rId61"/>
    <p:sldId id="479" r:id="rId62"/>
    <p:sldId id="481" r:id="rId63"/>
    <p:sldId id="482" r:id="rId64"/>
    <p:sldId id="691" r:id="rId65"/>
    <p:sldId id="675" r:id="rId66"/>
    <p:sldId id="676" r:id="rId67"/>
    <p:sldId id="579" r:id="rId68"/>
    <p:sldId id="582" r:id="rId69"/>
    <p:sldId id="702" r:id="rId70"/>
    <p:sldId id="703" r:id="rId71"/>
    <p:sldId id="704" r:id="rId72"/>
    <p:sldId id="489" r:id="rId73"/>
    <p:sldId id="490" r:id="rId74"/>
    <p:sldId id="493" r:id="rId75"/>
    <p:sldId id="719" r:id="rId76"/>
    <p:sldId id="705" r:id="rId77"/>
    <p:sldId id="707" r:id="rId78"/>
    <p:sldId id="708" r:id="rId79"/>
    <p:sldId id="514" r:id="rId80"/>
    <p:sldId id="745" r:id="rId81"/>
    <p:sldId id="709" r:id="rId82"/>
    <p:sldId id="710" r:id="rId83"/>
    <p:sldId id="515" r:id="rId84"/>
    <p:sldId id="516" r:id="rId85"/>
    <p:sldId id="518" r:id="rId86"/>
    <p:sldId id="519" r:id="rId87"/>
    <p:sldId id="521" r:id="rId88"/>
    <p:sldId id="522" r:id="rId89"/>
    <p:sldId id="648" r:id="rId90"/>
    <p:sldId id="649" r:id="rId91"/>
    <p:sldId id="650" r:id="rId92"/>
    <p:sldId id="651" r:id="rId93"/>
    <p:sldId id="652" r:id="rId94"/>
    <p:sldId id="653" r:id="rId95"/>
    <p:sldId id="593" r:id="rId96"/>
    <p:sldId id="655" r:id="rId97"/>
    <p:sldId id="656" r:id="rId98"/>
    <p:sldId id="687" r:id="rId99"/>
    <p:sldId id="686" r:id="rId100"/>
    <p:sldId id="715" r:id="rId101"/>
    <p:sldId id="720" r:id="rId102"/>
    <p:sldId id="307" r:id="rId103"/>
    <p:sldId id="760"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Maikoetter" initials="MM" lastIdx="2" clrIdx="0">
    <p:extLst>
      <p:ext uri="{19B8F6BF-5375-455C-9EA6-DF929625EA0E}">
        <p15:presenceInfo xmlns:p15="http://schemas.microsoft.com/office/powerpoint/2012/main" userId="S-1-5-21-5914094-1451965675-1238779560-139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94660"/>
  </p:normalViewPr>
  <p:slideViewPr>
    <p:cSldViewPr snapToGrid="0">
      <p:cViewPr varScale="1">
        <p:scale>
          <a:sx n="57" d="100"/>
          <a:sy n="57" d="100"/>
        </p:scale>
        <p:origin x="774" y="48"/>
      </p:cViewPr>
      <p:guideLst/>
    </p:cSldViewPr>
  </p:slideViewPr>
  <p:notesTextViewPr>
    <p:cViewPr>
      <p:scale>
        <a:sx n="3" d="2"/>
        <a:sy n="3" d="2"/>
      </p:scale>
      <p:origin x="0" y="0"/>
    </p:cViewPr>
  </p:notesTextViewPr>
  <p:sorterViewPr>
    <p:cViewPr>
      <p:scale>
        <a:sx n="61" d="100"/>
        <a:sy n="61" d="100"/>
      </p:scale>
      <p:origin x="0" y="0"/>
    </p:cViewPr>
  </p:sorter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slide" Target="slides/slide83.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theme" Target="theme/theme1.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2-20T08:42:15.696" idx="2">
    <p:pos x="10" y="10"/>
    <p:text>building blocks, each built on top of the other; bottom to the top and inside out but it all builds on the area before it; kids who are so focused on survival cannot form relationships with others</p:text>
    <p:extLst>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CA5151-CBE2-443F-9F1E-6C636BE87077}" type="datetimeFigureOut">
              <a:rPr lang="en-US" smtClean="0"/>
              <a:t>7/26/2019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C8E9A-591C-4689-9F65-DCAD826A6C0D}" type="slidenum">
              <a:rPr lang="en-US" smtClean="0"/>
              <a:t>‹#›</a:t>
            </a:fld>
            <a:endParaRPr lang="en-US"/>
          </a:p>
        </p:txBody>
      </p:sp>
    </p:spTree>
    <p:extLst>
      <p:ext uri="{BB962C8B-B14F-4D97-AF65-F5344CB8AC3E}">
        <p14:creationId xmlns:p14="http://schemas.microsoft.com/office/powerpoint/2010/main" val="2478005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logo out</a:t>
            </a:r>
          </a:p>
        </p:txBody>
      </p:sp>
      <p:sp>
        <p:nvSpPr>
          <p:cNvPr id="4" name="Slide Number Placeholder 3"/>
          <p:cNvSpPr>
            <a:spLocks noGrp="1"/>
          </p:cNvSpPr>
          <p:nvPr>
            <p:ph type="sldNum" sz="quarter" idx="10"/>
          </p:nvPr>
        </p:nvSpPr>
        <p:spPr/>
        <p:txBody>
          <a:bodyPr/>
          <a:lstStyle/>
          <a:p>
            <a:pPr>
              <a:defRPr/>
            </a:pPr>
            <a:fld id="{8468EE71-BD7F-406F-BD9E-655D033C98F3}"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578538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F08B586-69A0-4A0E-95DD-882DA96EED10}" type="slidenum">
              <a:rPr lang="en-US" smtClean="0">
                <a:solidFill>
                  <a:prstClr val="black"/>
                </a:solidFill>
              </a:rPr>
              <a:pPr eaLnBrk="1" hangingPunct="1"/>
              <a:t>81</a:t>
            </a:fld>
            <a:endParaRPr lang="en-US">
              <a:solidFill>
                <a:prstClr val="black"/>
              </a:solidFill>
            </a:endParaRPr>
          </a:p>
        </p:txBody>
      </p:sp>
    </p:spTree>
    <p:extLst>
      <p:ext uri="{BB962C8B-B14F-4D97-AF65-F5344CB8AC3E}">
        <p14:creationId xmlns:p14="http://schemas.microsoft.com/office/powerpoint/2010/main" val="3788037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logo out</a:t>
            </a:r>
          </a:p>
        </p:txBody>
      </p:sp>
      <p:sp>
        <p:nvSpPr>
          <p:cNvPr id="4" name="Slide Number Placeholder 3"/>
          <p:cNvSpPr>
            <a:spLocks noGrp="1"/>
          </p:cNvSpPr>
          <p:nvPr>
            <p:ph type="sldNum" sz="quarter" idx="10"/>
          </p:nvPr>
        </p:nvSpPr>
        <p:spPr/>
        <p:txBody>
          <a:bodyPr/>
          <a:lstStyle/>
          <a:p>
            <a:pPr>
              <a:defRPr/>
            </a:pPr>
            <a:fld id="{8468EE71-BD7F-406F-BD9E-655D033C98F3}" type="slidenum">
              <a:rPr lang="en-US" smtClean="0">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84653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468EE71-BD7F-406F-BD9E-655D033C98F3}"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023849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468EE71-BD7F-406F-BD9E-655D033C98F3}"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91004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68EE71-BD7F-406F-BD9E-655D033C98F3}"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8765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 Perry notation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68EE71-BD7F-406F-BD9E-655D033C9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64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survivor</a:t>
            </a:r>
            <a:r>
              <a:rPr lang="en-US" baseline="0" dirty="0"/>
              <a:t> video?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68EE71-BD7F-406F-BD9E-655D033C9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53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68EE71-BD7F-406F-BD9E-655D033C98F3}"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12670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F08B586-69A0-4A0E-95DD-882DA96EED10}" type="slidenum">
              <a:rPr lang="en-US" smtClean="0">
                <a:solidFill>
                  <a:prstClr val="black"/>
                </a:solidFill>
              </a:rPr>
              <a:pPr eaLnBrk="1" hangingPunct="1"/>
              <a:t>79</a:t>
            </a:fld>
            <a:endParaRPr lang="en-US">
              <a:solidFill>
                <a:prstClr val="black"/>
              </a:solidFill>
            </a:endParaRPr>
          </a:p>
        </p:txBody>
      </p:sp>
    </p:spTree>
    <p:extLst>
      <p:ext uri="{BB962C8B-B14F-4D97-AF65-F5344CB8AC3E}">
        <p14:creationId xmlns:p14="http://schemas.microsoft.com/office/powerpoint/2010/main" val="2257217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F08B586-69A0-4A0E-95DD-882DA96EED10}" type="slidenum">
              <a:rPr lang="en-US" smtClean="0">
                <a:solidFill>
                  <a:prstClr val="black"/>
                </a:solidFill>
              </a:rPr>
              <a:pPr eaLnBrk="1" hangingPunct="1"/>
              <a:t>80</a:t>
            </a:fld>
            <a:endParaRPr lang="en-US">
              <a:solidFill>
                <a:prstClr val="black"/>
              </a:solidFill>
            </a:endParaRPr>
          </a:p>
        </p:txBody>
      </p:sp>
    </p:spTree>
    <p:extLst>
      <p:ext uri="{BB962C8B-B14F-4D97-AF65-F5344CB8AC3E}">
        <p14:creationId xmlns:p14="http://schemas.microsoft.com/office/powerpoint/2010/main" val="1201331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8202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8064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515166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553065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900420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443224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704902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438677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4349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73506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520647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4350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6705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31992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03717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40405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20556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55464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50428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23118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48210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40998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450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628128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47769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63793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02867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8929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23353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06829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96840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3077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76537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2257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64741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88487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91152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99700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52978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38442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86666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33665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09795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3757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5546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738340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76851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46385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85062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56070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61242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61680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21602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02272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87745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1467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618670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57775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90136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2499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86887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97514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4959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62676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26785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91152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0359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36136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54233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32689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735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00332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54363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69657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412649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384462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382965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1038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461717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659038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713616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990777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850803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893083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323078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625633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18802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97501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6531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22019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29326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57851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65185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75301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71279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45284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77720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38176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563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5495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11523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7707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72408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90604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52361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64089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77830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54389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41231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44712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0913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9510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20229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03404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25228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28951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46277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44105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7315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10078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39856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43035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0111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56270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B98AB-EF5F-492F-9BE1-8DB40BEDAE03}"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FB5F85C-089C-42DD-B42B-340C3798DF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40111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57797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193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75055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83218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58333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41963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7630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3380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26828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30124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07670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3800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3061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5303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7903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9274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9719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3250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3098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1828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1723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1210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88214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3355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7033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6494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040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0108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201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3610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3319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6086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1366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3484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169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1531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2752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15820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3896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2867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0571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35874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866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5675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5639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7114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00465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531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073791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21722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85383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3913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85435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65383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102515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56018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141259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044742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981171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078996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82206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347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25518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67867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8793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2719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1642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8824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28280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02478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19364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6930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D91762-EBE1-48AB-A9CF-ABF84AC4B15F}"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91A8A-A8B9-407C-AD8A-851C9EEF5B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941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22192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B012-837E-437B-9D81-8978E4524D75}"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B37D79-7BE3-4F1D-927F-2C39BCB942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80867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F8FAFE-8C15-40E0-B915-8E91EBEA367D}"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CB12F1-7E39-43AA-B9FD-2B86E305F1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12634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AF000F0-DD29-445F-A4FD-FEB6E8F29BF6}"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FB2000-C431-4D6D-8FB6-572701867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68337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6BA6DD-CEF1-4E59-AA8F-798B48D0EE50}" type="datetimeFigureOut">
              <a:rPr lang="en-US">
                <a:solidFill>
                  <a:prstClr val="black">
                    <a:tint val="75000"/>
                  </a:prstClr>
                </a:solidFill>
              </a:rPr>
              <a:pPr>
                <a:defRPr/>
              </a:pPr>
              <a:t>7/26/2019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EFEA96-989A-4BCE-BE04-E2EF56481E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88112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9C388B3-81D8-40F7-9FEB-5021B1D3E5F5}" type="datetimeFigureOut">
              <a:rPr lang="en-US">
                <a:solidFill>
                  <a:prstClr val="black">
                    <a:tint val="75000"/>
                  </a:prstClr>
                </a:solidFill>
              </a:rPr>
              <a:pPr>
                <a:defRPr/>
              </a:pPr>
              <a:t>7/26/2019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2ACBE6-AE46-41A6-A168-8ABCB4C820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98081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952DDF-13D6-4055-822B-9055E09F8F26}" type="datetimeFigureOut">
              <a:rPr lang="en-US">
                <a:solidFill>
                  <a:prstClr val="black">
                    <a:tint val="75000"/>
                  </a:prstClr>
                </a:solidFill>
              </a:rPr>
              <a:pPr>
                <a:defRPr/>
              </a:pPr>
              <a:t>7/26/2019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02FD46-3353-4A60-836C-7D16BF3A9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74360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B002F0-B95E-4597-91C9-A67E31129F08}"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0AB21D-59F8-4093-9A56-B2C7122BB2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09460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8CB548-9C8C-46C4-834B-1D852A0F35AB}" type="datetimeFigureOut">
              <a:rPr lang="en-US">
                <a:solidFill>
                  <a:prstClr val="black">
                    <a:tint val="75000"/>
                  </a:prstClr>
                </a:solidFill>
              </a:rPr>
              <a:pPr>
                <a:defRPr/>
              </a:pPr>
              <a:t>7/26/2019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87E011-1BEF-45B3-8159-F60255262E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3664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C41750-D60A-4643-829E-E10A7701A82A}"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A0EB3E-CD94-407B-A250-C009FF2ED2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13176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A32835-30D7-44C8-A343-F07962837631}" type="datetimeFigureOut">
              <a:rPr lang="en-US">
                <a:solidFill>
                  <a:prstClr val="black">
                    <a:tint val="75000"/>
                  </a:prstClr>
                </a:solidFill>
              </a:rPr>
              <a:pPr>
                <a:defRPr/>
              </a:pPr>
              <a:t>7/26/2019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0E8A2F-B692-4CAA-9FB4-74925B56D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21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13376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B98AB-EF5F-492F-9BE1-8DB40BEDAE03}" type="datetimeFigureOut">
              <a:rPr lang="en-US" smtClean="0">
                <a:solidFill>
                  <a:prstClr val="white">
                    <a:tint val="75000"/>
                  </a:prstClr>
                </a:solidFill>
                <a:cs typeface="Arial" charset="0"/>
              </a:rPr>
              <a:pPr/>
              <a:t>7/26/2019</a:t>
            </a:fld>
            <a:endParaRPr lang="en-US">
              <a:solidFill>
                <a:prstClr val="white">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5F85C-089C-42DD-B42B-340C3798DF0D}" type="slidenum">
              <a:rPr lang="en-US" smtClean="0">
                <a:solidFill>
                  <a:prstClr val="white">
                    <a:tint val="75000"/>
                  </a:prstClr>
                </a:solidFill>
                <a:cs typeface="Arial" charset="0"/>
              </a:rPr>
              <a:pPr/>
              <a:t>‹#›</a:t>
            </a:fld>
            <a:endParaRPr lang="en-US">
              <a:solidFill>
                <a:prstClr val="white">
                  <a:tint val="75000"/>
                </a:prstClr>
              </a:solidFill>
              <a:cs typeface="Arial" charset="0"/>
            </a:endParaRPr>
          </a:p>
        </p:txBody>
      </p:sp>
    </p:spTree>
    <p:extLst>
      <p:ext uri="{BB962C8B-B14F-4D97-AF65-F5344CB8AC3E}">
        <p14:creationId xmlns:p14="http://schemas.microsoft.com/office/powerpoint/2010/main" val="2661388669"/>
      </p:ext>
    </p:extLst>
  </p:cSld>
  <p:clrMap bg1="dk1" tx1="lt1" bg2="dk2"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610309158"/>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42176561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307854046"/>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343696575"/>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98722277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8B98AB-EF5F-492F-9BE1-8DB40BEDAE03}" type="datetimeFigureOut">
              <a:rPr lang="en-US" smtClean="0">
                <a:solidFill>
                  <a:prstClr val="white">
                    <a:tint val="75000"/>
                  </a:prstClr>
                </a:solidFill>
                <a:cs typeface="Arial" charset="0"/>
              </a:rPr>
              <a:pPr/>
              <a:t>7/26/2019</a:t>
            </a:fld>
            <a:endParaRPr lang="en-US">
              <a:solidFill>
                <a:prstClr val="white">
                  <a:tint val="75000"/>
                </a:prstClr>
              </a:solidFill>
              <a:cs typeface="Arial" charset="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white">
                  <a:tint val="75000"/>
                </a:prstClr>
              </a:solidFill>
              <a:cs typeface="Arial" charset="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B5F85C-089C-42DD-B42B-340C3798DF0D}" type="slidenum">
              <a:rPr lang="en-US" smtClean="0">
                <a:solidFill>
                  <a:prstClr val="white">
                    <a:tint val="75000"/>
                  </a:prstClr>
                </a:solidFill>
                <a:cs typeface="Arial" charset="0"/>
              </a:rPr>
              <a:pPr/>
              <a:t>‹#›</a:t>
            </a:fld>
            <a:endParaRPr lang="en-US">
              <a:solidFill>
                <a:prstClr val="white">
                  <a:tint val="75000"/>
                </a:prstClr>
              </a:solidFill>
              <a:cs typeface="Arial" charset="0"/>
            </a:endParaRPr>
          </a:p>
        </p:txBody>
      </p:sp>
    </p:spTree>
    <p:extLst>
      <p:ext uri="{BB962C8B-B14F-4D97-AF65-F5344CB8AC3E}">
        <p14:creationId xmlns:p14="http://schemas.microsoft.com/office/powerpoint/2010/main" val="3995078911"/>
      </p:ext>
    </p:extLst>
  </p:cSld>
  <p:clrMap bg1="dk1" tx1="lt1" bg2="dk2"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327121401"/>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ctr" rtl="0" eaLnBrk="0" fontAlgn="base" hangingPunct="0">
        <a:spcBef>
          <a:spcPct val="0"/>
        </a:spcBef>
        <a:spcAft>
          <a:spcPct val="0"/>
        </a:spcAft>
        <a:defRPr sz="3300" b="0" i="0" u="none"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charset="0"/>
        <a:buChar char="–"/>
        <a:defRPr sz="2100" b="0" i="0" u="none" kern="1200">
          <a:solidFill>
            <a:schemeClr val="tx1"/>
          </a:solidFill>
          <a:latin typeface="+mn-lt"/>
          <a:ea typeface="+mn-ea"/>
          <a:cs typeface="+mn-cs"/>
        </a:defRPr>
      </a:lvl2pPr>
      <a:lvl3pPr marL="857228" indent="-171446"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032608819"/>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493526454"/>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B98AB-EF5F-492F-9BE1-8DB40BEDAE03}" type="datetimeFigureOut">
              <a:rPr lang="en-US" smtClean="0">
                <a:solidFill>
                  <a:prstClr val="white">
                    <a:tint val="75000"/>
                  </a:prstClr>
                </a:solidFill>
                <a:cs typeface="Arial" charset="0"/>
              </a:rPr>
              <a:pPr/>
              <a:t>7/26/2019</a:t>
            </a:fld>
            <a:endParaRPr lang="en-US">
              <a:solidFill>
                <a:prstClr val="white">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5F85C-089C-42DD-B42B-340C3798DF0D}" type="slidenum">
              <a:rPr lang="en-US" smtClean="0">
                <a:solidFill>
                  <a:prstClr val="white">
                    <a:tint val="75000"/>
                  </a:prstClr>
                </a:solidFill>
                <a:cs typeface="Arial" charset="0"/>
              </a:rPr>
              <a:pPr/>
              <a:t>‹#›</a:t>
            </a:fld>
            <a:endParaRPr lang="en-US">
              <a:solidFill>
                <a:prstClr val="white">
                  <a:tint val="75000"/>
                </a:prstClr>
              </a:solidFill>
              <a:cs typeface="Arial" charset="0"/>
            </a:endParaRPr>
          </a:p>
        </p:txBody>
      </p:sp>
    </p:spTree>
    <p:extLst>
      <p:ext uri="{BB962C8B-B14F-4D97-AF65-F5344CB8AC3E}">
        <p14:creationId xmlns:p14="http://schemas.microsoft.com/office/powerpoint/2010/main" val="3819802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11300-8EC9-4EB3-AC3A-32632AF9D94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AF6F5-5238-4D78-8C8A-3AF45FB9DA7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1846892"/>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1227943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7974907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7393401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AAD3B-5690-4E8C-9498-D1EDE815FDB5}" type="datetimeFigureOut">
              <a:rPr lang="en-US" smtClean="0">
                <a:solidFill>
                  <a:prstClr val="white">
                    <a:tint val="75000"/>
                  </a:prstClr>
                </a:solidFill>
              </a:rPr>
              <a:pPr/>
              <a:t>7/26/2019</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6DD5B-F07B-44C5-866F-01B820F504B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18779080"/>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50643230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F33DED0-170A-47F2-8392-ED17882E97F5}" type="datetimeFigureOut">
              <a:rPr lang="en-US">
                <a:solidFill>
                  <a:prstClr val="black">
                    <a:tint val="75000"/>
                  </a:prstClr>
                </a:solidFill>
                <a:latin typeface="Arial" charset="0"/>
                <a:cs typeface="Arial" charset="0"/>
              </a:rPr>
              <a:pPr fontAlgn="base">
                <a:spcBef>
                  <a:spcPct val="0"/>
                </a:spcBef>
                <a:spcAft>
                  <a:spcPct val="0"/>
                </a:spcAft>
                <a:defRPr/>
              </a:pPr>
              <a:t>7/26/2019</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88730C-95ED-4D9F-B4EB-54466E08EA66}"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749688880"/>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0.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78.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8.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55.xml"/><Relationship Id="rId5" Type="http://schemas.microsoft.com/office/2007/relationships/hdphoto" Target="../media/hdphoto4.wdp"/><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wmf"/><Relationship Id="rId2" Type="http://schemas.openxmlformats.org/officeDocument/2006/relationships/slideLayout" Target="../slideLayouts/slideLayout15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4.png"/><Relationship Id="rId4" Type="http://schemas.microsoft.com/office/2007/relationships/hdphoto" Target="../media/hdphoto4.wdp"/></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55.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55.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48.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ctrTitle"/>
          </p:nvPr>
        </p:nvSpPr>
        <p:spPr>
          <a:xfrm>
            <a:off x="38100" y="2362200"/>
            <a:ext cx="9067800" cy="2133600"/>
          </a:xfrm>
        </p:spPr>
        <p:txBody>
          <a:bodyPr/>
          <a:lstStyle/>
          <a:p>
            <a:pPr eaLnBrk="1" hangingPunct="1"/>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r>
              <a:rPr lang="en-US" sz="8000" dirty="0">
                <a:solidFill>
                  <a:schemeClr val="bg1"/>
                </a:solidFill>
              </a:rPr>
              <a:t>The Brain as an Historical Organ</a:t>
            </a:r>
            <a:br>
              <a:rPr lang="en-US" sz="8000" dirty="0">
                <a:solidFill>
                  <a:schemeClr val="bg1"/>
                </a:solidFill>
              </a:rPr>
            </a:br>
            <a:r>
              <a:rPr lang="en-US" sz="4000" dirty="0">
                <a:solidFill>
                  <a:schemeClr val="bg1"/>
                </a:solidFill>
              </a:rPr>
              <a:t>How Early Experiences and Relationships Impact Current Functioning </a:t>
            </a:r>
            <a:br>
              <a:rPr lang="en-US" sz="8800" dirty="0">
                <a:solidFill>
                  <a:schemeClr val="bg1"/>
                </a:solidFill>
              </a:rPr>
            </a:br>
            <a:r>
              <a:rPr lang="en-US" sz="6000" dirty="0">
                <a:solidFill>
                  <a:schemeClr val="bg1"/>
                </a:solidFill>
              </a:rPr>
              <a:t> </a:t>
            </a:r>
            <a:br>
              <a:rPr lang="en-US" sz="4000" dirty="0">
                <a:solidFill>
                  <a:schemeClr val="bg1"/>
                </a:solidFill>
              </a:rPr>
            </a:br>
            <a:r>
              <a:rPr lang="en-US" sz="4000" dirty="0">
                <a:solidFill>
                  <a:prstClr val="white"/>
                </a:solidFill>
              </a:rPr>
              <a:t>Michelle Maikoetter</a:t>
            </a:r>
            <a:br>
              <a:rPr lang="en-US" sz="4000" dirty="0">
                <a:solidFill>
                  <a:prstClr val="white"/>
                </a:solidFill>
              </a:rPr>
            </a:br>
            <a:r>
              <a:rPr lang="en-US" sz="3200" dirty="0">
                <a:solidFill>
                  <a:prstClr val="white"/>
                </a:solidFill>
              </a:rPr>
              <a:t>Child Trauma Academy Fellow</a:t>
            </a:r>
            <a:br>
              <a:rPr lang="en-US" sz="6000" dirty="0">
                <a:solidFill>
                  <a:prstClr val="white"/>
                </a:solidFill>
              </a:rPr>
            </a:br>
            <a:br>
              <a:rPr lang="en-US" sz="3600" dirty="0">
                <a:solidFill>
                  <a:prstClr val="white"/>
                </a:solidFill>
              </a:rPr>
            </a:br>
            <a:br>
              <a:rPr lang="en-US" sz="40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endParaRPr lang="en-US" sz="6600"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98908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914400" y="533400"/>
            <a:ext cx="6858000" cy="5867400"/>
          </a:xfrm>
        </p:spPr>
        <p:txBody>
          <a:bodyPr/>
          <a:lstStyle/>
          <a:p>
            <a:pPr algn="l" eaLnBrk="1" hangingPunct="1"/>
            <a:endParaRPr lang="en-US" sz="9600" dirty="0">
              <a:solidFill>
                <a:schemeClr val="bg1"/>
              </a:solidFill>
            </a:endParaRPr>
          </a:p>
          <a:p>
            <a:pPr eaLnBrk="1" hangingPunct="1"/>
            <a:r>
              <a:rPr lang="en-US" sz="9600" dirty="0">
                <a:solidFill>
                  <a:schemeClr val="bg1"/>
                </a:solidFill>
              </a:rPr>
              <a:t>Everything.</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47989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36882" name="Title 5"/>
          <p:cNvSpPr>
            <a:spLocks noGrp="1"/>
          </p:cNvSpPr>
          <p:nvPr>
            <p:ph type="ctrTitle"/>
          </p:nvPr>
        </p:nvSpPr>
        <p:spPr>
          <a:xfrm>
            <a:off x="762000" y="381000"/>
            <a:ext cx="7696200" cy="762000"/>
          </a:xfrm>
        </p:spPr>
        <p:txBody>
          <a:bodyPr/>
          <a:lstStyle/>
          <a:p>
            <a:pPr algn="l" eaLnBrk="1" hangingPunct="1"/>
            <a:r>
              <a:rPr lang="en-US" dirty="0">
                <a:solidFill>
                  <a:schemeClr val="bg1"/>
                </a:solidFill>
              </a:rPr>
              <a:t>Curious about relationships. . . </a:t>
            </a:r>
          </a:p>
        </p:txBody>
      </p:sp>
    </p:spTree>
    <p:extLst>
      <p:ext uri="{BB962C8B-B14F-4D97-AF65-F5344CB8AC3E}">
        <p14:creationId xmlns:p14="http://schemas.microsoft.com/office/powerpoint/2010/main" val="1215043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36882" name="Title 5"/>
          <p:cNvSpPr>
            <a:spLocks noGrp="1"/>
          </p:cNvSpPr>
          <p:nvPr>
            <p:ph type="ctrTitle"/>
          </p:nvPr>
        </p:nvSpPr>
        <p:spPr>
          <a:xfrm>
            <a:off x="457200" y="381000"/>
            <a:ext cx="8001000" cy="762000"/>
          </a:xfrm>
        </p:spPr>
        <p:txBody>
          <a:bodyPr/>
          <a:lstStyle/>
          <a:p>
            <a:pPr algn="l" eaLnBrk="1" hangingPunct="1"/>
            <a:r>
              <a:rPr lang="en-US" dirty="0">
                <a:solidFill>
                  <a:schemeClr val="bg1"/>
                </a:solidFill>
              </a:rPr>
              <a:t>and experiences . . .</a:t>
            </a:r>
          </a:p>
        </p:txBody>
      </p:sp>
    </p:spTree>
    <p:extLst>
      <p:ext uri="{BB962C8B-B14F-4D97-AF65-F5344CB8AC3E}">
        <p14:creationId xmlns:p14="http://schemas.microsoft.com/office/powerpoint/2010/main" val="3274187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36882" name="Title 5"/>
          <p:cNvSpPr>
            <a:spLocks noGrp="1"/>
          </p:cNvSpPr>
          <p:nvPr>
            <p:ph type="ctrTitle"/>
          </p:nvPr>
        </p:nvSpPr>
        <p:spPr>
          <a:xfrm>
            <a:off x="25400" y="533400"/>
            <a:ext cx="9144000" cy="838200"/>
          </a:xfrm>
        </p:spPr>
        <p:txBody>
          <a:bodyPr/>
          <a:lstStyle/>
          <a:p>
            <a:pPr eaLnBrk="1" hangingPunct="1"/>
            <a:r>
              <a:rPr lang="en-US" sz="6000" dirty="0">
                <a:solidFill>
                  <a:schemeClr val="bg1"/>
                </a:solidFill>
              </a:rPr>
              <a:t>And also</a:t>
            </a:r>
            <a:endParaRPr lang="en-US" dirty="0">
              <a:solidFill>
                <a:schemeClr val="bg1"/>
              </a:solidFill>
            </a:endParaRPr>
          </a:p>
        </p:txBody>
      </p:sp>
      <p:sp>
        <p:nvSpPr>
          <p:cNvPr id="2" name="TextBox 1"/>
          <p:cNvSpPr txBox="1"/>
          <p:nvPr/>
        </p:nvSpPr>
        <p:spPr>
          <a:xfrm>
            <a:off x="1752600" y="1524000"/>
            <a:ext cx="5392823" cy="830997"/>
          </a:xfrm>
          <a:prstGeom prst="rect">
            <a:avLst/>
          </a:prstGeom>
          <a:noFill/>
        </p:spPr>
        <p:txBody>
          <a:bodyPr wrap="none" rtlCol="0">
            <a:spAutoFit/>
          </a:bodyPr>
          <a:lstStyle/>
          <a:p>
            <a:pPr fontAlgn="base">
              <a:spcBef>
                <a:spcPct val="0"/>
              </a:spcBef>
              <a:spcAft>
                <a:spcPct val="0"/>
              </a:spcAft>
            </a:pPr>
            <a:r>
              <a:rPr lang="en-US" sz="4800" dirty="0">
                <a:solidFill>
                  <a:prstClr val="white"/>
                </a:solidFill>
                <a:latin typeface="Arial" charset="0"/>
                <a:cs typeface="Arial" charset="0"/>
              </a:rPr>
              <a:t>Neurodevelopment</a:t>
            </a:r>
          </a:p>
        </p:txBody>
      </p:sp>
    </p:spTree>
    <p:extLst>
      <p:ext uri="{BB962C8B-B14F-4D97-AF65-F5344CB8AC3E}">
        <p14:creationId xmlns:p14="http://schemas.microsoft.com/office/powerpoint/2010/main" val="402127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39954" name="TextBox 9"/>
          <p:cNvSpPr txBox="1">
            <a:spLocks noChangeArrowheads="1"/>
          </p:cNvSpPr>
          <p:nvPr/>
        </p:nvSpPr>
        <p:spPr bwMode="auto">
          <a:xfrm>
            <a:off x="1373024" y="664435"/>
            <a:ext cx="6858000" cy="517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ts val="2200"/>
              </a:spcBef>
              <a:spcAft>
                <a:spcPct val="0"/>
              </a:spcAft>
              <a:buClr>
                <a:srgbClr val="54638C"/>
              </a:buClr>
              <a:buSzPct val="90000"/>
            </a:pPr>
            <a:r>
              <a:rPr lang="en-US" sz="3600" dirty="0">
                <a:solidFill>
                  <a:prstClr val="white"/>
                </a:solidFill>
                <a:latin typeface="Arial" panose="020B0604020202020204" pitchFamily="34" charset="0"/>
                <a:ea typeface="ＭＳ Ｐゴシック" charset="-128"/>
                <a:cs typeface="Arial" panose="020B0604020202020204" pitchFamily="34" charset="0"/>
              </a:rPr>
              <a:t>“…in order to understand trauma, we have to understand memory.  In order to appreciate how children heal, we need to understand how they learn to love, how they cope with challenge, how stress affects them.”</a:t>
            </a:r>
          </a:p>
          <a:p>
            <a:pPr eaLnBrk="1" fontAlgn="base" hangingPunct="1">
              <a:spcBef>
                <a:spcPts val="2200"/>
              </a:spcBef>
              <a:spcAft>
                <a:spcPct val="0"/>
              </a:spcAft>
              <a:buClr>
                <a:srgbClr val="54638C"/>
              </a:buClr>
              <a:buSzPct val="90000"/>
            </a:pPr>
            <a:r>
              <a:rPr lang="en-US" sz="2400" dirty="0">
                <a:solidFill>
                  <a:prstClr val="white"/>
                </a:solidFill>
                <a:latin typeface="Arial" panose="020B0604020202020204" pitchFamily="34" charset="0"/>
                <a:ea typeface="ＭＳ Ｐゴシック" charset="-128"/>
                <a:cs typeface="Arial" panose="020B0604020202020204" pitchFamily="34" charset="0"/>
              </a:rPr>
              <a:t>-BP </a:t>
            </a:r>
          </a:p>
        </p:txBody>
      </p:sp>
    </p:spTree>
    <p:extLst>
      <p:ext uri="{BB962C8B-B14F-4D97-AF65-F5344CB8AC3E}">
        <p14:creationId xmlns:p14="http://schemas.microsoft.com/office/powerpoint/2010/main" val="481716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38930" name="TextBox 9"/>
          <p:cNvSpPr txBox="1">
            <a:spLocks noChangeArrowheads="1"/>
          </p:cNvSpPr>
          <p:nvPr/>
        </p:nvSpPr>
        <p:spPr bwMode="auto">
          <a:xfrm>
            <a:off x="1295400" y="1143000"/>
            <a:ext cx="6248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4000" dirty="0">
                <a:solidFill>
                  <a:prstClr val="white"/>
                </a:solidFill>
              </a:rPr>
              <a:t>Where do we start?</a:t>
            </a:r>
          </a:p>
        </p:txBody>
      </p:sp>
      <p:sp>
        <p:nvSpPr>
          <p:cNvPr id="6" name="TextBox 9"/>
          <p:cNvSpPr txBox="1">
            <a:spLocks noChangeArrowheads="1"/>
          </p:cNvSpPr>
          <p:nvPr/>
        </p:nvSpPr>
        <p:spPr bwMode="auto">
          <a:xfrm>
            <a:off x="1828800" y="4419600"/>
            <a:ext cx="518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4000" dirty="0">
                <a:solidFill>
                  <a:prstClr val="white"/>
                </a:solidFill>
              </a:rPr>
              <a:t>At the very beginning.</a:t>
            </a:r>
          </a:p>
        </p:txBody>
      </p:sp>
    </p:spTree>
    <p:extLst>
      <p:ext uri="{BB962C8B-B14F-4D97-AF65-F5344CB8AC3E}">
        <p14:creationId xmlns:p14="http://schemas.microsoft.com/office/powerpoint/2010/main" val="514987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39954" name="TextBox 9"/>
          <p:cNvSpPr txBox="1">
            <a:spLocks noChangeArrowheads="1"/>
          </p:cNvSpPr>
          <p:nvPr/>
        </p:nvSpPr>
        <p:spPr bwMode="auto">
          <a:xfrm>
            <a:off x="1600200" y="2568575"/>
            <a:ext cx="685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4000">
                <a:solidFill>
                  <a:prstClr val="white"/>
                </a:solidFill>
              </a:rPr>
              <a:t>Beginning at conception.</a:t>
            </a:r>
          </a:p>
        </p:txBody>
      </p:sp>
    </p:spTree>
    <p:extLst>
      <p:ext uri="{BB962C8B-B14F-4D97-AF65-F5344CB8AC3E}">
        <p14:creationId xmlns:p14="http://schemas.microsoft.com/office/powerpoint/2010/main" val="248183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 y="2035544"/>
            <a:ext cx="9144000" cy="4243916"/>
          </a:xfrm>
          <a:prstGeom prst="rect">
            <a:avLst/>
          </a:prstGeom>
        </p:spPr>
      </p:pic>
      <p:sp>
        <p:nvSpPr>
          <p:cNvPr id="14338" name="Title 5"/>
          <p:cNvSpPr>
            <a:spLocks noGrp="1"/>
          </p:cNvSpPr>
          <p:nvPr>
            <p:ph type="ctrTitle"/>
          </p:nvPr>
        </p:nvSpPr>
        <p:spPr>
          <a:xfrm>
            <a:off x="381000" y="1371600"/>
            <a:ext cx="8382000" cy="5943600"/>
          </a:xfrm>
        </p:spPr>
        <p:txBody>
          <a:bodyPr/>
          <a:lstStyle/>
          <a:p>
            <a:pPr eaLnBrk="1" hangingPunct="1"/>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endParaRPr lang="en-US" sz="6600"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 name="TextBox 1"/>
          <p:cNvSpPr txBox="1">
            <a:spLocks noChangeArrowheads="1"/>
          </p:cNvSpPr>
          <p:nvPr/>
        </p:nvSpPr>
        <p:spPr bwMode="auto">
          <a:xfrm>
            <a:off x="17780" y="186333"/>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defRPr/>
            </a:pPr>
            <a:r>
              <a:rPr lang="en-US" sz="4000" dirty="0">
                <a:solidFill>
                  <a:prstClr val="black"/>
                </a:solidFill>
              </a:rPr>
              <a:t>Why? 		      </a:t>
            </a:r>
            <a:r>
              <a:rPr lang="en-US" sz="4000" b="1" dirty="0">
                <a:solidFill>
                  <a:prstClr val="white"/>
                </a:solidFill>
              </a:rPr>
              <a:t>Why?</a:t>
            </a:r>
            <a:r>
              <a:rPr lang="en-US" sz="4000" b="1" dirty="0">
                <a:solidFill>
                  <a:prstClr val="black"/>
                </a:solidFill>
              </a:rPr>
              <a:t> </a:t>
            </a:r>
            <a:r>
              <a:rPr lang="en-US" sz="4000" dirty="0">
                <a:solidFill>
                  <a:prstClr val="black"/>
                </a:solidFill>
              </a:rPr>
              <a:t>Because we </a:t>
            </a:r>
            <a:r>
              <a:rPr lang="en-US" sz="4000" dirty="0">
                <a:solidFill>
                  <a:prstClr val="white"/>
                </a:solidFill>
              </a:rPr>
              <a:t>Because we know:</a:t>
            </a:r>
          </a:p>
          <a:p>
            <a:pPr eaLnBrk="1" hangingPunct="1">
              <a:spcBef>
                <a:spcPct val="0"/>
              </a:spcBef>
              <a:defRPr/>
            </a:pPr>
            <a:r>
              <a:rPr lang="en-US" sz="4000" dirty="0">
                <a:solidFill>
                  <a:prstClr val="white"/>
                </a:solidFill>
              </a:rPr>
              <a:t>Experience affects brain </a:t>
            </a:r>
            <a:r>
              <a:rPr lang="en-US" sz="4000" u="sng" dirty="0">
                <a:solidFill>
                  <a:prstClr val="white"/>
                </a:solidFill>
              </a:rPr>
              <a:t>development</a:t>
            </a:r>
            <a:r>
              <a:rPr lang="en-US" sz="4000" dirty="0">
                <a:solidFill>
                  <a:prstClr val="white"/>
                </a:solidFill>
              </a:rPr>
              <a:t>.</a:t>
            </a:r>
            <a:r>
              <a:rPr lang="en-US" sz="4000" dirty="0">
                <a:solidFill>
                  <a:prstClr val="black"/>
                </a:solidFill>
              </a:rPr>
              <a:t>.</a:t>
            </a:r>
          </a:p>
        </p:txBody>
      </p:sp>
      <p:cxnSp>
        <p:nvCxnSpPr>
          <p:cNvPr id="8" name="Straight Arrow Connector 7"/>
          <p:cNvCxnSpPr/>
          <p:nvPr/>
        </p:nvCxnSpPr>
        <p:spPr>
          <a:xfrm flipV="1">
            <a:off x="6772072" y="2314104"/>
            <a:ext cx="980486" cy="3535464"/>
          </a:xfrm>
          <a:prstGeom prst="straightConnector1">
            <a:avLst/>
          </a:prstGeom>
          <a:ln w="76200">
            <a:solidFill>
              <a:srgbClr val="C00000"/>
            </a:solidFill>
            <a:tailEnd type="arrow"/>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29728" y="2347699"/>
            <a:ext cx="950652" cy="3646208"/>
          </a:xfrm>
          <a:prstGeom prst="straightConnector1">
            <a:avLst/>
          </a:prstGeom>
          <a:ln w="76200">
            <a:solidFill>
              <a:srgbClr val="C00000"/>
            </a:solidFill>
            <a:tailEnd type="arrow"/>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3240" y="6279460"/>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pic>
        <p:nvPicPr>
          <p:cNvPr id="11" name="Picture 10"/>
          <p:cNvPicPr>
            <a:picLocks noChangeAspect="1"/>
          </p:cNvPicPr>
          <p:nvPr/>
        </p:nvPicPr>
        <p:blipFill>
          <a:blip r:embed="rId4"/>
          <a:stretch>
            <a:fillRect/>
          </a:stretch>
        </p:blipFill>
        <p:spPr>
          <a:xfrm>
            <a:off x="3218361" y="2601975"/>
            <a:ext cx="1771930" cy="609820"/>
          </a:xfrm>
          <a:prstGeom prst="rect">
            <a:avLst/>
          </a:prstGeom>
        </p:spPr>
      </p:pic>
      <p:pic>
        <p:nvPicPr>
          <p:cNvPr id="12" name="Picture 11"/>
          <p:cNvPicPr>
            <a:picLocks noChangeAspect="1"/>
          </p:cNvPicPr>
          <p:nvPr/>
        </p:nvPicPr>
        <p:blipFill>
          <a:blip r:embed="rId5"/>
          <a:stretch>
            <a:fillRect/>
          </a:stretch>
        </p:blipFill>
        <p:spPr>
          <a:xfrm>
            <a:off x="7231380" y="2634435"/>
            <a:ext cx="1560804" cy="633890"/>
          </a:xfrm>
          <a:prstGeom prst="rect">
            <a:avLst/>
          </a:prstGeom>
        </p:spPr>
      </p:pic>
    </p:spTree>
    <p:extLst>
      <p:ext uri="{BB962C8B-B14F-4D97-AF65-F5344CB8AC3E}">
        <p14:creationId xmlns:p14="http://schemas.microsoft.com/office/powerpoint/2010/main" val="2595284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9880" y="6370204"/>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extBox 13"/>
          <p:cNvSpPr txBox="1"/>
          <p:nvPr/>
        </p:nvSpPr>
        <p:spPr>
          <a:xfrm>
            <a:off x="523240" y="6379668"/>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spTree>
    <p:extLst>
      <p:ext uri="{BB962C8B-B14F-4D97-AF65-F5344CB8AC3E}">
        <p14:creationId xmlns:p14="http://schemas.microsoft.com/office/powerpoint/2010/main" val="2831312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5"/>
          <p:cNvSpPr>
            <a:spLocks noGrp="1"/>
          </p:cNvSpPr>
          <p:nvPr>
            <p:ph type="ctrTitle"/>
          </p:nvPr>
        </p:nvSpPr>
        <p:spPr>
          <a:xfrm>
            <a:off x="0" y="304800"/>
            <a:ext cx="9220200" cy="990600"/>
          </a:xfrm>
        </p:spPr>
        <p:txBody>
          <a:bodyPr/>
          <a:lstStyle/>
          <a:p>
            <a:pPr eaLnBrk="1" hangingPunct="1"/>
            <a:r>
              <a:rPr lang="en-US" sz="3800">
                <a:solidFill>
                  <a:schemeClr val="bg1"/>
                </a:solidFill>
              </a:rPr>
              <a:t>Six Risk Factors to Healthy Development</a:t>
            </a:r>
          </a:p>
        </p:txBody>
      </p:sp>
      <p:sp>
        <p:nvSpPr>
          <p:cNvPr id="14339" name="Subtitle 6"/>
          <p:cNvSpPr>
            <a:spLocks noGrp="1"/>
          </p:cNvSpPr>
          <p:nvPr>
            <p:ph type="subTitle" idx="1"/>
          </p:nvPr>
        </p:nvSpPr>
        <p:spPr>
          <a:xfrm>
            <a:off x="304800" y="1447800"/>
            <a:ext cx="8077200" cy="4419600"/>
          </a:xfrm>
        </p:spPr>
        <p:txBody>
          <a:bodyPr/>
          <a:lstStyle/>
          <a:p>
            <a:pPr algn="l">
              <a:defRPr/>
            </a:pPr>
            <a:r>
              <a:rPr lang="en-US" sz="3600" dirty="0">
                <a:solidFill>
                  <a:schemeClr val="bg1"/>
                </a:solidFill>
              </a:rPr>
              <a:t>1</a:t>
            </a:r>
            <a:r>
              <a:rPr lang="en-US" sz="3600" dirty="0"/>
              <a:t>.  </a:t>
            </a:r>
            <a:r>
              <a:rPr lang="en-US" sz="3600" dirty="0">
                <a:solidFill>
                  <a:schemeClr val="bg1"/>
                </a:solidFill>
              </a:rPr>
              <a:t>Difficult pregnancy </a:t>
            </a:r>
          </a:p>
          <a:p>
            <a:pPr algn="l">
              <a:defRPr/>
            </a:pPr>
            <a:r>
              <a:rPr lang="en-US" sz="3600" dirty="0">
                <a:solidFill>
                  <a:schemeClr val="bg1"/>
                </a:solidFill>
              </a:rPr>
              <a:t>2.  Difficult birth </a:t>
            </a:r>
          </a:p>
          <a:p>
            <a:pPr algn="l">
              <a:defRPr/>
            </a:pPr>
            <a:r>
              <a:rPr lang="en-US" sz="3600" dirty="0">
                <a:solidFill>
                  <a:schemeClr val="bg1"/>
                </a:solidFill>
              </a:rPr>
              <a:t>3.  Abuse </a:t>
            </a:r>
          </a:p>
          <a:p>
            <a:pPr algn="l">
              <a:defRPr/>
            </a:pPr>
            <a:r>
              <a:rPr lang="en-US" sz="3600" dirty="0">
                <a:solidFill>
                  <a:schemeClr val="bg1"/>
                </a:solidFill>
              </a:rPr>
              <a:t>4.  Neglect </a:t>
            </a:r>
          </a:p>
          <a:p>
            <a:pPr algn="l">
              <a:defRPr/>
            </a:pPr>
            <a:r>
              <a:rPr lang="en-US" sz="3600" dirty="0">
                <a:solidFill>
                  <a:schemeClr val="bg1"/>
                </a:solidFill>
              </a:rPr>
              <a:t>5.  Trauma </a:t>
            </a:r>
          </a:p>
          <a:p>
            <a:pPr algn="l">
              <a:defRPr/>
            </a:pPr>
            <a:r>
              <a:rPr lang="en-US" sz="3600" dirty="0">
                <a:solidFill>
                  <a:schemeClr val="bg1"/>
                </a:solidFill>
              </a:rPr>
              <a:t>6.  Combination</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42005" name="TextBox 1"/>
          <p:cNvSpPr txBox="1">
            <a:spLocks noChangeArrowheads="1"/>
          </p:cNvSpPr>
          <p:nvPr/>
        </p:nvSpPr>
        <p:spPr bwMode="auto">
          <a:xfrm>
            <a:off x="1371600" y="6019800"/>
            <a:ext cx="6243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solidFill>
                  <a:prstClr val="white"/>
                </a:solidFill>
              </a:rPr>
              <a:t>Information taken from: Dr. Karyn Purvis</a:t>
            </a:r>
          </a:p>
        </p:txBody>
      </p:sp>
    </p:spTree>
    <p:extLst>
      <p:ext uri="{BB962C8B-B14F-4D97-AF65-F5344CB8AC3E}">
        <p14:creationId xmlns:p14="http://schemas.microsoft.com/office/powerpoint/2010/main" val="728560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5"/>
          <p:cNvSpPr>
            <a:spLocks noGrp="1"/>
          </p:cNvSpPr>
          <p:nvPr>
            <p:ph type="ctrTitle"/>
          </p:nvPr>
        </p:nvSpPr>
        <p:spPr>
          <a:xfrm>
            <a:off x="0" y="2590800"/>
            <a:ext cx="9220200" cy="990600"/>
          </a:xfrm>
        </p:spPr>
        <p:txBody>
          <a:bodyPr>
            <a:normAutofit fontScale="90000"/>
          </a:bodyPr>
          <a:lstStyle/>
          <a:p>
            <a:r>
              <a:rPr lang="en-US" sz="4000" dirty="0"/>
              <a:t>“To increase awareness and understanding of the unique needs of youth and young adults… with a mental health diagnosis or need.”</a:t>
            </a:r>
            <a:endParaRPr lang="en-US" sz="3800"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62330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5"/>
          <p:cNvSpPr>
            <a:spLocks noGrp="1"/>
          </p:cNvSpPr>
          <p:nvPr>
            <p:ph type="ctrTitle"/>
          </p:nvPr>
        </p:nvSpPr>
        <p:spPr>
          <a:xfrm>
            <a:off x="30480" y="228600"/>
            <a:ext cx="9220200" cy="990600"/>
          </a:xfrm>
        </p:spPr>
        <p:txBody>
          <a:bodyPr>
            <a:normAutofit fontScale="90000"/>
          </a:bodyPr>
          <a:lstStyle/>
          <a:p>
            <a:r>
              <a:rPr lang="en-US" sz="4000" dirty="0"/>
              <a:t>                </a:t>
            </a:r>
            <a:br>
              <a:rPr lang="en-US" sz="4000" dirty="0"/>
            </a:br>
            <a:br>
              <a:rPr lang="en-US" sz="4000" dirty="0"/>
            </a:br>
            <a:r>
              <a:rPr lang="en-US" sz="4000" dirty="0"/>
              <a:t>		</a:t>
            </a:r>
            <a:br>
              <a:rPr lang="en-US" sz="4000" dirty="0"/>
            </a:br>
            <a:r>
              <a:rPr lang="en-US" sz="4000" dirty="0"/>
              <a:t>     </a:t>
            </a:r>
            <a:endParaRPr lang="en-US" sz="3800" dirty="0">
              <a:solidFill>
                <a:schemeClr val="bg1"/>
              </a:solidFill>
            </a:endParaRPr>
          </a:p>
        </p:txBody>
      </p:sp>
      <p:sp>
        <p:nvSpPr>
          <p:cNvPr id="14339" name="Subtitle 6"/>
          <p:cNvSpPr>
            <a:spLocks noGrp="1"/>
          </p:cNvSpPr>
          <p:nvPr>
            <p:ph type="subTitle" idx="1"/>
          </p:nvPr>
        </p:nvSpPr>
        <p:spPr>
          <a:xfrm>
            <a:off x="381000" y="762000"/>
            <a:ext cx="8305800" cy="5715000"/>
          </a:xfrm>
        </p:spPr>
        <p:txBody>
          <a:bodyPr>
            <a:noAutofit/>
          </a:bodyPr>
          <a:lstStyle/>
          <a:p>
            <a:pPr algn="l">
              <a:defRPr/>
            </a:pPr>
            <a:endParaRPr lang="en-US" sz="4000" dirty="0"/>
          </a:p>
          <a:p>
            <a:pPr marL="857250" indent="-857250" algn="l">
              <a:buFont typeface="Arial" pitchFamily="34" charset="0"/>
              <a:buChar char="•"/>
              <a:defRPr/>
            </a:pPr>
            <a:r>
              <a:rPr lang="en-US" sz="4000" dirty="0"/>
              <a:t>Organized in a hierarchical fashion, primitive to sophisticated</a:t>
            </a:r>
          </a:p>
          <a:p>
            <a:pPr marL="857250" indent="-857250" algn="l">
              <a:buFont typeface="Arial" pitchFamily="34" charset="0"/>
              <a:buChar char="•"/>
              <a:defRPr/>
            </a:pPr>
            <a:r>
              <a:rPr lang="en-US" sz="4000" dirty="0"/>
              <a:t>bottom to the top</a:t>
            </a:r>
          </a:p>
          <a:p>
            <a:pPr marL="857250" indent="-857250" algn="l">
              <a:buFont typeface="Arial" pitchFamily="34" charset="0"/>
              <a:buChar char="•"/>
              <a:defRPr/>
            </a:pPr>
            <a:r>
              <a:rPr lang="en-US" sz="4000" dirty="0"/>
              <a:t>from inside out</a:t>
            </a:r>
          </a:p>
          <a:p>
            <a:pPr marL="857250" indent="-857250" algn="l">
              <a:buFont typeface="Arial" pitchFamily="34" charset="0"/>
              <a:buChar char="•"/>
              <a:defRPr/>
            </a:pPr>
            <a:r>
              <a:rPr lang="en-US" sz="4000" dirty="0"/>
              <a:t>all incoming sensory input enters the lower parts of the brain first </a:t>
            </a:r>
          </a:p>
          <a:p>
            <a:pPr algn="l">
              <a:defRPr/>
            </a:pPr>
            <a:r>
              <a:rPr lang="en-US" sz="4000" dirty="0">
                <a:solidFill>
                  <a:schemeClr val="bg1"/>
                </a:solidFill>
              </a:rPr>
              <a:t>ma </a:t>
            </a:r>
          </a:p>
          <a:p>
            <a:pPr algn="l">
              <a:defRPr/>
            </a:pPr>
            <a:r>
              <a:rPr lang="en-US" sz="4000" dirty="0">
                <a:solidFill>
                  <a:schemeClr val="bg1"/>
                </a:solidFill>
              </a:rPr>
              <a:t>6.  Combination</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2" name="TextBox 1"/>
          <p:cNvSpPr txBox="1"/>
          <p:nvPr/>
        </p:nvSpPr>
        <p:spPr>
          <a:xfrm>
            <a:off x="2895600" y="609600"/>
            <a:ext cx="3377848"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rial" charset="0"/>
                <a:ea typeface="+mn-ea"/>
                <a:cs typeface="Arial" charset="0"/>
              </a:rPr>
              <a:t>The Brain </a:t>
            </a:r>
          </a:p>
        </p:txBody>
      </p:sp>
    </p:spTree>
    <p:extLst>
      <p:ext uri="{BB962C8B-B14F-4D97-AF65-F5344CB8AC3E}">
        <p14:creationId xmlns:p14="http://schemas.microsoft.com/office/powerpoint/2010/main" val="309328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 calcmode="lin" valueType="num">
                                      <p:cBhvr additive="base">
                                        <p:cTn id="7"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 calcmode="lin" valueType="num">
                                      <p:cBhvr additive="base">
                                        <p:cTn id="13"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anim calcmode="lin" valueType="num">
                                      <p:cBhvr additive="base">
                                        <p:cTn id="19"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9">
                                            <p:txEl>
                                              <p:pRg st="4" end="4"/>
                                            </p:txEl>
                                          </p:spTgt>
                                        </p:tgtEl>
                                        <p:attrNameLst>
                                          <p:attrName>style.visibility</p:attrName>
                                        </p:attrNameLst>
                                      </p:cBhvr>
                                      <p:to>
                                        <p:strVal val="visible"/>
                                      </p:to>
                                    </p:set>
                                    <p:anim calcmode="lin" valueType="num">
                                      <p:cBhvr additive="base">
                                        <p:cTn id="25"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39954" name="TextBox 9"/>
          <p:cNvSpPr txBox="1">
            <a:spLocks noChangeArrowheads="1"/>
          </p:cNvSpPr>
          <p:nvPr/>
        </p:nvSpPr>
        <p:spPr bwMode="auto">
          <a:xfrm>
            <a:off x="1143001" y="1207770"/>
            <a:ext cx="6858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6600" dirty="0">
                <a:solidFill>
                  <a:prstClr val="white"/>
                </a:solidFill>
              </a:rPr>
              <a:t>First things first.</a:t>
            </a:r>
          </a:p>
          <a:p>
            <a:pPr eaLnBrk="1" fontAlgn="base" hangingPunct="1">
              <a:spcBef>
                <a:spcPct val="0"/>
              </a:spcBef>
              <a:spcAft>
                <a:spcPct val="0"/>
              </a:spcAft>
            </a:pPr>
            <a:endParaRPr lang="en-US" sz="6600" dirty="0">
              <a:solidFill>
                <a:prstClr val="white"/>
              </a:solidFill>
            </a:endParaRPr>
          </a:p>
          <a:p>
            <a:pPr eaLnBrk="1" fontAlgn="base" hangingPunct="1">
              <a:spcBef>
                <a:spcPct val="0"/>
              </a:spcBef>
              <a:spcAft>
                <a:spcPct val="0"/>
              </a:spcAft>
            </a:pPr>
            <a:r>
              <a:rPr lang="en-US" sz="6600" dirty="0">
                <a:solidFill>
                  <a:prstClr val="white"/>
                </a:solidFill>
              </a:rPr>
              <a:t>Your brain’s # 1 directive is . . .</a:t>
            </a:r>
          </a:p>
        </p:txBody>
      </p:sp>
    </p:spTree>
    <p:extLst>
      <p:ext uri="{BB962C8B-B14F-4D97-AF65-F5344CB8AC3E}">
        <p14:creationId xmlns:p14="http://schemas.microsoft.com/office/powerpoint/2010/main" val="324383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3124200" y="5257800"/>
            <a:ext cx="28194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charset="0"/>
                <a:ea typeface="+mn-ea"/>
                <a:cs typeface="Arial" charset="0"/>
              </a:rPr>
              <a:t>  Singing Alien video</a:t>
            </a:r>
          </a:p>
        </p:txBody>
      </p:sp>
    </p:spTree>
    <p:extLst>
      <p:ext uri="{BB962C8B-B14F-4D97-AF65-F5344CB8AC3E}">
        <p14:creationId xmlns:p14="http://schemas.microsoft.com/office/powerpoint/2010/main" val="1861100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8" y="1152144"/>
            <a:ext cx="8559800" cy="5092700"/>
          </a:xfrm>
          <a:prstGeom prst="rect">
            <a:avLst/>
          </a:prstGeom>
        </p:spPr>
      </p:pic>
      <p:sp>
        <p:nvSpPr>
          <p:cNvPr id="14338" name="Title 5"/>
          <p:cNvSpPr>
            <a:spLocks noGrp="1"/>
          </p:cNvSpPr>
          <p:nvPr>
            <p:ph type="ctrTitle"/>
          </p:nvPr>
        </p:nvSpPr>
        <p:spPr>
          <a:xfrm>
            <a:off x="381000" y="1371600"/>
            <a:ext cx="8382000" cy="5943600"/>
          </a:xfrm>
        </p:spPr>
        <p:txBody>
          <a:bodyPr/>
          <a:lstStyle/>
          <a:p>
            <a:pPr eaLnBrk="1" hangingPunct="1"/>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endParaRPr lang="en-US" sz="6600"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6" name="TextBox 5"/>
          <p:cNvSpPr txBox="1"/>
          <p:nvPr/>
        </p:nvSpPr>
        <p:spPr>
          <a:xfrm>
            <a:off x="2286000" y="6279460"/>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spTree>
    <p:extLst>
      <p:ext uri="{BB962C8B-B14F-4D97-AF65-F5344CB8AC3E}">
        <p14:creationId xmlns:p14="http://schemas.microsoft.com/office/powerpoint/2010/main" val="1706783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2" name="TextBox 1"/>
          <p:cNvSpPr txBox="1"/>
          <p:nvPr/>
        </p:nvSpPr>
        <p:spPr>
          <a:xfrm>
            <a:off x="304800" y="838200"/>
            <a:ext cx="8763000" cy="5638800"/>
          </a:xfrm>
          <a:prstGeom prst="rect">
            <a:avLst/>
          </a:prstGeom>
          <a:noFill/>
        </p:spPr>
        <p:txBody>
          <a:bodyPr wrap="square" rtlCol="0">
            <a:spAutoFit/>
          </a:bodyPr>
          <a:lstStyle/>
          <a:p>
            <a:pPr fontAlgn="base">
              <a:spcBef>
                <a:spcPct val="0"/>
              </a:spcBef>
              <a:spcAft>
                <a:spcPct val="0"/>
              </a:spcAft>
            </a:pPr>
            <a:r>
              <a:rPr lang="en-US" sz="6000" dirty="0">
                <a:solidFill>
                  <a:prstClr val="white"/>
                </a:solidFill>
                <a:latin typeface="Arial" charset="0"/>
                <a:cs typeface="Arial" charset="0"/>
              </a:rPr>
              <a:t>DJ’s QUILT</a:t>
            </a:r>
          </a:p>
          <a:p>
            <a:pPr fontAlgn="base">
              <a:spcBef>
                <a:spcPct val="0"/>
              </a:spcBef>
              <a:spcAft>
                <a:spcPct val="0"/>
              </a:spcAft>
            </a:pPr>
            <a:endParaRPr lang="en-US" sz="3200" dirty="0">
              <a:solidFill>
                <a:prstClr val="white"/>
              </a:solidFill>
              <a:latin typeface="Arial" charset="0"/>
              <a:cs typeface="Arial" charset="0"/>
            </a:endParaRPr>
          </a:p>
          <a:p>
            <a:pPr fontAlgn="base">
              <a:spcBef>
                <a:spcPct val="0"/>
              </a:spcBef>
              <a:spcAft>
                <a:spcPct val="0"/>
              </a:spcAft>
            </a:pPr>
            <a:r>
              <a:rPr lang="en-US" sz="3200" dirty="0">
                <a:solidFill>
                  <a:prstClr val="white"/>
                </a:solidFill>
                <a:latin typeface="Arial" charset="0"/>
                <a:cs typeface="Arial" charset="0"/>
              </a:rPr>
              <a:t>My quilt is soft.</a:t>
            </a:r>
          </a:p>
          <a:p>
            <a:pPr fontAlgn="base">
              <a:spcBef>
                <a:spcPct val="0"/>
              </a:spcBef>
              <a:spcAft>
                <a:spcPct val="0"/>
              </a:spcAft>
            </a:pPr>
            <a:r>
              <a:rPr lang="en-US" sz="3200" dirty="0">
                <a:solidFill>
                  <a:prstClr val="white"/>
                </a:solidFill>
                <a:latin typeface="Arial" charset="0"/>
                <a:cs typeface="Arial" charset="0"/>
              </a:rPr>
              <a:t>To touch it is like floating on a forever.</a:t>
            </a:r>
          </a:p>
          <a:p>
            <a:pPr fontAlgn="base">
              <a:spcBef>
                <a:spcPct val="0"/>
              </a:spcBef>
              <a:spcAft>
                <a:spcPct val="0"/>
              </a:spcAft>
            </a:pPr>
            <a:r>
              <a:rPr lang="en-US" sz="3200" dirty="0">
                <a:solidFill>
                  <a:prstClr val="white"/>
                </a:solidFill>
                <a:latin typeface="Arial" charset="0"/>
                <a:cs typeface="Arial" charset="0"/>
              </a:rPr>
              <a:t>I love my quilt because it keeps me sane.</a:t>
            </a:r>
          </a:p>
          <a:p>
            <a:pPr fontAlgn="base">
              <a:spcBef>
                <a:spcPct val="0"/>
              </a:spcBef>
              <a:spcAft>
                <a:spcPct val="0"/>
              </a:spcAft>
            </a:pPr>
            <a:r>
              <a:rPr lang="en-US" sz="3200" dirty="0">
                <a:solidFill>
                  <a:prstClr val="white"/>
                </a:solidFill>
                <a:latin typeface="Arial" charset="0"/>
                <a:cs typeface="Arial" charset="0"/>
              </a:rPr>
              <a:t>My quilt is like a cup of cocoa on a cold day.</a:t>
            </a:r>
          </a:p>
          <a:p>
            <a:pPr fontAlgn="base">
              <a:spcBef>
                <a:spcPct val="0"/>
              </a:spcBef>
              <a:spcAft>
                <a:spcPct val="0"/>
              </a:spcAft>
            </a:pPr>
            <a:r>
              <a:rPr lang="en-US" sz="3200" dirty="0">
                <a:solidFill>
                  <a:prstClr val="white"/>
                </a:solidFill>
                <a:latin typeface="Arial" charset="0"/>
                <a:cs typeface="Arial" charset="0"/>
              </a:rPr>
              <a:t>My quilt is the harmony to my music.  </a:t>
            </a:r>
          </a:p>
          <a:p>
            <a:pPr fontAlgn="base">
              <a:spcBef>
                <a:spcPct val="0"/>
              </a:spcBef>
              <a:spcAft>
                <a:spcPct val="0"/>
              </a:spcAft>
            </a:pPr>
            <a:endParaRPr lang="en-US" sz="3200" dirty="0">
              <a:solidFill>
                <a:prstClr val="white"/>
              </a:solidFill>
              <a:latin typeface="Arial" charset="0"/>
              <a:cs typeface="Arial" charset="0"/>
            </a:endParaRPr>
          </a:p>
          <a:p>
            <a:pPr fontAlgn="base">
              <a:spcBef>
                <a:spcPct val="0"/>
              </a:spcBef>
              <a:spcAft>
                <a:spcPct val="0"/>
              </a:spcAft>
            </a:pPr>
            <a:endParaRPr lang="en-US" sz="3200" dirty="0">
              <a:solidFill>
                <a:prstClr val="white"/>
              </a:solidFill>
              <a:latin typeface="Arial" charset="0"/>
              <a:cs typeface="Arial" charset="0"/>
            </a:endParaRPr>
          </a:p>
          <a:p>
            <a:pPr algn="ctr" fontAlgn="base">
              <a:spcBef>
                <a:spcPct val="0"/>
              </a:spcBef>
              <a:spcAft>
                <a:spcPct val="0"/>
              </a:spcAft>
            </a:pPr>
            <a:r>
              <a:rPr lang="en-US" dirty="0">
                <a:solidFill>
                  <a:prstClr val="white"/>
                </a:solidFill>
                <a:latin typeface="Arial" charset="0"/>
                <a:cs typeface="Arial" charset="0"/>
              </a:rPr>
              <a:t>Taken from:  </a:t>
            </a:r>
            <a:r>
              <a:rPr lang="en-US" i="1" dirty="0">
                <a:solidFill>
                  <a:prstClr val="white"/>
                </a:solidFill>
                <a:latin typeface="Arial" charset="0"/>
                <a:cs typeface="Arial" charset="0"/>
              </a:rPr>
              <a:t>Reasonable People </a:t>
            </a:r>
            <a:r>
              <a:rPr lang="en-US" dirty="0">
                <a:solidFill>
                  <a:prstClr val="white"/>
                </a:solidFill>
                <a:latin typeface="Arial" charset="0"/>
                <a:cs typeface="Arial" charset="0"/>
              </a:rPr>
              <a:t>by Ralph James </a:t>
            </a:r>
            <a:r>
              <a:rPr lang="en-US" dirty="0" err="1">
                <a:solidFill>
                  <a:prstClr val="white"/>
                </a:solidFill>
                <a:latin typeface="Arial" charset="0"/>
                <a:cs typeface="Arial" charset="0"/>
              </a:rPr>
              <a:t>Savarese</a:t>
            </a:r>
            <a:r>
              <a:rPr lang="en-US" dirty="0">
                <a:solidFill>
                  <a:prstClr val="white"/>
                </a:solidFill>
                <a:latin typeface="Arial" charset="0"/>
                <a:cs typeface="Arial" charset="0"/>
              </a:rPr>
              <a:t> Pg. 281</a:t>
            </a:r>
            <a:r>
              <a:rPr lang="en-US" sz="3200" dirty="0">
                <a:solidFill>
                  <a:prstClr val="white"/>
                </a:solidFill>
                <a:latin typeface="Arial" charset="0"/>
                <a:cs typeface="Arial" charset="0"/>
              </a:rPr>
              <a:t> </a:t>
            </a:r>
          </a:p>
        </p:txBody>
      </p:sp>
    </p:spTree>
    <p:extLst>
      <p:ext uri="{BB962C8B-B14F-4D97-AF65-F5344CB8AC3E}">
        <p14:creationId xmlns:p14="http://schemas.microsoft.com/office/powerpoint/2010/main" val="3866370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ctrTitle"/>
          </p:nvPr>
        </p:nvSpPr>
        <p:spPr>
          <a:xfrm>
            <a:off x="381000" y="1371600"/>
            <a:ext cx="8382000" cy="5943600"/>
          </a:xfrm>
        </p:spPr>
        <p:txBody>
          <a:bodyPr/>
          <a:lstStyle/>
          <a:p>
            <a:pPr eaLnBrk="1" hangingPunct="1"/>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endParaRPr lang="en-US" sz="6600"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882650"/>
            <a:ext cx="8559800" cy="5092700"/>
          </a:xfrm>
          <a:prstGeom prst="rect">
            <a:avLst/>
          </a:prstGeom>
        </p:spPr>
      </p:pic>
      <p:sp>
        <p:nvSpPr>
          <p:cNvPr id="6" name="TextBox 5"/>
          <p:cNvSpPr txBox="1"/>
          <p:nvPr/>
        </p:nvSpPr>
        <p:spPr>
          <a:xfrm>
            <a:off x="2286000" y="6279460"/>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spTree>
    <p:extLst>
      <p:ext uri="{BB962C8B-B14F-4D97-AF65-F5344CB8AC3E}">
        <p14:creationId xmlns:p14="http://schemas.microsoft.com/office/powerpoint/2010/main" val="945383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chemeClr val="bg1"/>
                </a:solidFill>
              </a:rPr>
              <a:t>Meet Jewel (and Riley)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45336" y="1812264"/>
            <a:ext cx="5354109" cy="4015582"/>
          </a:xfrm>
          <a:ln w="15875">
            <a:solidFill>
              <a:schemeClr val="bg1"/>
            </a:solidFill>
          </a:ln>
        </p:spPr>
      </p:pic>
      <p:graphicFrame>
        <p:nvGraphicFramePr>
          <p:cNvPr id="5" name="Table 4"/>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10996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8" name="Content Placeholder 7"/>
          <p:cNvPicPr>
            <a:picLocks noGrp="1" noChangeAspect="1"/>
          </p:cNvPicPr>
          <p:nvPr>
            <p:ph idx="1"/>
          </p:nvPr>
        </p:nvPicPr>
        <p:blipFill>
          <a:blip r:embed="rId2"/>
          <a:stretch>
            <a:fillRect/>
          </a:stretch>
        </p:blipFill>
        <p:spPr>
          <a:xfrm>
            <a:off x="694059" y="1757818"/>
            <a:ext cx="2840982" cy="4480948"/>
          </a:xfrm>
          <a:prstGeom prst="rect">
            <a:avLst/>
          </a:prstGeom>
        </p:spPr>
      </p:pic>
      <p:pic>
        <p:nvPicPr>
          <p:cNvPr id="10" name="Picture 9"/>
          <p:cNvPicPr>
            <a:picLocks noChangeAspect="1"/>
          </p:cNvPicPr>
          <p:nvPr/>
        </p:nvPicPr>
        <p:blipFill>
          <a:blip r:embed="rId3"/>
          <a:stretch>
            <a:fillRect/>
          </a:stretch>
        </p:blipFill>
        <p:spPr>
          <a:xfrm>
            <a:off x="2002119" y="396922"/>
            <a:ext cx="4816257" cy="1012024"/>
          </a:xfrm>
          <a:prstGeom prst="rect">
            <a:avLst/>
          </a:prstGeom>
        </p:spPr>
      </p:pic>
      <p:pic>
        <p:nvPicPr>
          <p:cNvPr id="9" name="Picture 8"/>
          <p:cNvPicPr>
            <a:picLocks noChangeAspect="1"/>
          </p:cNvPicPr>
          <p:nvPr/>
        </p:nvPicPr>
        <p:blipFill>
          <a:blip r:embed="rId4"/>
          <a:stretch>
            <a:fillRect/>
          </a:stretch>
        </p:blipFill>
        <p:spPr>
          <a:xfrm>
            <a:off x="4158788" y="2190214"/>
            <a:ext cx="4804064" cy="3657917"/>
          </a:xfrm>
          <a:prstGeom prst="rect">
            <a:avLst/>
          </a:prstGeom>
        </p:spPr>
      </p:pic>
    </p:spTree>
    <p:extLst>
      <p:ext uri="{BB962C8B-B14F-4D97-AF65-F5344CB8AC3E}">
        <p14:creationId xmlns:p14="http://schemas.microsoft.com/office/powerpoint/2010/main" val="2660569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ctrTitle"/>
          </p:nvPr>
        </p:nvSpPr>
        <p:spPr>
          <a:xfrm>
            <a:off x="381000" y="1371600"/>
            <a:ext cx="8382000" cy="5943600"/>
          </a:xfrm>
        </p:spPr>
        <p:txBody>
          <a:bodyPr/>
          <a:lstStyle/>
          <a:p>
            <a:pPr eaLnBrk="1" hangingPunct="1"/>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endParaRPr lang="en-US" sz="6600"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882650"/>
            <a:ext cx="8559800" cy="5092700"/>
          </a:xfrm>
          <a:prstGeom prst="rect">
            <a:avLst/>
          </a:prstGeom>
        </p:spPr>
      </p:pic>
      <p:sp>
        <p:nvSpPr>
          <p:cNvPr id="6" name="TextBox 5"/>
          <p:cNvSpPr txBox="1"/>
          <p:nvPr/>
        </p:nvSpPr>
        <p:spPr>
          <a:xfrm>
            <a:off x="2286000" y="6279460"/>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spTree>
    <p:extLst>
      <p:ext uri="{BB962C8B-B14F-4D97-AF65-F5344CB8AC3E}">
        <p14:creationId xmlns:p14="http://schemas.microsoft.com/office/powerpoint/2010/main" val="2573466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98" y="1672118"/>
            <a:ext cx="4157932" cy="1143000"/>
          </a:xfrm>
        </p:spPr>
        <p:txBody>
          <a:bodyPr/>
          <a:lstStyle/>
          <a:p>
            <a:r>
              <a:rPr lang="en-US" dirty="0">
                <a:solidFill>
                  <a:schemeClr val="bg1"/>
                </a:solidFill>
              </a:rPr>
              <a:t>Now Meet </a:t>
            </a:r>
            <a:br>
              <a:rPr lang="en-US" dirty="0">
                <a:solidFill>
                  <a:schemeClr val="bg1"/>
                </a:solidFill>
              </a:rPr>
            </a:br>
            <a:r>
              <a:rPr lang="en-US" dirty="0" err="1">
                <a:solidFill>
                  <a:schemeClr val="bg1"/>
                </a:solidFill>
              </a:rPr>
              <a:t>Madie</a:t>
            </a:r>
            <a:r>
              <a:rPr lang="en-US" dirty="0">
                <a:solidFill>
                  <a:schemeClr val="bg1"/>
                </a:solidFill>
              </a:rPr>
              <a:t>. . .</a:t>
            </a:r>
          </a:p>
        </p:txBody>
      </p:sp>
      <p:graphicFrame>
        <p:nvGraphicFramePr>
          <p:cNvPr id="5" name="Table 4"/>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942" y="355821"/>
            <a:ext cx="4832469" cy="6131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4816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5" name="Title 1"/>
          <p:cNvSpPr txBox="1">
            <a:spLocks/>
          </p:cNvSpPr>
          <p:nvPr/>
        </p:nvSpPr>
        <p:spPr>
          <a:xfrm>
            <a:off x="2385579" y="1933067"/>
            <a:ext cx="4372841" cy="25586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Why are we here,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really?</a:t>
            </a:r>
          </a:p>
        </p:txBody>
      </p:sp>
    </p:spTree>
    <p:extLst>
      <p:ext uri="{BB962C8B-B14F-4D97-AF65-F5344CB8AC3E}">
        <p14:creationId xmlns:p14="http://schemas.microsoft.com/office/powerpoint/2010/main" val="3583374238"/>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Katelyn and the Cupcake</a:t>
            </a:r>
          </a:p>
        </p:txBody>
      </p:sp>
      <p:graphicFrame>
        <p:nvGraphicFramePr>
          <p:cNvPr id="5" name="Table 4"/>
          <p:cNvGraphicFramePr>
            <a:graphicFrameLocks noGrp="1"/>
          </p:cNvGraphicFramePr>
          <p:nvPr>
            <p:extLst>
              <p:ext uri="{D42A27DB-BD31-4B8C-83A1-F6EECF244321}">
                <p14:modId xmlns:p14="http://schemas.microsoft.com/office/powerpoint/2010/main" val="169871926"/>
              </p:ext>
            </p:extLst>
          </p:nvPr>
        </p:nvGraphicFramePr>
        <p:xfrm>
          <a:off x="-2" y="103188"/>
          <a:ext cx="9144002" cy="17145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171450">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41368731"/>
              </p:ext>
            </p:extLst>
          </p:nvPr>
        </p:nvGraphicFramePr>
        <p:xfrm>
          <a:off x="-3" y="6615513"/>
          <a:ext cx="9144002" cy="17145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171450">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9" name="Content Placeholder 8" descr="A close up of a cake&#10;&#10;Description automatically generated">
            <a:extLst>
              <a:ext uri="{FF2B5EF4-FFF2-40B4-BE49-F238E27FC236}">
                <a16:creationId xmlns:a16="http://schemas.microsoft.com/office/drawing/2014/main" id="{AA36EC1A-D7D7-4D60-A8B9-347A4EA5FB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2576925"/>
            <a:ext cx="4572000" cy="2572512"/>
          </a:xfrm>
        </p:spPr>
      </p:pic>
    </p:spTree>
    <p:extLst>
      <p:ext uri="{BB962C8B-B14F-4D97-AF65-F5344CB8AC3E}">
        <p14:creationId xmlns:p14="http://schemas.microsoft.com/office/powerpoint/2010/main" val="1308439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894" y="2050595"/>
            <a:ext cx="4157932" cy="1143000"/>
          </a:xfrm>
        </p:spPr>
        <p:txBody>
          <a:bodyPr/>
          <a:lstStyle/>
          <a:p>
            <a:r>
              <a:rPr lang="en-US" dirty="0">
                <a:solidFill>
                  <a:schemeClr val="bg1"/>
                </a:solidFill>
              </a:rPr>
              <a:t>What about the adolescent brain?</a:t>
            </a:r>
          </a:p>
        </p:txBody>
      </p:sp>
      <p:graphicFrame>
        <p:nvGraphicFramePr>
          <p:cNvPr id="5" name="Table 4"/>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60173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ctrTitle"/>
          </p:nvPr>
        </p:nvSpPr>
        <p:spPr>
          <a:xfrm>
            <a:off x="381000" y="1371600"/>
            <a:ext cx="8382000" cy="5943600"/>
          </a:xfrm>
        </p:spPr>
        <p:txBody>
          <a:bodyPr/>
          <a:lstStyle/>
          <a:p>
            <a:pPr eaLnBrk="1" hangingPunct="1"/>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endParaRPr lang="en-US" sz="6600"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882650"/>
            <a:ext cx="8559800" cy="5092700"/>
          </a:xfrm>
          <a:prstGeom prst="rect">
            <a:avLst/>
          </a:prstGeom>
        </p:spPr>
      </p:pic>
      <p:sp>
        <p:nvSpPr>
          <p:cNvPr id="6" name="TextBox 5"/>
          <p:cNvSpPr txBox="1"/>
          <p:nvPr/>
        </p:nvSpPr>
        <p:spPr>
          <a:xfrm>
            <a:off x="2286000" y="6279460"/>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spTree>
    <p:extLst>
      <p:ext uri="{BB962C8B-B14F-4D97-AF65-F5344CB8AC3E}">
        <p14:creationId xmlns:p14="http://schemas.microsoft.com/office/powerpoint/2010/main" val="1377971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508959" y="2114909"/>
            <a:ext cx="8458200" cy="4191000"/>
          </a:xfrm>
        </p:spPr>
        <p:txBody>
          <a:bodyPr rtlCol="0">
            <a:normAutofit/>
          </a:bodyPr>
          <a:lstStyle/>
          <a:p>
            <a:pPr marL="457200" indent="-457200" algn="l" eaLnBrk="1" fontAlgn="auto" hangingPunct="1">
              <a:spcAft>
                <a:spcPts val="0"/>
              </a:spcAft>
              <a:buFont typeface="Arial" pitchFamily="34" charset="0"/>
              <a:buChar char="•"/>
              <a:defRPr/>
            </a:pPr>
            <a:r>
              <a:rPr lang="en-US" sz="4400" dirty="0">
                <a:solidFill>
                  <a:schemeClr val="bg1"/>
                </a:solidFill>
              </a:rPr>
              <a:t>Timing</a:t>
            </a:r>
          </a:p>
          <a:p>
            <a:pPr marL="457200" indent="-457200" algn="l" eaLnBrk="1" fontAlgn="auto" hangingPunct="1">
              <a:spcAft>
                <a:spcPts val="0"/>
              </a:spcAft>
              <a:buFont typeface="Arial" pitchFamily="34" charset="0"/>
              <a:buChar char="•"/>
              <a:defRPr/>
            </a:pPr>
            <a:r>
              <a:rPr lang="en-US" sz="4400" dirty="0">
                <a:solidFill>
                  <a:schemeClr val="bg1"/>
                </a:solidFill>
              </a:rPr>
              <a:t>Intensity</a:t>
            </a:r>
          </a:p>
          <a:p>
            <a:pPr marL="457200" indent="-457200" algn="l" eaLnBrk="1" fontAlgn="auto" hangingPunct="1">
              <a:spcAft>
                <a:spcPts val="0"/>
              </a:spcAft>
              <a:buFont typeface="Arial" pitchFamily="34" charset="0"/>
              <a:buChar char="•"/>
              <a:defRPr/>
            </a:pPr>
            <a:r>
              <a:rPr lang="en-US" sz="4400" dirty="0">
                <a:solidFill>
                  <a:schemeClr val="bg1"/>
                </a:solidFill>
              </a:rPr>
              <a:t>Duration </a:t>
            </a:r>
          </a:p>
          <a:p>
            <a:pPr algn="l" eaLnBrk="1" fontAlgn="auto" hangingPunct="1">
              <a:spcAft>
                <a:spcPts val="0"/>
              </a:spcAft>
              <a:defRPr/>
            </a:pPr>
            <a:endParaRPr lang="en-US" sz="4400" dirty="0">
              <a:solidFill>
                <a:schemeClr val="bg1"/>
              </a:solidFill>
            </a:endParaRPr>
          </a:p>
          <a:p>
            <a:pPr marL="457200" indent="-457200" algn="l" eaLnBrk="1" fontAlgn="auto" hangingPunct="1">
              <a:spcAft>
                <a:spcPts val="0"/>
              </a:spcAft>
              <a:buFont typeface="Arial" pitchFamily="34" charset="0"/>
              <a:buChar char="•"/>
              <a:defRPr/>
            </a:pPr>
            <a:endParaRPr lang="en-US" dirty="0">
              <a:solidFill>
                <a:schemeClr val="bg1"/>
              </a:solidFill>
            </a:endParaRPr>
          </a:p>
          <a:p>
            <a:pPr marL="914400" lvl="1" indent="-457200" algn="l" eaLnBrk="1" fontAlgn="auto" hangingPunct="1">
              <a:spcAft>
                <a:spcPts val="0"/>
              </a:spcAft>
              <a:buFont typeface="Arial" pitchFamily="34" charset="0"/>
              <a:buChar char="•"/>
              <a:defRPr/>
            </a:pPr>
            <a:endParaRPr lang="en-US" dirty="0">
              <a:solidFill>
                <a:schemeClr val="bg1"/>
              </a:solidFill>
            </a:endParaRPr>
          </a:p>
          <a:p>
            <a:pPr algn="l" eaLnBrk="1" fontAlgn="auto" hangingPunct="1">
              <a:spcAft>
                <a:spcPts val="0"/>
              </a:spcAft>
              <a:buFont typeface="Arial" pitchFamily="34" charset="0"/>
              <a:buNone/>
              <a:defRPr/>
            </a:pPr>
            <a:endParaRPr lang="en-US"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2723" name="TextBox 1"/>
          <p:cNvSpPr txBox="1">
            <a:spLocks noChangeArrowheads="1"/>
          </p:cNvSpPr>
          <p:nvPr/>
        </p:nvSpPr>
        <p:spPr bwMode="auto">
          <a:xfrm>
            <a:off x="0" y="4572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4800" dirty="0">
                <a:solidFill>
                  <a:prstClr val="white"/>
                </a:solidFill>
              </a:rPr>
              <a:t>Experiences – good and bad</a:t>
            </a:r>
          </a:p>
        </p:txBody>
      </p:sp>
    </p:spTree>
    <p:extLst>
      <p:ext uri="{BB962C8B-B14F-4D97-AF65-F5344CB8AC3E}">
        <p14:creationId xmlns:p14="http://schemas.microsoft.com/office/powerpoint/2010/main" val="639372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686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35" b="97050" l="1089" r="92691"/>
                    </a14:imgEffect>
                  </a14:imgLayer>
                </a14:imgProps>
              </a:ext>
              <a:ext uri="{28A0092B-C50C-407E-A947-70E740481C1C}">
                <a14:useLocalDpi xmlns:a14="http://schemas.microsoft.com/office/drawing/2010/main" val="0"/>
              </a:ext>
            </a:extLst>
          </a:blip>
          <a:srcRect/>
          <a:stretch>
            <a:fillRect/>
          </a:stretch>
        </p:blipFill>
        <p:spPr bwMode="auto">
          <a:xfrm>
            <a:off x="52387" y="1284606"/>
            <a:ext cx="42132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407" b="96328" l="3402" r="91124"/>
                    </a14:imgEffect>
                  </a14:imgLayer>
                </a14:imgProps>
              </a:ext>
              <a:ext uri="{28A0092B-C50C-407E-A947-70E740481C1C}">
                <a14:useLocalDpi xmlns:a14="http://schemas.microsoft.com/office/drawing/2010/main" val="0"/>
              </a:ext>
            </a:extLst>
          </a:blip>
          <a:srcRect/>
          <a:stretch>
            <a:fillRect/>
          </a:stretch>
        </p:blipFill>
        <p:spPr bwMode="auto">
          <a:xfrm>
            <a:off x="4906459" y="1189226"/>
            <a:ext cx="4549081"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9" name="TextBox 13"/>
          <p:cNvSpPr txBox="1">
            <a:spLocks noChangeArrowheads="1"/>
          </p:cNvSpPr>
          <p:nvPr/>
        </p:nvSpPr>
        <p:spPr bwMode="auto">
          <a:xfrm>
            <a:off x="6107733" y="4029443"/>
            <a:ext cx="198913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t" hangingPunct="1">
              <a:spcBef>
                <a:spcPct val="0"/>
              </a:spcBef>
              <a:spcAft>
                <a:spcPct val="0"/>
              </a:spcAft>
            </a:pPr>
            <a:r>
              <a:rPr lang="en-US" sz="2500" b="1" dirty="0">
                <a:solidFill>
                  <a:prstClr val="white"/>
                </a:solidFill>
              </a:rPr>
              <a:t> Atypical</a:t>
            </a:r>
          </a:p>
          <a:p>
            <a:pPr algn="ctr" eaLnBrk="1" fontAlgn="t" hangingPunct="1">
              <a:spcBef>
                <a:spcPct val="0"/>
              </a:spcBef>
              <a:spcAft>
                <a:spcPct val="0"/>
              </a:spcAft>
            </a:pPr>
            <a:r>
              <a:rPr lang="en-US" sz="2500" b="1" dirty="0">
                <a:solidFill>
                  <a:prstClr val="white"/>
                </a:solidFill>
              </a:rPr>
              <a:t>9 year old</a:t>
            </a:r>
            <a:endParaRPr lang="en-US" sz="2500" dirty="0">
              <a:solidFill>
                <a:prstClr val="white"/>
              </a:solidFill>
            </a:endParaRPr>
          </a:p>
          <a:p>
            <a:pPr eaLnBrk="1" fontAlgn="base" hangingPunct="1">
              <a:spcBef>
                <a:spcPct val="0"/>
              </a:spcBef>
              <a:spcAft>
                <a:spcPct val="0"/>
              </a:spcAft>
            </a:pPr>
            <a:endParaRPr lang="en-US" dirty="0">
              <a:solidFill>
                <a:prstClr val="white"/>
              </a:solidFill>
            </a:endParaRPr>
          </a:p>
        </p:txBody>
      </p:sp>
      <p:sp>
        <p:nvSpPr>
          <p:cNvPr id="2" name="TextBox 1"/>
          <p:cNvSpPr txBox="1"/>
          <p:nvPr/>
        </p:nvSpPr>
        <p:spPr>
          <a:xfrm>
            <a:off x="714298" y="533400"/>
            <a:ext cx="7455054" cy="707886"/>
          </a:xfrm>
          <a:prstGeom prst="rect">
            <a:avLst/>
          </a:prstGeom>
          <a:noFill/>
        </p:spPr>
        <p:txBody>
          <a:bodyPr wrap="none" rtlCol="0">
            <a:spAutoFit/>
          </a:bodyPr>
          <a:lstStyle/>
          <a:p>
            <a:pPr algn="ctr" fontAlgn="base">
              <a:spcBef>
                <a:spcPct val="0"/>
              </a:spcBef>
              <a:spcAft>
                <a:spcPct val="0"/>
              </a:spcAft>
            </a:pPr>
            <a:r>
              <a:rPr lang="en-US" sz="4000" dirty="0">
                <a:solidFill>
                  <a:prstClr val="white"/>
                </a:solidFill>
                <a:latin typeface="Arial" charset="0"/>
                <a:cs typeface="Arial" charset="0"/>
              </a:rPr>
              <a:t>The Tale of Two Different Brains</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0226" y="3581400"/>
            <a:ext cx="2583197" cy="2733675"/>
          </a:xfrm>
          <a:prstGeom prst="rect">
            <a:avLst/>
          </a:prstGeom>
          <a:noFill/>
          <a:ln>
            <a:noFill/>
          </a:ln>
          <a:effectLst>
            <a:outerShdw blurRad="215900" dist="114300" dir="16200000"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13"/>
          <p:cNvSpPr txBox="1">
            <a:spLocks noChangeArrowheads="1"/>
          </p:cNvSpPr>
          <p:nvPr/>
        </p:nvSpPr>
        <p:spPr bwMode="auto">
          <a:xfrm>
            <a:off x="1020594" y="4017265"/>
            <a:ext cx="198913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t" hangingPunct="1">
              <a:spcBef>
                <a:spcPct val="0"/>
              </a:spcBef>
              <a:spcAft>
                <a:spcPct val="0"/>
              </a:spcAft>
            </a:pPr>
            <a:r>
              <a:rPr lang="en-US" sz="2500" b="1" dirty="0">
                <a:solidFill>
                  <a:prstClr val="white"/>
                </a:solidFill>
              </a:rPr>
              <a:t>Typical</a:t>
            </a:r>
          </a:p>
          <a:p>
            <a:pPr algn="ctr" eaLnBrk="1" fontAlgn="t" hangingPunct="1">
              <a:spcBef>
                <a:spcPct val="0"/>
              </a:spcBef>
              <a:spcAft>
                <a:spcPct val="0"/>
              </a:spcAft>
            </a:pPr>
            <a:r>
              <a:rPr lang="en-US" sz="2500" b="1" dirty="0">
                <a:solidFill>
                  <a:prstClr val="white"/>
                </a:solidFill>
              </a:rPr>
              <a:t>9 year old</a:t>
            </a:r>
            <a:endParaRPr lang="en-US" sz="2500" dirty="0">
              <a:solidFill>
                <a:prstClr val="white"/>
              </a:solidFill>
            </a:endParaRPr>
          </a:p>
          <a:p>
            <a:pPr eaLnBrk="1" fontAlgn="base" hangingPunct="1">
              <a:spcBef>
                <a:spcPct val="0"/>
              </a:spcBef>
              <a:spcAft>
                <a:spcPct val="0"/>
              </a:spcAft>
            </a:pPr>
            <a:endParaRPr lang="en-US" dirty="0">
              <a:solidFill>
                <a:prstClr val="white"/>
              </a:solidFill>
            </a:endParaRPr>
          </a:p>
        </p:txBody>
      </p:sp>
      <p:sp>
        <p:nvSpPr>
          <p:cNvPr id="12" name="TextBox 11"/>
          <p:cNvSpPr txBox="1"/>
          <p:nvPr/>
        </p:nvSpPr>
        <p:spPr>
          <a:xfrm>
            <a:off x="2509520" y="6360472"/>
            <a:ext cx="4277360" cy="246221"/>
          </a:xfrm>
          <a:prstGeom prst="rect">
            <a:avLst/>
          </a:prstGeom>
          <a:noFill/>
        </p:spPr>
        <p:txBody>
          <a:bodyPr wrap="square" rtlCol="0">
            <a:spAutoFit/>
          </a:bodyPr>
          <a:lstStyle/>
          <a:p>
            <a:pPr fontAlgn="base">
              <a:spcBef>
                <a:spcPct val="0"/>
              </a:spcBef>
              <a:spcAft>
                <a:spcPct val="0"/>
              </a:spcAft>
            </a:pPr>
            <a:r>
              <a:rPr lang="en-US" sz="1000" dirty="0">
                <a:solidFill>
                  <a:prstClr val="white"/>
                </a:solidFill>
                <a:latin typeface="Arial" charset="0"/>
                <a:cs typeface="Arial" charset="0"/>
              </a:rPr>
              <a:t>Adapted from the work of Dr. Bruce Perry, MD, PhD © 2006-2010 </a:t>
            </a:r>
          </a:p>
        </p:txBody>
      </p:sp>
      <p:pic>
        <p:nvPicPr>
          <p:cNvPr id="8197" name="Picture 5" descr="4st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71475" cy="666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 Like this quo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14300" cy="104775"/>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I dislike this quo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14300" cy="1047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3825" cy="142875"/>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as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04775" cy="8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913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53" y="324741"/>
            <a:ext cx="8308720" cy="6231540"/>
          </a:xfrm>
          <a:prstGeom prst="rect">
            <a:avLst/>
          </a:prstGeom>
        </p:spPr>
      </p:pic>
    </p:spTree>
    <p:extLst>
      <p:ext uri="{BB962C8B-B14F-4D97-AF65-F5344CB8AC3E}">
        <p14:creationId xmlns:p14="http://schemas.microsoft.com/office/powerpoint/2010/main" val="2659709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ctrTitle"/>
          </p:nvPr>
        </p:nvSpPr>
        <p:spPr>
          <a:xfrm>
            <a:off x="187960" y="1143000"/>
            <a:ext cx="8915400" cy="990600"/>
          </a:xfrm>
        </p:spPr>
        <p:txBody>
          <a:bodyPr/>
          <a:lstStyle/>
          <a:p>
            <a:pPr eaLnBrk="1" hangingPunct="1"/>
            <a:r>
              <a:rPr lang="en-US" sz="4500" dirty="0">
                <a:solidFill>
                  <a:schemeClr val="bg1"/>
                </a:solidFill>
              </a:rPr>
              <a:t>One of the most important outcomes of early developmental insults:</a:t>
            </a:r>
          </a:p>
        </p:txBody>
      </p:sp>
      <p:sp>
        <p:nvSpPr>
          <p:cNvPr id="44035" name="Subtitle 6"/>
          <p:cNvSpPr>
            <a:spLocks noGrp="1"/>
          </p:cNvSpPr>
          <p:nvPr>
            <p:ph type="subTitle" idx="1"/>
          </p:nvPr>
        </p:nvSpPr>
        <p:spPr>
          <a:xfrm>
            <a:off x="304800" y="2971800"/>
            <a:ext cx="8458200" cy="2590800"/>
          </a:xfrm>
        </p:spPr>
        <p:txBody>
          <a:bodyPr/>
          <a:lstStyle/>
          <a:p>
            <a:r>
              <a:rPr lang="en-US" sz="4400" dirty="0">
                <a:solidFill>
                  <a:schemeClr val="bg1"/>
                </a:solidFill>
              </a:rPr>
              <a:t>The brain learns the world is unsafe, </a:t>
            </a:r>
          </a:p>
          <a:p>
            <a:r>
              <a:rPr lang="en-US" sz="4400" dirty="0">
                <a:solidFill>
                  <a:schemeClr val="bg1"/>
                </a:solidFill>
              </a:rPr>
              <a:t> and gets stuck in a state of </a:t>
            </a:r>
            <a:r>
              <a:rPr lang="en-US" sz="4400" dirty="0">
                <a:solidFill>
                  <a:srgbClr val="FF0000"/>
                </a:solidFill>
              </a:rPr>
              <a:t>surviving</a:t>
            </a:r>
            <a:r>
              <a:rPr lang="en-US" sz="4400" dirty="0">
                <a:solidFill>
                  <a:schemeClr val="bg1"/>
                </a:solidFill>
              </a:rPr>
              <a:t>.  </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15173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74762"/>
            <a:ext cx="7391400" cy="6554638"/>
          </a:xfrm>
        </p:spPr>
      </p:pic>
      <p:graphicFrame>
        <p:nvGraphicFramePr>
          <p:cNvPr id="3" name="Table 2"/>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FFD65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2362A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80A16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B0392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A3238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E28F2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1" y="6593840"/>
          <a:ext cx="9524998" cy="228600"/>
        </p:xfrm>
        <a:graphic>
          <a:graphicData uri="http://schemas.openxmlformats.org/drawingml/2006/table">
            <a:tbl>
              <a:tblPr/>
              <a:tblGrid>
                <a:gridCol w="1360714">
                  <a:extLst>
                    <a:ext uri="{9D8B030D-6E8A-4147-A177-3AD203B41FA5}">
                      <a16:colId xmlns:a16="http://schemas.microsoft.com/office/drawing/2014/main" val="20000"/>
                    </a:ext>
                  </a:extLst>
                </a:gridCol>
                <a:gridCol w="1360714">
                  <a:extLst>
                    <a:ext uri="{9D8B030D-6E8A-4147-A177-3AD203B41FA5}">
                      <a16:colId xmlns:a16="http://schemas.microsoft.com/office/drawing/2014/main" val="20001"/>
                    </a:ext>
                  </a:extLst>
                </a:gridCol>
                <a:gridCol w="1360714">
                  <a:extLst>
                    <a:ext uri="{9D8B030D-6E8A-4147-A177-3AD203B41FA5}">
                      <a16:colId xmlns:a16="http://schemas.microsoft.com/office/drawing/2014/main" val="20002"/>
                    </a:ext>
                  </a:extLst>
                </a:gridCol>
                <a:gridCol w="1360714">
                  <a:extLst>
                    <a:ext uri="{9D8B030D-6E8A-4147-A177-3AD203B41FA5}">
                      <a16:colId xmlns:a16="http://schemas.microsoft.com/office/drawing/2014/main" val="20003"/>
                    </a:ext>
                  </a:extLst>
                </a:gridCol>
                <a:gridCol w="1360714">
                  <a:extLst>
                    <a:ext uri="{9D8B030D-6E8A-4147-A177-3AD203B41FA5}">
                      <a16:colId xmlns:a16="http://schemas.microsoft.com/office/drawing/2014/main" val="20004"/>
                    </a:ext>
                  </a:extLst>
                </a:gridCol>
                <a:gridCol w="1360714">
                  <a:extLst>
                    <a:ext uri="{9D8B030D-6E8A-4147-A177-3AD203B41FA5}">
                      <a16:colId xmlns:a16="http://schemas.microsoft.com/office/drawing/2014/main" val="20005"/>
                    </a:ext>
                  </a:extLst>
                </a:gridCol>
                <a:gridCol w="1360714">
                  <a:extLst>
                    <a:ext uri="{9D8B030D-6E8A-4147-A177-3AD203B41FA5}">
                      <a16:colId xmlns:a16="http://schemas.microsoft.com/office/drawing/2014/main" val="20006"/>
                    </a:ext>
                  </a:extLst>
                </a:gridCol>
              </a:tblGrid>
              <a:tr h="228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FFD65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2362A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80A16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B0392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A3238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E28F2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10881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508959" y="2114909"/>
            <a:ext cx="8458200" cy="4191000"/>
          </a:xfrm>
        </p:spPr>
        <p:txBody>
          <a:bodyPr rtlCol="0">
            <a:normAutofit/>
          </a:bodyPr>
          <a:lstStyle/>
          <a:p>
            <a:pPr marL="457200" indent="-457200" algn="l" eaLnBrk="1" fontAlgn="auto" hangingPunct="1">
              <a:spcAft>
                <a:spcPts val="0"/>
              </a:spcAft>
              <a:buFont typeface="Arial" pitchFamily="34" charset="0"/>
              <a:buChar char="•"/>
              <a:defRPr/>
            </a:pPr>
            <a:r>
              <a:rPr lang="en-US" sz="4400" dirty="0">
                <a:solidFill>
                  <a:schemeClr val="bg1"/>
                </a:solidFill>
              </a:rPr>
              <a:t>Timing</a:t>
            </a:r>
          </a:p>
          <a:p>
            <a:pPr marL="457200" indent="-457200" algn="l" eaLnBrk="1" fontAlgn="auto" hangingPunct="1">
              <a:spcAft>
                <a:spcPts val="0"/>
              </a:spcAft>
              <a:buFont typeface="Arial" pitchFamily="34" charset="0"/>
              <a:buChar char="•"/>
              <a:defRPr/>
            </a:pPr>
            <a:r>
              <a:rPr lang="en-US" sz="4400" dirty="0">
                <a:solidFill>
                  <a:schemeClr val="bg1"/>
                </a:solidFill>
              </a:rPr>
              <a:t>Intensity</a:t>
            </a:r>
          </a:p>
          <a:p>
            <a:pPr marL="457200" indent="-457200" algn="l" eaLnBrk="1" fontAlgn="auto" hangingPunct="1">
              <a:spcAft>
                <a:spcPts val="0"/>
              </a:spcAft>
              <a:buFont typeface="Arial" pitchFamily="34" charset="0"/>
              <a:buChar char="•"/>
              <a:defRPr/>
            </a:pPr>
            <a:r>
              <a:rPr lang="en-US" sz="4400" dirty="0">
                <a:solidFill>
                  <a:schemeClr val="bg1"/>
                </a:solidFill>
              </a:rPr>
              <a:t>Duration </a:t>
            </a:r>
          </a:p>
          <a:p>
            <a:pPr algn="l" eaLnBrk="1" fontAlgn="auto" hangingPunct="1">
              <a:spcAft>
                <a:spcPts val="0"/>
              </a:spcAft>
              <a:defRPr/>
            </a:pPr>
            <a:endParaRPr lang="en-US" sz="4400" dirty="0">
              <a:solidFill>
                <a:schemeClr val="bg1"/>
              </a:solidFill>
            </a:endParaRPr>
          </a:p>
          <a:p>
            <a:pPr marL="457200" indent="-457200" algn="l" eaLnBrk="1" fontAlgn="auto" hangingPunct="1">
              <a:spcAft>
                <a:spcPts val="0"/>
              </a:spcAft>
              <a:buFont typeface="Arial" pitchFamily="34" charset="0"/>
              <a:buChar char="•"/>
              <a:defRPr/>
            </a:pPr>
            <a:endParaRPr lang="en-US" dirty="0">
              <a:solidFill>
                <a:schemeClr val="bg1"/>
              </a:solidFill>
            </a:endParaRPr>
          </a:p>
          <a:p>
            <a:pPr marL="914400" lvl="1" indent="-457200" algn="l" eaLnBrk="1" fontAlgn="auto" hangingPunct="1">
              <a:spcAft>
                <a:spcPts val="0"/>
              </a:spcAft>
              <a:buFont typeface="Arial" pitchFamily="34" charset="0"/>
              <a:buChar char="•"/>
              <a:defRPr/>
            </a:pPr>
            <a:endParaRPr lang="en-US" dirty="0">
              <a:solidFill>
                <a:schemeClr val="bg1"/>
              </a:solidFill>
            </a:endParaRPr>
          </a:p>
          <a:p>
            <a:pPr algn="l" eaLnBrk="1" fontAlgn="auto" hangingPunct="1">
              <a:spcAft>
                <a:spcPts val="0"/>
              </a:spcAft>
              <a:buFont typeface="Arial" pitchFamily="34" charset="0"/>
              <a:buNone/>
              <a:defRPr/>
            </a:pPr>
            <a:endParaRPr lang="en-US"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2723" name="TextBox 1"/>
          <p:cNvSpPr txBox="1">
            <a:spLocks noChangeArrowheads="1"/>
          </p:cNvSpPr>
          <p:nvPr/>
        </p:nvSpPr>
        <p:spPr bwMode="auto">
          <a:xfrm>
            <a:off x="0" y="4572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4800" dirty="0">
                <a:solidFill>
                  <a:prstClr val="white"/>
                </a:solidFill>
              </a:rPr>
              <a:t>Experiences – good and bad</a:t>
            </a:r>
          </a:p>
        </p:txBody>
      </p:sp>
    </p:spTree>
    <p:extLst>
      <p:ext uri="{BB962C8B-B14F-4D97-AF65-F5344CB8AC3E}">
        <p14:creationId xmlns:p14="http://schemas.microsoft.com/office/powerpoint/2010/main" val="2965004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695" y="2031877"/>
            <a:ext cx="3715704" cy="3621636"/>
          </a:xfrm>
          <a:prstGeom prst="rect">
            <a:avLst/>
          </a:prstGeom>
        </p:spPr>
      </p:pic>
      <p:sp>
        <p:nvSpPr>
          <p:cNvPr id="45058" name="Title 1"/>
          <p:cNvSpPr>
            <a:spLocks noGrp="1"/>
          </p:cNvSpPr>
          <p:nvPr>
            <p:ph type="title"/>
          </p:nvPr>
        </p:nvSpPr>
        <p:spPr/>
        <p:txBody>
          <a:bodyPr/>
          <a:lstStyle/>
          <a:p>
            <a:r>
              <a:rPr lang="en-US" sz="8000" dirty="0">
                <a:solidFill>
                  <a:schemeClr val="bg1"/>
                </a:solidFill>
              </a:rPr>
              <a:t>Arousal Continuum</a:t>
            </a:r>
          </a:p>
        </p:txBody>
      </p:sp>
      <p:sp>
        <p:nvSpPr>
          <p:cNvPr id="45059" name="TextBox 9"/>
          <p:cNvSpPr txBox="1">
            <a:spLocks noChangeArrowheads="1"/>
          </p:cNvSpPr>
          <p:nvPr/>
        </p:nvSpPr>
        <p:spPr bwMode="auto">
          <a:xfrm>
            <a:off x="17463" y="6451600"/>
            <a:ext cx="9094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solidFill>
                  <a:prstClr val="black"/>
                </a:solidFill>
              </a:rPr>
              <a:t>Upside down triangle representation of brain and arousal continuum – DR. BRUCE PERRY</a:t>
            </a:r>
          </a:p>
        </p:txBody>
      </p:sp>
      <p:sp>
        <p:nvSpPr>
          <p:cNvPr id="16" name="Content Placeholder 2"/>
          <p:cNvSpPr>
            <a:spLocks noGrp="1"/>
          </p:cNvSpPr>
          <p:nvPr>
            <p:ph idx="1"/>
          </p:nvPr>
        </p:nvSpPr>
        <p:spPr>
          <a:xfrm>
            <a:off x="17463" y="1893888"/>
            <a:ext cx="2725737" cy="4525962"/>
          </a:xfrm>
        </p:spPr>
        <p:txBody>
          <a:bodyPr>
            <a:normAutofit lnSpcReduction="10000"/>
          </a:bodyPr>
          <a:lstStyle/>
          <a:p>
            <a:pPr marL="0" indent="0" algn="ctr">
              <a:buFont typeface="Arial" charset="0"/>
              <a:buNone/>
              <a:defRPr/>
            </a:pPr>
            <a:r>
              <a:rPr lang="en-US" sz="5400" dirty="0">
                <a:solidFill>
                  <a:srgbClr val="0070C0"/>
                </a:solidFill>
              </a:rPr>
              <a:t>CALM</a:t>
            </a:r>
          </a:p>
          <a:p>
            <a:pPr marL="0" indent="0" algn="ctr">
              <a:buFont typeface="Arial" charset="0"/>
              <a:buNone/>
              <a:defRPr/>
            </a:pPr>
            <a:r>
              <a:rPr lang="en-US" sz="5400" dirty="0">
                <a:solidFill>
                  <a:srgbClr val="00B0F0"/>
                </a:solidFill>
              </a:rPr>
              <a:t>ALERT</a:t>
            </a:r>
          </a:p>
          <a:p>
            <a:pPr marL="0" indent="0" algn="ctr">
              <a:buFont typeface="Arial" charset="0"/>
              <a:buNone/>
              <a:defRPr/>
            </a:pPr>
            <a:r>
              <a:rPr lang="en-US" sz="5400" dirty="0">
                <a:solidFill>
                  <a:srgbClr val="92D050"/>
                </a:solidFill>
              </a:rPr>
              <a:t>ALARM</a:t>
            </a:r>
          </a:p>
          <a:p>
            <a:pPr marL="0" indent="0" algn="ctr">
              <a:buFont typeface="Arial" charset="0"/>
              <a:buNone/>
              <a:defRPr/>
            </a:pPr>
            <a:r>
              <a:rPr lang="en-US" sz="5400" dirty="0">
                <a:solidFill>
                  <a:srgbClr val="92D050"/>
                </a:solidFill>
              </a:rPr>
              <a:t>FEAR</a:t>
            </a:r>
          </a:p>
          <a:p>
            <a:pPr marL="0" indent="0" algn="ctr">
              <a:buFont typeface="Arial" charset="0"/>
              <a:buNone/>
              <a:defRPr/>
            </a:pPr>
            <a:r>
              <a:rPr lang="en-US" sz="5400" dirty="0">
                <a:solidFill>
                  <a:srgbClr val="EC6EDA"/>
                </a:solidFill>
              </a:rPr>
              <a:t>TERROR</a:t>
            </a:r>
          </a:p>
          <a:p>
            <a:pPr marL="0" eaLnBrk="1" fontAlgn="t" hangingPunct="1">
              <a:lnSpc>
                <a:spcPct val="115000"/>
              </a:lnSpc>
              <a:spcBef>
                <a:spcPts val="0"/>
              </a:spcBef>
              <a:spcAft>
                <a:spcPts val="0"/>
              </a:spcAft>
              <a:tabLst>
                <a:tab pos="2971800" algn="ctr"/>
                <a:tab pos="5943600" algn="r"/>
              </a:tabLst>
            </a:pPr>
            <a:endParaRPr lang="en-US" sz="5400" dirty="0">
              <a:latin typeface="Arial"/>
            </a:endParaRPr>
          </a:p>
          <a:p>
            <a:pPr marL="0" indent="0" algn="ctr">
              <a:buFont typeface="Arial" charset="0"/>
              <a:buNone/>
              <a:defRPr/>
            </a:pPr>
            <a:endParaRPr lang="en-US" sz="5400" dirty="0">
              <a:solidFill>
                <a:srgbClr val="92D050"/>
              </a:solidFill>
            </a:endParaRPr>
          </a:p>
          <a:p>
            <a:pPr marL="0" indent="0" algn="ctr">
              <a:buFont typeface="Arial" charset="0"/>
              <a:buNone/>
              <a:defRPr/>
            </a:pPr>
            <a:endParaRPr lang="en-US" sz="5400" dirty="0">
              <a:solidFill>
                <a:srgbClr val="92D050"/>
              </a:solidFill>
            </a:endParaRPr>
          </a:p>
          <a:p>
            <a:pPr marL="0" indent="0" algn="ctr">
              <a:buFont typeface="Arial" charset="0"/>
              <a:buNone/>
              <a:defRPr/>
            </a:pPr>
            <a:endParaRPr lang="en-US" sz="5400" dirty="0">
              <a:solidFill>
                <a:srgbClr val="00B050"/>
              </a:solidFill>
            </a:endParaRPr>
          </a:p>
          <a:p>
            <a:pPr marL="0" indent="0" algn="ctr">
              <a:buFont typeface="Arial" charset="0"/>
              <a:buNone/>
              <a:defRPr/>
            </a:pPr>
            <a:endParaRPr lang="en-US" sz="5400" dirty="0">
              <a:solidFill>
                <a:srgbClr val="00B0F0"/>
              </a:solidFill>
            </a:endParaRPr>
          </a:p>
          <a:p>
            <a:pPr marL="0" indent="0" algn="ctr">
              <a:buFont typeface="Arial" charset="0"/>
              <a:buNone/>
              <a:defRPr/>
            </a:pPr>
            <a:endParaRPr lang="en-US" sz="5400" dirty="0">
              <a:solidFill>
                <a:schemeClr val="accent5">
                  <a:lumMod val="40000"/>
                  <a:lumOff val="60000"/>
                </a:schemeClr>
              </a:solidFill>
            </a:endParaRPr>
          </a:p>
          <a:p>
            <a:pPr algn="ctr">
              <a:defRPr/>
            </a:pPr>
            <a:endParaRPr lang="en-US" sz="5400" dirty="0">
              <a:solidFill>
                <a:srgbClr val="FF9900"/>
              </a:solidFill>
            </a:endParaRPr>
          </a:p>
          <a:p>
            <a:pPr marL="0" indent="0" algn="ctr">
              <a:buFont typeface="Arial" charset="0"/>
              <a:buNone/>
              <a:defRPr/>
            </a:pPr>
            <a:endParaRPr lang="en-US" sz="4800" dirty="0">
              <a:solidFill>
                <a:srgbClr val="FFFF00"/>
              </a:solidFill>
            </a:endParaRPr>
          </a:p>
        </p:txBody>
      </p:sp>
      <p:sp>
        <p:nvSpPr>
          <p:cNvPr id="12" name="TextBox 11"/>
          <p:cNvSpPr txBox="1"/>
          <p:nvPr/>
        </p:nvSpPr>
        <p:spPr>
          <a:xfrm>
            <a:off x="2286000" y="6174601"/>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graphicFrame>
        <p:nvGraphicFramePr>
          <p:cNvPr id="13" name="Table 12"/>
          <p:cNvGraphicFramePr>
            <a:graphicFrameLocks noGrp="1"/>
          </p:cNvGraphicFramePr>
          <p:nvPr/>
        </p:nvGraphicFramePr>
        <p:xfrm>
          <a:off x="-31752" y="658622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6220529" y="3219204"/>
            <a:ext cx="2578087" cy="926672"/>
          </a:xfrm>
          <a:prstGeom prst="rect">
            <a:avLst/>
          </a:prstGeom>
        </p:spPr>
      </p:pic>
      <p:pic>
        <p:nvPicPr>
          <p:cNvPr id="4" name="Picture 3"/>
          <p:cNvPicPr>
            <a:picLocks noChangeAspect="1"/>
          </p:cNvPicPr>
          <p:nvPr/>
        </p:nvPicPr>
        <p:blipFill>
          <a:blip r:embed="rId4"/>
          <a:stretch>
            <a:fillRect/>
          </a:stretch>
        </p:blipFill>
        <p:spPr>
          <a:xfrm>
            <a:off x="5928422" y="2057400"/>
            <a:ext cx="3162300" cy="1072989"/>
          </a:xfrm>
          <a:prstGeom prst="rect">
            <a:avLst/>
          </a:prstGeom>
        </p:spPr>
      </p:pic>
      <p:pic>
        <p:nvPicPr>
          <p:cNvPr id="3" name="Picture 2"/>
          <p:cNvPicPr>
            <a:picLocks noChangeAspect="1"/>
          </p:cNvPicPr>
          <p:nvPr/>
        </p:nvPicPr>
        <p:blipFill rotWithShape="1">
          <a:blip r:embed="rId5"/>
          <a:srcRect l="50220" t="6985" r="15387" b="5195"/>
          <a:stretch/>
        </p:blipFill>
        <p:spPr>
          <a:xfrm>
            <a:off x="5945869" y="1819557"/>
            <a:ext cx="3144853" cy="4349964"/>
          </a:xfrm>
          <a:prstGeom prst="rect">
            <a:avLst/>
          </a:prstGeom>
        </p:spPr>
      </p:pic>
    </p:spTree>
    <p:extLst>
      <p:ext uri="{BB962C8B-B14F-4D97-AF65-F5344CB8AC3E}">
        <p14:creationId xmlns:p14="http://schemas.microsoft.com/office/powerpoint/2010/main" val="1827795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5" name="Title 1"/>
          <p:cNvSpPr txBox="1">
            <a:spLocks/>
          </p:cNvSpPr>
          <p:nvPr/>
        </p:nvSpPr>
        <p:spPr>
          <a:xfrm>
            <a:off x="4993525" y="1949845"/>
            <a:ext cx="4372841" cy="2558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2" name="Rectangle 1">
            <a:extLst>
              <a:ext uri="{FF2B5EF4-FFF2-40B4-BE49-F238E27FC236}">
                <a16:creationId xmlns:a16="http://schemas.microsoft.com/office/drawing/2014/main" id="{040DB37F-E6C5-4390-806F-1C7552D0FBB0}"/>
              </a:ext>
            </a:extLst>
          </p:cNvPr>
          <p:cNvSpPr/>
          <p:nvPr/>
        </p:nvSpPr>
        <p:spPr>
          <a:xfrm>
            <a:off x="2470557" y="597657"/>
            <a:ext cx="4572000" cy="5693866"/>
          </a:xfrm>
          <a:prstGeom prst="rect">
            <a:avLst/>
          </a:prstGeom>
        </p:spPr>
        <p:txBody>
          <a:bodyPr>
            <a:spAutoFit/>
          </a:bodyPr>
          <a:lstStyle/>
          <a:p>
            <a:r>
              <a:rPr lang="en-US" sz="2800" b="1" dirty="0">
                <a:latin typeface="Arial Unicode MS" panose="020B0604020202020204" pitchFamily="34" charset="-128"/>
                <a:ea typeface="Arial Unicode MS" panose="020B0604020202020204" pitchFamily="34" charset="-128"/>
                <a:cs typeface="Arial Unicode MS" panose="020B0604020202020204" pitchFamily="34" charset="-128"/>
              </a:rPr>
              <a:t>I used to want to save the world. To end war and bring peace to mankind. </a:t>
            </a:r>
          </a:p>
          <a:p>
            <a:endParaRPr lang="en-US" sz="2800" b="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b="1" dirty="0">
                <a:latin typeface="Arial Unicode MS" panose="020B0604020202020204" pitchFamily="34" charset="-128"/>
                <a:ea typeface="Arial Unicode MS" panose="020B0604020202020204" pitchFamily="34" charset="-128"/>
                <a:cs typeface="Arial Unicode MS" panose="020B0604020202020204" pitchFamily="34" charset="-128"/>
              </a:rPr>
              <a:t>And now I know, that only love can truly save the world. So I stay, I fight, and I give, for the world I know can be. </a:t>
            </a:r>
          </a:p>
          <a:p>
            <a:endParaRPr lang="en-US" sz="2800" b="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b="1" dirty="0">
                <a:latin typeface="Arial Unicode MS" panose="020B0604020202020204" pitchFamily="34" charset="-128"/>
                <a:ea typeface="Arial Unicode MS" panose="020B0604020202020204" pitchFamily="34" charset="-128"/>
                <a:cs typeface="Arial Unicode MS" panose="020B0604020202020204" pitchFamily="34" charset="-128"/>
              </a:rPr>
              <a:t>This is my mission now.</a:t>
            </a:r>
          </a:p>
          <a:p>
            <a:endParaRPr lang="en-US" sz="2800" b="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b="1" dirty="0">
                <a:latin typeface="Arial Unicode MS" panose="020B0604020202020204" pitchFamily="34" charset="-128"/>
                <a:ea typeface="Arial Unicode MS" panose="020B0604020202020204" pitchFamily="34" charset="-128"/>
                <a:cs typeface="Arial Unicode MS" panose="020B0604020202020204" pitchFamily="34" charset="-128"/>
              </a:rPr>
              <a:t> Forever.  </a:t>
            </a:r>
          </a:p>
        </p:txBody>
      </p:sp>
    </p:spTree>
    <p:extLst>
      <p:ext uri="{BB962C8B-B14F-4D97-AF65-F5344CB8AC3E}">
        <p14:creationId xmlns:p14="http://schemas.microsoft.com/office/powerpoint/2010/main" val="1040137367"/>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ubtitle 6"/>
          <p:cNvSpPr>
            <a:spLocks noGrp="1"/>
          </p:cNvSpPr>
          <p:nvPr>
            <p:ph type="subTitle" idx="1"/>
          </p:nvPr>
        </p:nvSpPr>
        <p:spPr>
          <a:xfrm>
            <a:off x="914400" y="533400"/>
            <a:ext cx="6858000" cy="5867400"/>
          </a:xfrm>
        </p:spPr>
        <p:txBody>
          <a:bodyPr/>
          <a:lstStyle/>
          <a:p>
            <a:pPr eaLnBrk="1" hangingPunct="1"/>
            <a:r>
              <a:rPr lang="en-ZA" sz="7200" dirty="0">
                <a:solidFill>
                  <a:schemeClr val="bg1"/>
                </a:solidFill>
              </a:rPr>
              <a:t>Stress (fear/shame) makes us </a:t>
            </a:r>
          </a:p>
          <a:p>
            <a:pPr eaLnBrk="1" hangingPunct="1"/>
            <a:endParaRPr lang="en-ZA" sz="5400" dirty="0">
              <a:solidFill>
                <a:schemeClr val="bg1"/>
              </a:solidFill>
            </a:endParaRPr>
          </a:p>
          <a:p>
            <a:pPr eaLnBrk="1" hangingPunct="1"/>
            <a:r>
              <a:rPr lang="en-ZA" sz="9600" dirty="0" err="1">
                <a:solidFill>
                  <a:schemeClr val="bg1"/>
                </a:solidFill>
              </a:rPr>
              <a:t>STooPID</a:t>
            </a:r>
            <a:endParaRPr lang="en-ZA" sz="9600" dirty="0">
              <a:solidFill>
                <a:schemeClr val="bg1"/>
              </a:solidFill>
            </a:endParaRPr>
          </a:p>
          <a:p>
            <a:pPr algn="l" eaLnBrk="1" hangingPunct="1"/>
            <a:endParaRPr lang="en-ZA"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9367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890">
                                            <p:txEl>
                                              <p:pRg st="2" end="2"/>
                                            </p:txEl>
                                          </p:spTgt>
                                        </p:tgtEl>
                                        <p:attrNameLst>
                                          <p:attrName>style.visibility</p:attrName>
                                        </p:attrNameLst>
                                      </p:cBhvr>
                                      <p:to>
                                        <p:strVal val="visible"/>
                                      </p:to>
                                    </p:set>
                                    <p:anim calcmode="lin" valueType="num">
                                      <p:cBhvr>
                                        <p:cTn id="7" dur="1000" fill="hold"/>
                                        <p:tgtEl>
                                          <p:spTgt spid="37890">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7890">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7890">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78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ubtitle 6"/>
          <p:cNvSpPr>
            <a:spLocks noGrp="1"/>
          </p:cNvSpPr>
          <p:nvPr>
            <p:ph type="subTitle" idx="1"/>
          </p:nvPr>
        </p:nvSpPr>
        <p:spPr>
          <a:xfrm>
            <a:off x="1757632" y="855094"/>
            <a:ext cx="6066528" cy="4974206"/>
          </a:xfrm>
        </p:spPr>
        <p:txBody>
          <a:bodyPr/>
          <a:lstStyle/>
          <a:p>
            <a:pPr eaLnBrk="1" hangingPunct="1"/>
            <a:r>
              <a:rPr lang="en-US" sz="6000" dirty="0">
                <a:solidFill>
                  <a:schemeClr val="bg1"/>
                </a:solidFill>
              </a:rPr>
              <a:t>Our brains are pattern seeking</a:t>
            </a:r>
          </a:p>
          <a:p>
            <a:pPr eaLnBrk="1" hangingPunct="1"/>
            <a:r>
              <a:rPr lang="en-US" sz="6000" dirty="0">
                <a:solidFill>
                  <a:schemeClr val="bg1"/>
                </a:solidFill>
              </a:rPr>
              <a:t>and </a:t>
            </a:r>
          </a:p>
          <a:p>
            <a:pPr eaLnBrk="1" hangingPunct="1"/>
            <a:r>
              <a:rPr lang="en-US" sz="6000" dirty="0">
                <a:solidFill>
                  <a:schemeClr val="bg1"/>
                </a:solidFill>
              </a:rPr>
              <a:t>meaning making</a:t>
            </a:r>
          </a:p>
          <a:p>
            <a:pPr eaLnBrk="1" hangingPunct="1"/>
            <a:r>
              <a:rPr lang="en-US" sz="6000" dirty="0">
                <a:solidFill>
                  <a:schemeClr val="bg1"/>
                </a:solidFill>
              </a:rPr>
              <a:t>machines</a:t>
            </a:r>
          </a:p>
          <a:p>
            <a:pPr eaLnBrk="1" hangingPunct="1"/>
            <a:r>
              <a:rPr lang="en-US" sz="6000" dirty="0">
                <a:solidFill>
                  <a:schemeClr val="bg1"/>
                </a:solidFill>
              </a:rPr>
              <a:t> </a:t>
            </a:r>
          </a:p>
          <a:p>
            <a:pPr eaLnBrk="1" hangingPunct="1"/>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211069647"/>
              </p:ext>
            </p:extLst>
          </p:nvPr>
        </p:nvGraphicFramePr>
        <p:xfrm>
          <a:off x="-3" y="0"/>
          <a:ext cx="9058546" cy="171450"/>
        </p:xfrm>
        <a:graphic>
          <a:graphicData uri="http://schemas.openxmlformats.org/drawingml/2006/table">
            <a:tbl>
              <a:tblPr/>
              <a:tblGrid>
                <a:gridCol w="1294078">
                  <a:extLst>
                    <a:ext uri="{9D8B030D-6E8A-4147-A177-3AD203B41FA5}">
                      <a16:colId xmlns:a16="http://schemas.microsoft.com/office/drawing/2014/main" val="20000"/>
                    </a:ext>
                  </a:extLst>
                </a:gridCol>
                <a:gridCol w="1294078">
                  <a:extLst>
                    <a:ext uri="{9D8B030D-6E8A-4147-A177-3AD203B41FA5}">
                      <a16:colId xmlns:a16="http://schemas.microsoft.com/office/drawing/2014/main" val="20001"/>
                    </a:ext>
                  </a:extLst>
                </a:gridCol>
                <a:gridCol w="1294078">
                  <a:extLst>
                    <a:ext uri="{9D8B030D-6E8A-4147-A177-3AD203B41FA5}">
                      <a16:colId xmlns:a16="http://schemas.microsoft.com/office/drawing/2014/main" val="20002"/>
                    </a:ext>
                  </a:extLst>
                </a:gridCol>
                <a:gridCol w="1294078">
                  <a:extLst>
                    <a:ext uri="{9D8B030D-6E8A-4147-A177-3AD203B41FA5}">
                      <a16:colId xmlns:a16="http://schemas.microsoft.com/office/drawing/2014/main" val="20003"/>
                    </a:ext>
                  </a:extLst>
                </a:gridCol>
                <a:gridCol w="1294078">
                  <a:extLst>
                    <a:ext uri="{9D8B030D-6E8A-4147-A177-3AD203B41FA5}">
                      <a16:colId xmlns:a16="http://schemas.microsoft.com/office/drawing/2014/main" val="20004"/>
                    </a:ext>
                  </a:extLst>
                </a:gridCol>
                <a:gridCol w="1294078">
                  <a:extLst>
                    <a:ext uri="{9D8B030D-6E8A-4147-A177-3AD203B41FA5}">
                      <a16:colId xmlns:a16="http://schemas.microsoft.com/office/drawing/2014/main" val="20005"/>
                    </a:ext>
                  </a:extLst>
                </a:gridCol>
                <a:gridCol w="1294078">
                  <a:extLst>
                    <a:ext uri="{9D8B030D-6E8A-4147-A177-3AD203B41FA5}">
                      <a16:colId xmlns:a16="http://schemas.microsoft.com/office/drawing/2014/main" val="20006"/>
                    </a:ext>
                  </a:extLst>
                </a:gridCol>
              </a:tblGrid>
              <a:tr h="171450">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66156677"/>
              </p:ext>
            </p:extLst>
          </p:nvPr>
        </p:nvGraphicFramePr>
        <p:xfrm>
          <a:off x="0" y="6679072"/>
          <a:ext cx="9144002" cy="17145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171450">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67759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ubtitle 6"/>
          <p:cNvSpPr>
            <a:spLocks noGrp="1"/>
          </p:cNvSpPr>
          <p:nvPr>
            <p:ph type="subTitle" idx="1"/>
          </p:nvPr>
        </p:nvSpPr>
        <p:spPr>
          <a:xfrm>
            <a:off x="914400" y="533400"/>
            <a:ext cx="6858000" cy="5867400"/>
          </a:xfrm>
        </p:spPr>
        <p:txBody>
          <a:bodyPr/>
          <a:lstStyle/>
          <a:p>
            <a:r>
              <a:rPr lang="en-US" sz="7200">
                <a:solidFill>
                  <a:schemeClr val="bg1"/>
                </a:solidFill>
              </a:rPr>
              <a:t>Why?</a:t>
            </a:r>
          </a:p>
          <a:p>
            <a:r>
              <a:rPr lang="en-US" sz="5400">
                <a:solidFill>
                  <a:schemeClr val="bg1"/>
                </a:solidFill>
              </a:rPr>
              <a:t>The brain must anticipate and make associations based on past experiences</a:t>
            </a:r>
          </a:p>
          <a:p>
            <a:r>
              <a:rPr lang="en-US" sz="5400">
                <a:solidFill>
                  <a:schemeClr val="bg1"/>
                </a:solidFill>
              </a:rPr>
              <a:t>in order to survive</a:t>
            </a:r>
            <a:r>
              <a:rPr lang="en-US">
                <a:solidFill>
                  <a:schemeClr val="bg1"/>
                </a:solidFill>
              </a:rPr>
              <a:t>.</a:t>
            </a:r>
          </a:p>
          <a:p>
            <a:pPr eaLnBrk="1" hangingPunct="1"/>
            <a:endParaRPr lang="en-US">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95144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200"/>
          </a:xfrm>
        </p:spPr>
        <p:txBody>
          <a:bodyPr>
            <a:normAutofit lnSpcReduction="10000"/>
          </a:bodyPr>
          <a:lstStyle/>
          <a:p>
            <a:pPr marL="0" indent="0" algn="ctr">
              <a:buNone/>
            </a:pPr>
            <a:r>
              <a:rPr lang="en-US" sz="4400" dirty="0"/>
              <a:t>It</a:t>
            </a:r>
          </a:p>
          <a:p>
            <a:pPr marL="0" indent="0" algn="ctr">
              <a:buNone/>
            </a:pPr>
            <a:r>
              <a:rPr lang="en-US" sz="4400" dirty="0"/>
              <a:t>constantly and continuously </a:t>
            </a:r>
          </a:p>
          <a:p>
            <a:pPr marL="0" indent="0" algn="ctr">
              <a:buNone/>
            </a:pPr>
            <a:r>
              <a:rPr lang="en-US" sz="4400" dirty="0"/>
              <a:t> tags incoming information as</a:t>
            </a:r>
          </a:p>
          <a:p>
            <a:pPr marL="0" indent="0" algn="ctr">
              <a:buNone/>
            </a:pPr>
            <a:r>
              <a:rPr lang="en-US" sz="4400" dirty="0">
                <a:solidFill>
                  <a:srgbClr val="FF0000"/>
                </a:solidFill>
              </a:rPr>
              <a:t>Positive  </a:t>
            </a:r>
          </a:p>
          <a:p>
            <a:pPr marL="0" indent="0" algn="ctr">
              <a:buNone/>
            </a:pPr>
            <a:r>
              <a:rPr lang="en-US" sz="4400" dirty="0">
                <a:solidFill>
                  <a:srgbClr val="FF0000"/>
                </a:solidFill>
              </a:rPr>
              <a:t>Negative </a:t>
            </a:r>
          </a:p>
          <a:p>
            <a:pPr marL="0" indent="0" algn="ctr">
              <a:buNone/>
            </a:pPr>
            <a:r>
              <a:rPr lang="en-US" sz="4400" dirty="0"/>
              <a:t>Or</a:t>
            </a:r>
            <a:r>
              <a:rPr lang="en-US" sz="4400" dirty="0">
                <a:solidFill>
                  <a:srgbClr val="FF0000"/>
                </a:solidFill>
              </a:rPr>
              <a:t> </a:t>
            </a:r>
          </a:p>
          <a:p>
            <a:pPr marL="0" indent="0" algn="ctr">
              <a:buNone/>
            </a:pPr>
            <a:r>
              <a:rPr lang="en-US" sz="4400" dirty="0">
                <a:solidFill>
                  <a:srgbClr val="FF0000"/>
                </a:solidFill>
              </a:rPr>
              <a:t>Neutral</a:t>
            </a:r>
          </a:p>
          <a:p>
            <a:pPr marL="0" indent="0" algn="ctr">
              <a:buNone/>
            </a:pPr>
            <a:r>
              <a:rPr lang="en-US" sz="4400" i="1" dirty="0"/>
              <a:t>Based on your past experiences. </a:t>
            </a:r>
          </a:p>
          <a:p>
            <a:pPr marL="0" indent="0">
              <a:buNone/>
            </a:pPr>
            <a:endParaRPr lang="en-US" dirty="0"/>
          </a:p>
        </p:txBody>
      </p:sp>
      <p:sp>
        <p:nvSpPr>
          <p:cNvPr id="4" name="Plus 3"/>
          <p:cNvSpPr/>
          <p:nvPr/>
        </p:nvSpPr>
        <p:spPr>
          <a:xfrm>
            <a:off x="5791200" y="2438400"/>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Minus 4"/>
          <p:cNvSpPr/>
          <p:nvPr/>
        </p:nvSpPr>
        <p:spPr>
          <a:xfrm>
            <a:off x="5844988" y="3352800"/>
            <a:ext cx="914400" cy="914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5997388" y="4724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7" name="Table 6"/>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FFD65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2362A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80A16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B0392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A3238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E28F2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25402" y="659384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FFD65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2362A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80A16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B0392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A3238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E28F2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99546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7200" dirty="0"/>
              <a:t>This is the basis of ALL learning – passive and active.</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FFD65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2362A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80A16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B0392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A3238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E28F2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5532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FFD65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2362A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80A16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B0392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A3238E"/>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E28F2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72487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ubtitle 6"/>
          <p:cNvSpPr>
            <a:spLocks noGrp="1"/>
          </p:cNvSpPr>
          <p:nvPr>
            <p:ph type="subTitle" idx="1"/>
          </p:nvPr>
        </p:nvSpPr>
        <p:spPr>
          <a:xfrm>
            <a:off x="914400" y="533400"/>
            <a:ext cx="6858000" cy="5867400"/>
          </a:xfrm>
        </p:spPr>
        <p:txBody>
          <a:bodyPr/>
          <a:lstStyle/>
          <a:p>
            <a:pPr eaLnBrk="1" hangingPunct="1"/>
            <a:r>
              <a:rPr lang="en-ZA" sz="5400">
                <a:solidFill>
                  <a:schemeClr val="bg1"/>
                </a:solidFill>
              </a:rPr>
              <a:t>Can you read this?</a:t>
            </a:r>
          </a:p>
          <a:p>
            <a:pPr algn="l" eaLnBrk="1" hangingPunct="1"/>
            <a:endParaRPr lang="en-ZA">
              <a:solidFill>
                <a:schemeClr val="bg1"/>
              </a:solidFill>
            </a:endParaRPr>
          </a:p>
          <a:p>
            <a:pPr eaLnBrk="1" hangingPunct="1"/>
            <a:r>
              <a:rPr lang="en-ZA">
                <a:solidFill>
                  <a:schemeClr val="bg1"/>
                </a:solidFill>
              </a:rPr>
              <a:t>7H15 M3554G3 53RV35 7O PR0V3 H0W 0UR M1ND5 C4N D0 4M4Z1NG 7H1NG5! 1MPR3551V3 7H1NG5! 1N 7H3 B3G1NN1NG 17 WA5 H4RD BU7 N0W, 0N 7H15 LIN3 Y0UR M1ND 1S R34D1NG 17 4U70M471C4LLY W17H 0U7 3V3N 7H1NK1NG 4B0U7 17, B3 PROUD! </a:t>
            </a:r>
            <a:endParaRPr lang="en-US">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08590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stretch>
            <a:fillRect/>
          </a:stretch>
        </p:blipFill>
        <p:spPr>
          <a:xfrm>
            <a:off x="1706631" y="615452"/>
            <a:ext cx="5730737" cy="5627096"/>
          </a:xfrm>
          <a:prstGeom prst="rect">
            <a:avLst/>
          </a:prstGeom>
        </p:spPr>
      </p:pic>
    </p:spTree>
    <p:extLst>
      <p:ext uri="{BB962C8B-B14F-4D97-AF65-F5344CB8AC3E}">
        <p14:creationId xmlns:p14="http://schemas.microsoft.com/office/powerpoint/2010/main" val="1361396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2"/>
          <a:stretch>
            <a:fillRect/>
          </a:stretch>
        </p:blipFill>
        <p:spPr>
          <a:xfrm>
            <a:off x="309437" y="2090299"/>
            <a:ext cx="4365114" cy="3493311"/>
          </a:xfrm>
          <a:prstGeom prst="rect">
            <a:avLst/>
          </a:prstGeom>
        </p:spPr>
      </p:pic>
      <p:sp>
        <p:nvSpPr>
          <p:cNvPr id="6" name="TextBox 5"/>
          <p:cNvSpPr txBox="1"/>
          <p:nvPr/>
        </p:nvSpPr>
        <p:spPr>
          <a:xfrm>
            <a:off x="5852558" y="2025352"/>
            <a:ext cx="2635401" cy="3416320"/>
          </a:xfrm>
          <a:prstGeom prst="rect">
            <a:avLst/>
          </a:prstGeom>
          <a:noFill/>
        </p:spPr>
        <p:txBody>
          <a:bodyPr wrap="none" rtlCol="0">
            <a:spAutoFit/>
          </a:bodyPr>
          <a:lstStyle/>
          <a:p>
            <a:r>
              <a:rPr lang="en-US" sz="7200" dirty="0">
                <a:solidFill>
                  <a:schemeClr val="bg1"/>
                </a:solidFill>
              </a:rPr>
              <a:t>Fight</a:t>
            </a:r>
          </a:p>
          <a:p>
            <a:r>
              <a:rPr lang="en-US" sz="7200" dirty="0">
                <a:solidFill>
                  <a:schemeClr val="bg1"/>
                </a:solidFill>
              </a:rPr>
              <a:t>Flight</a:t>
            </a:r>
          </a:p>
          <a:p>
            <a:r>
              <a:rPr lang="en-US" sz="7200" dirty="0">
                <a:solidFill>
                  <a:schemeClr val="bg1"/>
                </a:solidFill>
              </a:rPr>
              <a:t>Freeze</a:t>
            </a:r>
          </a:p>
        </p:txBody>
      </p:sp>
      <p:pic>
        <p:nvPicPr>
          <p:cNvPr id="7" name="Picture 6"/>
          <p:cNvPicPr>
            <a:picLocks noChangeAspect="1"/>
          </p:cNvPicPr>
          <p:nvPr/>
        </p:nvPicPr>
        <p:blipFill>
          <a:blip r:embed="rId3"/>
          <a:stretch>
            <a:fillRect/>
          </a:stretch>
        </p:blipFill>
        <p:spPr>
          <a:xfrm>
            <a:off x="309437" y="538661"/>
            <a:ext cx="8382727" cy="1176630"/>
          </a:xfrm>
          <a:prstGeom prst="rect">
            <a:avLst/>
          </a:prstGeom>
        </p:spPr>
      </p:pic>
    </p:spTree>
    <p:extLst>
      <p:ext uri="{BB962C8B-B14F-4D97-AF65-F5344CB8AC3E}">
        <p14:creationId xmlns:p14="http://schemas.microsoft.com/office/powerpoint/2010/main" val="310468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51634182"/>
              </p:ext>
            </p:extLst>
          </p:nvPr>
        </p:nvGraphicFramePr>
        <p:xfrm>
          <a:off x="76913" y="0"/>
          <a:ext cx="9067086" cy="276670"/>
        </p:xfrm>
        <a:graphic>
          <a:graphicData uri="http://schemas.openxmlformats.org/drawingml/2006/table">
            <a:tbl>
              <a:tblPr/>
              <a:tblGrid>
                <a:gridCol w="1295298">
                  <a:extLst>
                    <a:ext uri="{9D8B030D-6E8A-4147-A177-3AD203B41FA5}">
                      <a16:colId xmlns:a16="http://schemas.microsoft.com/office/drawing/2014/main" val="20000"/>
                    </a:ext>
                  </a:extLst>
                </a:gridCol>
                <a:gridCol w="1295298">
                  <a:extLst>
                    <a:ext uri="{9D8B030D-6E8A-4147-A177-3AD203B41FA5}">
                      <a16:colId xmlns:a16="http://schemas.microsoft.com/office/drawing/2014/main" val="20001"/>
                    </a:ext>
                  </a:extLst>
                </a:gridCol>
                <a:gridCol w="1295298">
                  <a:extLst>
                    <a:ext uri="{9D8B030D-6E8A-4147-A177-3AD203B41FA5}">
                      <a16:colId xmlns:a16="http://schemas.microsoft.com/office/drawing/2014/main" val="20002"/>
                    </a:ext>
                  </a:extLst>
                </a:gridCol>
                <a:gridCol w="1295298">
                  <a:extLst>
                    <a:ext uri="{9D8B030D-6E8A-4147-A177-3AD203B41FA5}">
                      <a16:colId xmlns:a16="http://schemas.microsoft.com/office/drawing/2014/main" val="20003"/>
                    </a:ext>
                  </a:extLst>
                </a:gridCol>
                <a:gridCol w="1295298">
                  <a:extLst>
                    <a:ext uri="{9D8B030D-6E8A-4147-A177-3AD203B41FA5}">
                      <a16:colId xmlns:a16="http://schemas.microsoft.com/office/drawing/2014/main" val="20004"/>
                    </a:ext>
                  </a:extLst>
                </a:gridCol>
                <a:gridCol w="1295298">
                  <a:extLst>
                    <a:ext uri="{9D8B030D-6E8A-4147-A177-3AD203B41FA5}">
                      <a16:colId xmlns:a16="http://schemas.microsoft.com/office/drawing/2014/main" val="20005"/>
                    </a:ext>
                  </a:extLst>
                </a:gridCol>
                <a:gridCol w="1295298">
                  <a:extLst>
                    <a:ext uri="{9D8B030D-6E8A-4147-A177-3AD203B41FA5}">
                      <a16:colId xmlns:a16="http://schemas.microsoft.com/office/drawing/2014/main" val="20006"/>
                    </a:ext>
                  </a:extLst>
                </a:gridCol>
              </a:tblGrid>
              <a:tr h="276670">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83886673"/>
              </p:ext>
            </p:extLst>
          </p:nvPr>
        </p:nvGraphicFramePr>
        <p:xfrm>
          <a:off x="-2" y="6721267"/>
          <a:ext cx="9144002" cy="136733"/>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136733">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6" name="TextBox 5"/>
          <p:cNvSpPr txBox="1"/>
          <p:nvPr/>
        </p:nvSpPr>
        <p:spPr>
          <a:xfrm>
            <a:off x="262050" y="353226"/>
            <a:ext cx="1598515" cy="1107996"/>
          </a:xfrm>
          <a:prstGeom prst="rect">
            <a:avLst/>
          </a:prstGeom>
          <a:noFill/>
        </p:spPr>
        <p:txBody>
          <a:bodyPr wrap="none" rtlCol="0">
            <a:spAutoFit/>
          </a:bodyPr>
          <a:lstStyle/>
          <a:p>
            <a:r>
              <a:rPr lang="en-US" sz="6600" dirty="0">
                <a:solidFill>
                  <a:prstClr val="white"/>
                </a:solidFill>
              </a:rPr>
              <a:t>OR?</a:t>
            </a:r>
          </a:p>
        </p:txBody>
      </p:sp>
      <p:sp>
        <p:nvSpPr>
          <p:cNvPr id="2" name="TextBox 1"/>
          <p:cNvSpPr txBox="1"/>
          <p:nvPr/>
        </p:nvSpPr>
        <p:spPr>
          <a:xfrm>
            <a:off x="1422832" y="3351689"/>
            <a:ext cx="6808402" cy="923330"/>
          </a:xfrm>
          <a:prstGeom prst="rect">
            <a:avLst/>
          </a:prstGeom>
          <a:noFill/>
        </p:spPr>
        <p:txBody>
          <a:bodyPr wrap="none" rtlCol="0">
            <a:spAutoFit/>
          </a:bodyPr>
          <a:lstStyle/>
          <a:p>
            <a:r>
              <a:rPr lang="en-US" sz="5400" dirty="0">
                <a:solidFill>
                  <a:prstClr val="white"/>
                </a:solidFill>
              </a:rPr>
              <a:t>FLOCK- </a:t>
            </a:r>
            <a:r>
              <a:rPr lang="en-US" sz="4050" dirty="0">
                <a:solidFill>
                  <a:prstClr val="white"/>
                </a:solidFill>
              </a:rPr>
              <a:t>to gather, congregate</a:t>
            </a:r>
          </a:p>
        </p:txBody>
      </p:sp>
    </p:spTree>
    <p:extLst>
      <p:ext uri="{BB962C8B-B14F-4D97-AF65-F5344CB8AC3E}">
        <p14:creationId xmlns:p14="http://schemas.microsoft.com/office/powerpoint/2010/main" val="1695505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6" name="TextBox 5"/>
          <p:cNvSpPr txBox="1"/>
          <p:nvPr/>
        </p:nvSpPr>
        <p:spPr>
          <a:xfrm>
            <a:off x="284672" y="491706"/>
            <a:ext cx="7621638" cy="5509200"/>
          </a:xfrm>
          <a:prstGeom prst="rect">
            <a:avLst/>
          </a:prstGeom>
          <a:noFill/>
        </p:spPr>
        <p:txBody>
          <a:bodyPr wrap="none" rtlCol="0">
            <a:spAutoFit/>
          </a:bodyPr>
          <a:lstStyle/>
          <a:p>
            <a:r>
              <a:rPr lang="en-US" sz="8800" dirty="0">
                <a:solidFill>
                  <a:schemeClr val="bg1"/>
                </a:solidFill>
              </a:rPr>
              <a:t>Why would one </a:t>
            </a:r>
          </a:p>
          <a:p>
            <a:r>
              <a:rPr lang="en-US" sz="8800" dirty="0">
                <a:solidFill>
                  <a:schemeClr val="bg1"/>
                </a:solidFill>
              </a:rPr>
              <a:t>system be </a:t>
            </a:r>
          </a:p>
          <a:p>
            <a:r>
              <a:rPr lang="en-US" sz="8800" dirty="0">
                <a:solidFill>
                  <a:schemeClr val="bg1"/>
                </a:solidFill>
              </a:rPr>
              <a:t>activated</a:t>
            </a:r>
          </a:p>
          <a:p>
            <a:r>
              <a:rPr lang="en-US" sz="8800" dirty="0">
                <a:solidFill>
                  <a:schemeClr val="bg1"/>
                </a:solidFill>
              </a:rPr>
              <a:t>over the other?</a:t>
            </a:r>
          </a:p>
        </p:txBody>
      </p:sp>
    </p:spTree>
    <p:extLst>
      <p:ext uri="{BB962C8B-B14F-4D97-AF65-F5344CB8AC3E}">
        <p14:creationId xmlns:p14="http://schemas.microsoft.com/office/powerpoint/2010/main" val="4148564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5" name="Title 1"/>
          <p:cNvSpPr txBox="1">
            <a:spLocks/>
          </p:cNvSpPr>
          <p:nvPr/>
        </p:nvSpPr>
        <p:spPr>
          <a:xfrm>
            <a:off x="4100793" y="0"/>
            <a:ext cx="4372841" cy="2558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One of my heroes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413" y="3046554"/>
            <a:ext cx="8029274" cy="3423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849041"/>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ctrTitle"/>
          </p:nvPr>
        </p:nvSpPr>
        <p:spPr>
          <a:xfrm>
            <a:off x="-76200" y="1084977"/>
            <a:ext cx="9220200" cy="990600"/>
          </a:xfrm>
        </p:spPr>
        <p:txBody>
          <a:bodyPr/>
          <a:lstStyle/>
          <a:p>
            <a:pPr eaLnBrk="1" hangingPunct="1"/>
            <a:r>
              <a:rPr lang="en-US" sz="3800" dirty="0">
                <a:solidFill>
                  <a:schemeClr val="bg1"/>
                </a:solidFill>
              </a:rPr>
              <a:t>So . . .What is Threat?</a:t>
            </a:r>
          </a:p>
        </p:txBody>
      </p:sp>
      <p:sp>
        <p:nvSpPr>
          <p:cNvPr id="21507" name="Subtitle 6"/>
          <p:cNvSpPr>
            <a:spLocks noGrp="1"/>
          </p:cNvSpPr>
          <p:nvPr>
            <p:ph type="subTitle" idx="1"/>
          </p:nvPr>
        </p:nvSpPr>
        <p:spPr>
          <a:xfrm>
            <a:off x="685800" y="1447800"/>
            <a:ext cx="8077200" cy="3200400"/>
          </a:xfrm>
        </p:spPr>
        <p:txBody>
          <a:bodyPr/>
          <a:lstStyle/>
          <a:p>
            <a:endParaRPr lang="en-US" sz="4500">
              <a:solidFill>
                <a:schemeClr val="bg1"/>
              </a:solidFill>
            </a:endParaRPr>
          </a:p>
          <a:p>
            <a:endParaRPr lang="en-US" sz="4500">
              <a:solidFill>
                <a:schemeClr val="bg1"/>
              </a:solidFill>
            </a:endParaRPr>
          </a:p>
          <a:p>
            <a:r>
              <a:rPr lang="en-US" sz="4500">
                <a:solidFill>
                  <a:schemeClr val="bg1"/>
                </a:solidFill>
              </a:rPr>
              <a:t>It depends.</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946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 y="0"/>
          <a:ext cx="9144002" cy="17145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171450">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2" y="6673958"/>
          <a:ext cx="9144002" cy="1709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170916">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59410" name="Rectangle 1"/>
          <p:cNvSpPr>
            <a:spLocks noChangeArrowheads="1"/>
          </p:cNvSpPr>
          <p:nvPr/>
        </p:nvSpPr>
        <p:spPr bwMode="auto">
          <a:xfrm>
            <a:off x="2200274" y="2841249"/>
            <a:ext cx="474345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4050" dirty="0">
                <a:solidFill>
                  <a:prstClr val="white"/>
                </a:solidFill>
                <a:latin typeface="Arial" charset="0"/>
                <a:cs typeface="Arial" charset="0"/>
              </a:rPr>
              <a:t>With trauma</a:t>
            </a:r>
          </a:p>
          <a:p>
            <a:pPr algn="ctr" fontAlgn="base">
              <a:spcBef>
                <a:spcPct val="0"/>
              </a:spcBef>
              <a:spcAft>
                <a:spcPct val="0"/>
              </a:spcAft>
            </a:pPr>
            <a:r>
              <a:rPr lang="en-US" sz="4050" dirty="0">
                <a:solidFill>
                  <a:prstClr val="white"/>
                </a:solidFill>
                <a:latin typeface="Arial" charset="0"/>
                <a:cs typeface="Arial" charset="0"/>
              </a:rPr>
              <a:t>Similar = Same</a:t>
            </a:r>
          </a:p>
        </p:txBody>
      </p:sp>
    </p:spTree>
    <p:extLst>
      <p:ext uri="{BB962C8B-B14F-4D97-AF65-F5344CB8AC3E}">
        <p14:creationId xmlns:p14="http://schemas.microsoft.com/office/powerpoint/2010/main" val="882645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169" y="1343025"/>
            <a:ext cx="6172200" cy="857250"/>
          </a:xfrm>
        </p:spPr>
        <p:txBody>
          <a:bodyPr/>
          <a:lstStyle/>
          <a:p>
            <a:r>
              <a:rPr lang="en-US" sz="4050" dirty="0">
                <a:solidFill>
                  <a:schemeClr val="bg1"/>
                </a:solidFill>
              </a:rPr>
              <a:t>Our brains take notice of </a:t>
            </a:r>
          </a:p>
        </p:txBody>
      </p:sp>
      <p:sp>
        <p:nvSpPr>
          <p:cNvPr id="3" name="Content Placeholder 2"/>
          <p:cNvSpPr>
            <a:spLocks noGrp="1"/>
          </p:cNvSpPr>
          <p:nvPr>
            <p:ph idx="1"/>
          </p:nvPr>
        </p:nvSpPr>
        <p:spPr>
          <a:xfrm>
            <a:off x="1143000" y="2000250"/>
            <a:ext cx="6831330" cy="3600450"/>
          </a:xfrm>
        </p:spPr>
        <p:txBody>
          <a:bodyPr/>
          <a:lstStyle/>
          <a:p>
            <a:pPr marL="0" indent="0">
              <a:buNone/>
            </a:pPr>
            <a:r>
              <a:rPr lang="en-US" sz="3600" dirty="0"/>
              <a:t>And</a:t>
            </a:r>
            <a:r>
              <a:rPr lang="en-US" sz="3600" dirty="0">
                <a:solidFill>
                  <a:schemeClr val="bg1"/>
                </a:solidFill>
              </a:rPr>
              <a:t>	  </a:t>
            </a:r>
          </a:p>
          <a:p>
            <a:pPr marL="0" indent="0">
              <a:buNone/>
            </a:pPr>
            <a:r>
              <a:rPr lang="en-US" sz="3600" dirty="0">
                <a:solidFill>
                  <a:schemeClr val="bg1"/>
                </a:solidFill>
              </a:rPr>
              <a:t>			</a:t>
            </a:r>
            <a:r>
              <a:rPr lang="en-US" sz="4950" dirty="0">
                <a:solidFill>
                  <a:schemeClr val="bg1"/>
                </a:solidFill>
              </a:rPr>
              <a:t>Novelty (n.) </a:t>
            </a:r>
          </a:p>
          <a:p>
            <a:pPr marL="0" indent="0" algn="ctr">
              <a:buNone/>
            </a:pPr>
            <a:r>
              <a:rPr lang="en-US" sz="2100" dirty="0">
                <a:solidFill>
                  <a:schemeClr val="bg1"/>
                </a:solidFill>
              </a:rPr>
              <a:t>innovation, newness, uniqueness, originality, freshness</a:t>
            </a:r>
          </a:p>
          <a:p>
            <a:pPr marL="0" indent="0">
              <a:buNone/>
            </a:pPr>
            <a:r>
              <a:rPr lang="en-US" sz="6000" dirty="0">
                <a:solidFill>
                  <a:schemeClr val="bg1"/>
                </a:solidFill>
              </a:rPr>
              <a:t>   Why?</a:t>
            </a:r>
          </a:p>
        </p:txBody>
      </p:sp>
      <p:graphicFrame>
        <p:nvGraphicFramePr>
          <p:cNvPr id="4" name="Table 3"/>
          <p:cNvGraphicFramePr>
            <a:graphicFrameLocks noGrp="1"/>
          </p:cNvGraphicFramePr>
          <p:nvPr/>
        </p:nvGraphicFramePr>
        <p:xfrm>
          <a:off x="-1" y="0"/>
          <a:ext cx="9144002" cy="17145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171450">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2" y="6703406"/>
          <a:ext cx="9144002" cy="145278"/>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145278">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4632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8" y="2853874"/>
            <a:ext cx="6172200" cy="857250"/>
          </a:xfrm>
        </p:spPr>
        <p:txBody>
          <a:bodyPr/>
          <a:lstStyle/>
          <a:p>
            <a:r>
              <a:rPr lang="en-US" sz="4050" dirty="0">
                <a:solidFill>
                  <a:schemeClr val="bg1"/>
                </a:solidFill>
              </a:rPr>
              <a:t>New experiences signal</a:t>
            </a:r>
            <a:br>
              <a:rPr lang="en-US" sz="4050" dirty="0">
                <a:solidFill>
                  <a:schemeClr val="bg1"/>
                </a:solidFill>
              </a:rPr>
            </a:br>
            <a:r>
              <a:rPr lang="en-US" sz="4050" dirty="0">
                <a:solidFill>
                  <a:schemeClr val="bg1"/>
                </a:solidFill>
              </a:rPr>
              <a:t>opportunity OR danger</a:t>
            </a:r>
            <a:br>
              <a:rPr lang="en-US" sz="4050" dirty="0">
                <a:solidFill>
                  <a:schemeClr val="bg1"/>
                </a:solidFill>
              </a:rPr>
            </a:br>
            <a:br>
              <a:rPr lang="en-US" sz="4050" dirty="0">
                <a:solidFill>
                  <a:schemeClr val="bg1"/>
                </a:solidFill>
              </a:rPr>
            </a:br>
            <a:br>
              <a:rPr lang="en-US" sz="4050" dirty="0">
                <a:solidFill>
                  <a:schemeClr val="bg1"/>
                </a:solidFill>
              </a:rPr>
            </a:br>
            <a:r>
              <a:rPr lang="en-US" sz="4050" dirty="0">
                <a:solidFill>
                  <a:schemeClr val="bg1"/>
                </a:solidFill>
              </a:rPr>
              <a:t>novelty provides challenges to our </a:t>
            </a:r>
            <a:br>
              <a:rPr lang="en-US" sz="4050" dirty="0">
                <a:solidFill>
                  <a:schemeClr val="bg1"/>
                </a:solidFill>
              </a:rPr>
            </a:br>
            <a:r>
              <a:rPr lang="en-US" sz="4050" dirty="0">
                <a:solidFill>
                  <a:schemeClr val="bg1"/>
                </a:solidFill>
              </a:rPr>
              <a:t>stress response system </a:t>
            </a:r>
          </a:p>
        </p:txBody>
      </p:sp>
      <p:graphicFrame>
        <p:nvGraphicFramePr>
          <p:cNvPr id="4" name="Table 3"/>
          <p:cNvGraphicFramePr>
            <a:graphicFrameLocks noGrp="1"/>
          </p:cNvGraphicFramePr>
          <p:nvPr/>
        </p:nvGraphicFramePr>
        <p:xfrm>
          <a:off x="1" y="4354"/>
          <a:ext cx="9144002" cy="17145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171450">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2" y="6709979"/>
          <a:ext cx="9144002" cy="135664"/>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135664">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41077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59410" name="Rectangle 1"/>
          <p:cNvSpPr>
            <a:spLocks noChangeArrowheads="1"/>
          </p:cNvSpPr>
          <p:nvPr/>
        </p:nvSpPr>
        <p:spPr bwMode="auto">
          <a:xfrm>
            <a:off x="533400" y="1295400"/>
            <a:ext cx="6324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5400" dirty="0">
                <a:solidFill>
                  <a:prstClr val="white"/>
                </a:solidFill>
                <a:latin typeface="Arial" charset="0"/>
                <a:cs typeface="Arial" charset="0"/>
              </a:rPr>
              <a:t>What our brain tags as </a:t>
            </a:r>
            <a:r>
              <a:rPr lang="en-US" sz="5400" dirty="0">
                <a:solidFill>
                  <a:srgbClr val="FF0000"/>
                </a:solidFill>
                <a:latin typeface="Arial" charset="0"/>
                <a:cs typeface="Arial" charset="0"/>
              </a:rPr>
              <a:t>threatening </a:t>
            </a:r>
            <a:r>
              <a:rPr lang="en-US" sz="5400" dirty="0">
                <a:solidFill>
                  <a:prstClr val="white"/>
                </a:solidFill>
                <a:latin typeface="Arial" charset="0"/>
                <a:cs typeface="Arial" charset="0"/>
              </a:rPr>
              <a:t>depends on our past experiences</a:t>
            </a:r>
            <a:r>
              <a:rPr lang="en-US" dirty="0">
                <a:solidFill>
                  <a:prstClr val="white"/>
                </a:solidFill>
                <a:latin typeface="Arial" charset="0"/>
                <a:cs typeface="Arial" charset="0"/>
              </a:rPr>
              <a:t> . . .</a:t>
            </a:r>
          </a:p>
        </p:txBody>
      </p:sp>
    </p:spTree>
    <p:extLst>
      <p:ext uri="{BB962C8B-B14F-4D97-AF65-F5344CB8AC3E}">
        <p14:creationId xmlns:p14="http://schemas.microsoft.com/office/powerpoint/2010/main" val="2292889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59410" name="Rectangle 1"/>
          <p:cNvSpPr>
            <a:spLocks noChangeArrowheads="1"/>
          </p:cNvSpPr>
          <p:nvPr/>
        </p:nvSpPr>
        <p:spPr bwMode="auto">
          <a:xfrm>
            <a:off x="533400" y="1295400"/>
            <a:ext cx="63246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5400" dirty="0">
                <a:solidFill>
                  <a:prstClr val="white"/>
                </a:solidFill>
                <a:latin typeface="Arial" charset="0"/>
                <a:cs typeface="Arial" charset="0"/>
              </a:rPr>
              <a:t>and what it thinks is the most important to our survival.</a:t>
            </a:r>
            <a:endParaRPr lang="en-US" dirty="0">
              <a:solidFill>
                <a:prstClr val="white"/>
              </a:solidFill>
              <a:latin typeface="Arial" charset="0"/>
              <a:cs typeface="Arial" charset="0"/>
            </a:endParaRPr>
          </a:p>
        </p:txBody>
      </p:sp>
    </p:spTree>
    <p:extLst>
      <p:ext uri="{BB962C8B-B14F-4D97-AF65-F5344CB8AC3E}">
        <p14:creationId xmlns:p14="http://schemas.microsoft.com/office/powerpoint/2010/main" val="822316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59410" name="Rectangle 1"/>
          <p:cNvSpPr>
            <a:spLocks noChangeArrowheads="1"/>
          </p:cNvSpPr>
          <p:nvPr/>
        </p:nvSpPr>
        <p:spPr bwMode="auto">
          <a:xfrm>
            <a:off x="533400" y="1295400"/>
            <a:ext cx="6324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5400" dirty="0">
                <a:solidFill>
                  <a:prstClr val="white"/>
                </a:solidFill>
                <a:latin typeface="Arial" charset="0"/>
                <a:cs typeface="Arial" charset="0"/>
              </a:rPr>
              <a:t>Especially </a:t>
            </a:r>
            <a:r>
              <a:rPr lang="en-US" sz="5400" dirty="0">
                <a:solidFill>
                  <a:srgbClr val="FFFF00"/>
                </a:solidFill>
                <a:latin typeface="Arial" charset="0"/>
                <a:cs typeface="Arial" charset="0"/>
              </a:rPr>
              <a:t>early</a:t>
            </a:r>
            <a:r>
              <a:rPr lang="en-US" sz="5400" dirty="0">
                <a:solidFill>
                  <a:prstClr val="white"/>
                </a:solidFill>
                <a:latin typeface="Arial" charset="0"/>
                <a:cs typeface="Arial" charset="0"/>
              </a:rPr>
              <a:t> </a:t>
            </a:r>
          </a:p>
          <a:p>
            <a:pPr fontAlgn="base">
              <a:spcBef>
                <a:spcPct val="0"/>
              </a:spcBef>
              <a:spcAft>
                <a:spcPct val="0"/>
              </a:spcAft>
            </a:pPr>
            <a:endParaRPr lang="en-US" sz="5400" dirty="0">
              <a:solidFill>
                <a:prstClr val="white"/>
              </a:solidFill>
              <a:latin typeface="Arial" charset="0"/>
              <a:cs typeface="Arial" charset="0"/>
            </a:endParaRPr>
          </a:p>
          <a:p>
            <a:pPr fontAlgn="base">
              <a:spcBef>
                <a:spcPct val="0"/>
              </a:spcBef>
              <a:spcAft>
                <a:spcPct val="0"/>
              </a:spcAft>
            </a:pPr>
            <a:r>
              <a:rPr lang="en-US" sz="5400" dirty="0">
                <a:solidFill>
                  <a:prstClr val="white"/>
                </a:solidFill>
                <a:latin typeface="Arial" charset="0"/>
                <a:cs typeface="Arial" charset="0"/>
              </a:rPr>
              <a:t>experiences with  </a:t>
            </a:r>
          </a:p>
          <a:p>
            <a:pPr fontAlgn="base">
              <a:spcBef>
                <a:spcPct val="0"/>
              </a:spcBef>
              <a:spcAft>
                <a:spcPct val="0"/>
              </a:spcAft>
            </a:pPr>
            <a:endParaRPr lang="en-US" sz="5400" dirty="0">
              <a:solidFill>
                <a:prstClr val="white"/>
              </a:solidFill>
              <a:latin typeface="Arial" charset="0"/>
              <a:cs typeface="Arial" charset="0"/>
            </a:endParaRPr>
          </a:p>
          <a:p>
            <a:pPr fontAlgn="base">
              <a:spcBef>
                <a:spcPct val="0"/>
              </a:spcBef>
              <a:spcAft>
                <a:spcPct val="0"/>
              </a:spcAft>
            </a:pPr>
            <a:r>
              <a:rPr lang="en-US" sz="5400" dirty="0">
                <a:solidFill>
                  <a:srgbClr val="FFFF00"/>
                </a:solidFill>
                <a:latin typeface="Arial" charset="0"/>
                <a:cs typeface="Arial" charset="0"/>
              </a:rPr>
              <a:t>caregivers</a:t>
            </a:r>
            <a:endParaRPr lang="en-US" dirty="0">
              <a:solidFill>
                <a:srgbClr val="FFFF00"/>
              </a:solidFill>
              <a:latin typeface="Arial" charset="0"/>
              <a:cs typeface="Arial" charset="0"/>
            </a:endParaRPr>
          </a:p>
        </p:txBody>
      </p:sp>
    </p:spTree>
    <p:extLst>
      <p:ext uri="{BB962C8B-B14F-4D97-AF65-F5344CB8AC3E}">
        <p14:creationId xmlns:p14="http://schemas.microsoft.com/office/powerpoint/2010/main" val="660916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2286000" y="1205163"/>
            <a:ext cx="4572000" cy="5097549"/>
          </a:xfrm>
          <a:prstGeom prst="rect">
            <a:avLst/>
          </a:prstGeom>
        </p:spPr>
        <p:txBody>
          <a:bodyPr>
            <a:spAutoFit/>
          </a:bodyPr>
          <a:lstStyle/>
          <a:p>
            <a:pPr algn="ctr">
              <a:lnSpc>
                <a:spcPct val="115000"/>
              </a:lnSpc>
            </a:pPr>
            <a:r>
              <a:rPr lang="en-US" sz="3600" i="1"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If the world is dangerous, but we are lovable and loved, things will be okay.</a:t>
            </a:r>
            <a:r>
              <a:rPr lang="en-US"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endPar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br>
              <a:rPr lang="en-US"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br>
            <a:r>
              <a:rPr lang="en-US"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Louis </a:t>
            </a:r>
            <a:r>
              <a:rPr lang="en-US" sz="1200" dirty="0" err="1">
                <a:solidFill>
                  <a:schemeClr val="bg1"/>
                </a:solidFill>
                <a:latin typeface="Trebuchet MS" panose="020B0603020202020204" pitchFamily="34" charset="0"/>
                <a:ea typeface="Calibri" panose="020F0502020204030204" pitchFamily="34" charset="0"/>
                <a:cs typeface="Times New Roman" panose="02020603050405020304" pitchFamily="18" charset="0"/>
              </a:rPr>
              <a:t>Cozolino</a:t>
            </a:r>
            <a:endParaRPr lang="en-US"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ctr">
              <a:lnSpc>
                <a:spcPct val="115000"/>
              </a:lnSpc>
            </a:pPr>
            <a:endParaRPr lang="en-US"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ctr">
              <a:lnSpc>
                <a:spcPct val="115000"/>
              </a:lnSpc>
            </a:pPr>
            <a:endParaRPr lang="en-US"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ctr">
              <a:lnSpc>
                <a:spcPct val="115000"/>
              </a:lnSpc>
            </a:pPr>
            <a:endParaRPr lang="en-US"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ctr">
              <a:lnSpc>
                <a:spcPct val="115000"/>
              </a:lnSpc>
            </a:pPr>
            <a:endParaRPr lang="en-US"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ctr">
              <a:lnSpc>
                <a:spcPct val="115000"/>
              </a:lnSpc>
            </a:pPr>
            <a:endParaRPr lang="en-US"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ctr">
              <a:lnSpc>
                <a:spcPct val="115000"/>
              </a:lnSpc>
            </a:pPr>
            <a:endPar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900" dirty="0" err="1">
                <a:solidFill>
                  <a:schemeClr val="bg1"/>
                </a:solidFill>
                <a:latin typeface="Calibri" panose="020F0502020204030204" pitchFamily="34" charset="0"/>
                <a:ea typeface="Calibri" panose="020F0502020204030204" pitchFamily="34" charset="0"/>
                <a:cs typeface="Calibri" panose="020F0502020204030204" pitchFamily="34" charset="0"/>
              </a:rPr>
              <a:t>Cozolino</a:t>
            </a:r>
            <a:r>
              <a:rPr lang="en-US" sz="900" dirty="0">
                <a:solidFill>
                  <a:schemeClr val="bg1"/>
                </a:solidFill>
                <a:latin typeface="Calibri" panose="020F0502020204030204" pitchFamily="34" charset="0"/>
                <a:ea typeface="Calibri" panose="020F0502020204030204" pitchFamily="34" charset="0"/>
                <a:cs typeface="Calibri" panose="020F0502020204030204" pitchFamily="34" charset="0"/>
              </a:rPr>
              <a:t>, 2014, p. 219. </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8113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20" y="2077800"/>
            <a:ext cx="8229600" cy="1143000"/>
          </a:xfrm>
        </p:spPr>
        <p:txBody>
          <a:bodyPr/>
          <a:lstStyle/>
          <a:p>
            <a:r>
              <a:rPr lang="en-US" sz="5400" dirty="0">
                <a:solidFill>
                  <a:schemeClr val="bg1"/>
                </a:solidFill>
              </a:rPr>
              <a:t>And our default is ALWAYS…</a:t>
            </a:r>
          </a:p>
        </p:txBody>
      </p:sp>
      <p:sp>
        <p:nvSpPr>
          <p:cNvPr id="3" name="Content Placeholder 2"/>
          <p:cNvSpPr>
            <a:spLocks noGrp="1"/>
          </p:cNvSpPr>
          <p:nvPr>
            <p:ph idx="1"/>
          </p:nvPr>
        </p:nvSpPr>
        <p:spPr>
          <a:xfrm>
            <a:off x="0" y="1524000"/>
            <a:ext cx="9108440" cy="4800600"/>
          </a:xfrm>
        </p:spPr>
        <p:txBody>
          <a:bodyPr/>
          <a:lstStyle/>
          <a:p>
            <a:pPr marL="0" indent="0">
              <a:buNone/>
            </a:pPr>
            <a:r>
              <a:rPr lang="en-US" sz="4800" dirty="0"/>
              <a:t>And</a:t>
            </a:r>
            <a:r>
              <a:rPr lang="en-US" sz="4800" dirty="0">
                <a:solidFill>
                  <a:schemeClr val="bg1"/>
                </a:solidFill>
              </a:rPr>
              <a:t>	     </a:t>
            </a:r>
          </a:p>
          <a:p>
            <a:pPr marL="0" indent="0">
              <a:buNone/>
            </a:pPr>
            <a:r>
              <a:rPr lang="en-US" sz="8000" dirty="0">
                <a:solidFill>
                  <a:schemeClr val="bg1"/>
                </a:solidFill>
              </a:rPr>
              <a:t>   </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0306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08440" cy="4800600"/>
          </a:xfrm>
        </p:spPr>
        <p:txBody>
          <a:bodyPr/>
          <a:lstStyle/>
          <a:p>
            <a:pPr marL="0" indent="0">
              <a:buNone/>
            </a:pPr>
            <a:r>
              <a:rPr lang="en-US" sz="4800" dirty="0"/>
              <a:t>And</a:t>
            </a:r>
            <a:r>
              <a:rPr lang="en-US" sz="4800" dirty="0">
                <a:solidFill>
                  <a:schemeClr val="bg1"/>
                </a:solidFill>
              </a:rPr>
              <a:t>	     </a:t>
            </a:r>
          </a:p>
          <a:p>
            <a:pPr marL="0" indent="0" algn="ctr">
              <a:buNone/>
            </a:pPr>
            <a:r>
              <a:rPr lang="en-US" sz="8000" dirty="0">
                <a:solidFill>
                  <a:schemeClr val="bg1"/>
                </a:solidFill>
              </a:rPr>
              <a:t>Suspicion</a:t>
            </a:r>
          </a:p>
          <a:p>
            <a:pPr marL="0" indent="0" algn="ctr">
              <a:buNone/>
            </a:pPr>
            <a:r>
              <a:rPr lang="en-US" sz="4800" dirty="0">
                <a:solidFill>
                  <a:schemeClr val="bg1"/>
                </a:solidFill>
              </a:rPr>
              <a:t>(it’s known as the negativity bias)</a:t>
            </a:r>
          </a:p>
          <a:p>
            <a:pPr marL="0" indent="0">
              <a:buNone/>
            </a:pPr>
            <a:r>
              <a:rPr lang="en-US" sz="8000" dirty="0">
                <a:solidFill>
                  <a:schemeClr val="bg1"/>
                </a:solidFill>
              </a:rPr>
              <a:t>   </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4145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5"/>
          <p:cNvSpPr>
            <a:spLocks noGrp="1"/>
          </p:cNvSpPr>
          <p:nvPr>
            <p:ph type="ctrTitle"/>
          </p:nvPr>
        </p:nvSpPr>
        <p:spPr>
          <a:xfrm>
            <a:off x="0" y="1112808"/>
            <a:ext cx="9220200" cy="990600"/>
          </a:xfrm>
        </p:spPr>
        <p:txBody>
          <a:bodyPr>
            <a:normAutofit fontScale="90000"/>
          </a:bodyPr>
          <a:lstStyle/>
          <a:p>
            <a:r>
              <a:rPr lang="en-US" dirty="0">
                <a:solidFill>
                  <a:prstClr val="white"/>
                </a:solidFill>
              </a:rPr>
              <a:t>What is Bruce Perry’s</a:t>
            </a:r>
            <a:br>
              <a:rPr lang="en-US" dirty="0">
                <a:solidFill>
                  <a:prstClr val="white"/>
                </a:solidFill>
              </a:rPr>
            </a:br>
            <a:r>
              <a:rPr lang="en-US" dirty="0">
                <a:solidFill>
                  <a:prstClr val="white"/>
                </a:solidFill>
              </a:rPr>
              <a:t> Neurosequential Model or NM</a:t>
            </a:r>
            <a:r>
              <a:rPr lang="en-US" sz="2000" baseline="86000" dirty="0">
                <a:solidFill>
                  <a:prstClr val="white"/>
                </a:solidFill>
              </a:rPr>
              <a:t>©</a:t>
            </a:r>
            <a:r>
              <a:rPr lang="en-US" dirty="0">
                <a:solidFill>
                  <a:prstClr val="white"/>
                </a:solidFill>
              </a:rPr>
              <a:t>?</a:t>
            </a:r>
            <a:r>
              <a:rPr lang="en-US" dirty="0">
                <a:solidFill>
                  <a:prstClr val="black"/>
                </a:solidFill>
              </a:rPr>
              <a:t>s </a:t>
            </a:r>
            <a:r>
              <a:rPr lang="en-US" sz="3800" dirty="0">
                <a:solidFill>
                  <a:schemeClr val="bg1"/>
                </a:solidFill>
              </a:rPr>
              <a:t>Six </a:t>
            </a:r>
            <a:br>
              <a:rPr lang="en-US" sz="3800" dirty="0"/>
            </a:br>
            <a:r>
              <a:rPr lang="en-US" sz="3800" dirty="0">
                <a:solidFill>
                  <a:schemeClr val="bg1"/>
                </a:solidFill>
              </a:rPr>
              <a:t>Healthy Development</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10" name="Subtitle 6"/>
          <p:cNvSpPr>
            <a:spLocks noGrp="1"/>
          </p:cNvSpPr>
          <p:nvPr>
            <p:ph type="subTitle" idx="1"/>
          </p:nvPr>
        </p:nvSpPr>
        <p:spPr>
          <a:xfrm>
            <a:off x="117545" y="2351214"/>
            <a:ext cx="8070011" cy="1654508"/>
          </a:xfrm>
        </p:spPr>
        <p:txBody>
          <a:bodyPr>
            <a:normAutofit/>
          </a:bodyPr>
          <a:lstStyle/>
          <a:p>
            <a:pPr algn="l">
              <a:defRPr/>
            </a:pPr>
            <a:r>
              <a:rPr lang="en-US" sz="4800" dirty="0">
                <a:solidFill>
                  <a:prstClr val="white"/>
                </a:solidFill>
                <a:ea typeface="+mj-ea"/>
                <a:cs typeface="+mj-cs"/>
              </a:rPr>
              <a:t>Understanding how relationships </a:t>
            </a:r>
          </a:p>
        </p:txBody>
      </p:sp>
      <p:sp>
        <p:nvSpPr>
          <p:cNvPr id="6" name="Rectangle 5"/>
          <p:cNvSpPr/>
          <p:nvPr/>
        </p:nvSpPr>
        <p:spPr>
          <a:xfrm>
            <a:off x="255906" y="3826516"/>
            <a:ext cx="4572000" cy="156966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experiences </a:t>
            </a:r>
          </a:p>
        </p:txBody>
      </p:sp>
      <p:sp>
        <p:nvSpPr>
          <p:cNvPr id="12" name="Rectangle 11"/>
          <p:cNvSpPr/>
          <p:nvPr/>
        </p:nvSpPr>
        <p:spPr>
          <a:xfrm>
            <a:off x="255906" y="5425319"/>
            <a:ext cx="648504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affect brain development</a:t>
            </a:r>
          </a:p>
        </p:txBody>
      </p:sp>
    </p:spTree>
    <p:extLst>
      <p:ext uri="{BB962C8B-B14F-4D97-AF65-F5344CB8AC3E}">
        <p14:creationId xmlns:p14="http://schemas.microsoft.com/office/powerpoint/2010/main" val="26284618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6"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309" y="2653142"/>
            <a:ext cx="9108440" cy="4800600"/>
          </a:xfrm>
        </p:spPr>
        <p:txBody>
          <a:bodyPr/>
          <a:lstStyle/>
          <a:p>
            <a:pPr marL="0" indent="0">
              <a:buNone/>
            </a:pPr>
            <a:r>
              <a:rPr lang="en-US" sz="8000" dirty="0">
                <a:solidFill>
                  <a:schemeClr val="bg1"/>
                </a:solidFill>
              </a:rPr>
              <a:t>Why?</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0997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5"/>
          <p:cNvSpPr>
            <a:spLocks noGrp="1"/>
          </p:cNvSpPr>
          <p:nvPr>
            <p:ph type="ctrTitle"/>
          </p:nvPr>
        </p:nvSpPr>
        <p:spPr>
          <a:xfrm>
            <a:off x="20320" y="152400"/>
            <a:ext cx="9220200" cy="990600"/>
          </a:xfrm>
        </p:spPr>
        <p:txBody>
          <a:bodyPr/>
          <a:lstStyle/>
          <a:p>
            <a:pPr eaLnBrk="1" hangingPunct="1"/>
            <a:br>
              <a:rPr lang="en-US" sz="3800" dirty="0">
                <a:solidFill>
                  <a:schemeClr val="bg1"/>
                </a:solidFill>
              </a:rPr>
            </a:br>
            <a:r>
              <a:rPr lang="en-US" sz="3800" dirty="0">
                <a:solidFill>
                  <a:schemeClr val="bg1"/>
                </a:solidFill>
              </a:rPr>
              <a:t>Attachment and </a:t>
            </a:r>
            <a:r>
              <a:rPr lang="en-US" sz="6000" dirty="0">
                <a:solidFill>
                  <a:schemeClr val="bg1"/>
                </a:solidFill>
              </a:rPr>
              <a:t>BELONGING</a:t>
            </a:r>
            <a:br>
              <a:rPr lang="en-US" sz="6000" dirty="0">
                <a:solidFill>
                  <a:schemeClr val="bg1"/>
                </a:solidFill>
              </a:rPr>
            </a:br>
            <a:endParaRPr lang="en-US" sz="4000" dirty="0">
              <a:solidFill>
                <a:schemeClr val="bg1"/>
              </a:solidFill>
            </a:endParaRPr>
          </a:p>
        </p:txBody>
      </p:sp>
      <p:sp>
        <p:nvSpPr>
          <p:cNvPr id="60419" name="Subtitle 6"/>
          <p:cNvSpPr>
            <a:spLocks noGrp="1"/>
          </p:cNvSpPr>
          <p:nvPr>
            <p:ph type="subTitle" idx="1"/>
          </p:nvPr>
        </p:nvSpPr>
        <p:spPr>
          <a:xfrm>
            <a:off x="591820" y="1395976"/>
            <a:ext cx="8077200" cy="4419600"/>
          </a:xfrm>
        </p:spPr>
        <p:txBody>
          <a:bodyPr/>
          <a:lstStyle/>
          <a:p>
            <a:pPr marL="571500" indent="-571500" algn="l">
              <a:buFont typeface="Arial" charset="0"/>
              <a:buChar char="•"/>
            </a:pPr>
            <a:r>
              <a:rPr lang="en-US" dirty="0">
                <a:solidFill>
                  <a:schemeClr val="bg1"/>
                </a:solidFill>
              </a:rPr>
              <a:t>Ability for one heart to emotionally connect to another</a:t>
            </a:r>
          </a:p>
          <a:p>
            <a:pPr marL="571500" indent="-571500" algn="l">
              <a:buFont typeface="Arial" charset="0"/>
              <a:buChar char="•"/>
            </a:pPr>
            <a:r>
              <a:rPr lang="en-US" dirty="0">
                <a:solidFill>
                  <a:schemeClr val="bg1"/>
                </a:solidFill>
              </a:rPr>
              <a:t>Based on our relationships with our first caregivers –sets the foundation for all future ones</a:t>
            </a:r>
          </a:p>
          <a:p>
            <a:pPr marL="571500" indent="-571500" algn="l">
              <a:buFont typeface="Arial" charset="0"/>
              <a:buChar char="•"/>
            </a:pPr>
            <a:r>
              <a:rPr lang="en-US" dirty="0">
                <a:solidFill>
                  <a:schemeClr val="bg1"/>
                </a:solidFill>
              </a:rPr>
              <a:t>For the most part, we love the way we have been loved and parent the way we were parented</a:t>
            </a:r>
          </a:p>
          <a:p>
            <a:pPr marL="571500" indent="-571500" algn="l">
              <a:buFont typeface="Arial" charset="0"/>
              <a:buChar char="•"/>
            </a:pPr>
            <a:r>
              <a:rPr lang="en-US" dirty="0">
                <a:solidFill>
                  <a:schemeClr val="bg1"/>
                </a:solidFill>
              </a:rPr>
              <a:t>We can only give what we have been given</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908156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8600"/>
            <a:ext cx="8128000" cy="6096000"/>
          </a:xfrm>
          <a:prstGeom prst="rect">
            <a:avLst/>
          </a:prstGeom>
        </p:spPr>
      </p:pic>
      <p:graphicFrame>
        <p:nvGraphicFramePr>
          <p:cNvPr id="6" name="Table 5"/>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8" name="TextBox 7"/>
          <p:cNvSpPr txBox="1"/>
          <p:nvPr/>
        </p:nvSpPr>
        <p:spPr>
          <a:xfrm>
            <a:off x="2514600" y="6324600"/>
            <a:ext cx="472440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mn-ea"/>
                <a:cs typeface="Arial" charset="0"/>
              </a:rPr>
              <a:t>Adapted from the work of Dr. Bruce Perry, MD, PhD © 2006-2010 </a:t>
            </a:r>
          </a:p>
        </p:txBody>
      </p:sp>
    </p:spTree>
    <p:extLst>
      <p:ext uri="{BB962C8B-B14F-4D97-AF65-F5344CB8AC3E}">
        <p14:creationId xmlns:p14="http://schemas.microsoft.com/office/powerpoint/2010/main" val="8911247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322" y="910071"/>
            <a:ext cx="6726061" cy="5027731"/>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6130" y="1081521"/>
            <a:ext cx="7044827" cy="4693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8" name="Table 7"/>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66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029" y="1193680"/>
            <a:ext cx="4567418" cy="4567418"/>
          </a:xfrm>
          <a:prstGeom prst="rect">
            <a:avLst/>
          </a:prstGeom>
        </p:spPr>
      </p:pic>
      <p:graphicFrame>
        <p:nvGraphicFramePr>
          <p:cNvPr id="3" name="Table 2"/>
          <p:cNvGraphicFramePr>
            <a:graphicFrameLocks noGrp="1"/>
          </p:cNvGraphicFramePr>
          <p:nvPr/>
        </p:nvGraphicFramePr>
        <p:xfrm>
          <a:off x="0" y="0"/>
          <a:ext cx="9144002" cy="247828"/>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47828">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nvGraphicFramePr>
        <p:xfrm>
          <a:off x="0" y="6623222"/>
          <a:ext cx="9144002" cy="234778"/>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651775">
                  <a:extLst>
                    <a:ext uri="{9D8B030D-6E8A-4147-A177-3AD203B41FA5}">
                      <a16:colId xmlns:a16="http://schemas.microsoft.com/office/drawing/2014/main" val="20002"/>
                    </a:ext>
                  </a:extLst>
                </a:gridCol>
                <a:gridCol w="960797">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34778">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600" dirty="0">
                        <a:latin typeface="Lucida Sans"/>
                        <a:ea typeface="Lucida Sans"/>
                        <a:cs typeface="Times New Roman"/>
                      </a:endParaRPr>
                    </a:p>
                  </a:txBody>
                  <a:tcPr marL="40282" marR="40282"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600" dirty="0">
                        <a:latin typeface="+mn-lt"/>
                        <a:ea typeface="Lucida Sans"/>
                        <a:cs typeface="Times New Roman"/>
                      </a:endParaRPr>
                    </a:p>
                  </a:txBody>
                  <a:tcPr marL="40282" marR="40282"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87059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7404100" cy="6511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38513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5"/>
          <p:cNvSpPr>
            <a:spLocks noGrp="1"/>
          </p:cNvSpPr>
          <p:nvPr>
            <p:ph type="ctrTitle"/>
          </p:nvPr>
        </p:nvSpPr>
        <p:spPr>
          <a:xfrm>
            <a:off x="0" y="304800"/>
            <a:ext cx="9220200" cy="990600"/>
          </a:xfrm>
        </p:spPr>
        <p:txBody>
          <a:bodyPr/>
          <a:lstStyle/>
          <a:p>
            <a:pPr eaLnBrk="1" hangingPunct="1"/>
            <a:r>
              <a:rPr lang="en-US" sz="3800">
                <a:solidFill>
                  <a:schemeClr val="bg1"/>
                </a:solidFill>
              </a:rPr>
              <a:t>So if this is your early caregiving . . .</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62483" name="Subtitle 1"/>
          <p:cNvSpPr>
            <a:spLocks noGrp="1"/>
          </p:cNvSpPr>
          <p:nvPr>
            <p:ph type="subTitle" idx="1"/>
          </p:nvPr>
        </p:nvSpPr>
        <p:spPr>
          <a:xfrm>
            <a:off x="1020763" y="1066800"/>
            <a:ext cx="6827837" cy="4572000"/>
          </a:xfrm>
        </p:spPr>
        <p:txBody>
          <a:bodyPr/>
          <a:lstStyle/>
          <a:p>
            <a:pPr algn="l"/>
            <a:r>
              <a:rPr lang="en-US">
                <a:solidFill>
                  <a:schemeClr val="bg1"/>
                </a:solidFill>
              </a:rPr>
              <a:t>What could your template be?</a:t>
            </a:r>
          </a:p>
          <a:p>
            <a:pPr algn="l"/>
            <a:endParaRPr lang="en-US">
              <a:solidFill>
                <a:schemeClr val="bg1"/>
              </a:solidFill>
            </a:endParaRPr>
          </a:p>
          <a:p>
            <a:pPr algn="l"/>
            <a:r>
              <a:rPr lang="en-US" sz="4400">
                <a:solidFill>
                  <a:schemeClr val="bg1"/>
                </a:solidFill>
              </a:rPr>
              <a:t>I am . . .</a:t>
            </a:r>
          </a:p>
          <a:p>
            <a:pPr algn="l"/>
            <a:r>
              <a:rPr lang="en-US" sz="4400">
                <a:solidFill>
                  <a:schemeClr val="bg1"/>
                </a:solidFill>
              </a:rPr>
              <a:t>Others are . . .</a:t>
            </a:r>
          </a:p>
          <a:p>
            <a:pPr algn="l"/>
            <a:r>
              <a:rPr lang="en-US" sz="4400">
                <a:solidFill>
                  <a:schemeClr val="bg1"/>
                </a:solidFill>
              </a:rPr>
              <a:t>The world is . . .</a:t>
            </a:r>
          </a:p>
          <a:p>
            <a:pPr algn="l"/>
            <a:r>
              <a:rPr lang="en-US" sz="4400">
                <a:solidFill>
                  <a:schemeClr val="bg1"/>
                </a:solidFill>
              </a:rPr>
              <a:t>So I must . . .</a:t>
            </a:r>
          </a:p>
        </p:txBody>
      </p:sp>
      <p:sp>
        <p:nvSpPr>
          <p:cNvPr id="62485" name="TextBox 1"/>
          <p:cNvSpPr txBox="1">
            <a:spLocks noChangeArrowheads="1"/>
          </p:cNvSpPr>
          <p:nvPr/>
        </p:nvSpPr>
        <p:spPr bwMode="auto">
          <a:xfrm>
            <a:off x="990600" y="5802313"/>
            <a:ext cx="647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solidFill>
                  <a:prstClr val="white"/>
                </a:solidFill>
              </a:rPr>
              <a:t>Information taken from:  Brendtro &amp; du Toit, 2005</a:t>
            </a:r>
          </a:p>
        </p:txBody>
      </p:sp>
    </p:spTree>
    <p:extLst>
      <p:ext uri="{BB962C8B-B14F-4D97-AF65-F5344CB8AC3E}">
        <p14:creationId xmlns:p14="http://schemas.microsoft.com/office/powerpoint/2010/main" val="3603003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63506" name="Picture 2" descr="http://farm2.static.flickr.com/1345/538752134_c449f616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5" y="838200"/>
            <a:ext cx="7756525" cy="51816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3322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5"/>
          <p:cNvSpPr>
            <a:spLocks noGrp="1"/>
          </p:cNvSpPr>
          <p:nvPr>
            <p:ph type="ctrTitle"/>
          </p:nvPr>
        </p:nvSpPr>
        <p:spPr>
          <a:xfrm>
            <a:off x="0" y="304800"/>
            <a:ext cx="9220200" cy="990600"/>
          </a:xfrm>
        </p:spPr>
        <p:txBody>
          <a:bodyPr/>
          <a:lstStyle/>
          <a:p>
            <a:pPr eaLnBrk="1" hangingPunct="1"/>
            <a:r>
              <a:rPr lang="en-US" sz="3800">
                <a:solidFill>
                  <a:schemeClr val="bg1"/>
                </a:solidFill>
              </a:rPr>
              <a:t>So if this is your early caregiving . . .</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64531" name="Subtitle 1"/>
          <p:cNvSpPr>
            <a:spLocks noGrp="1"/>
          </p:cNvSpPr>
          <p:nvPr>
            <p:ph type="subTitle" idx="1"/>
          </p:nvPr>
        </p:nvSpPr>
        <p:spPr>
          <a:xfrm>
            <a:off x="1020763" y="1066800"/>
            <a:ext cx="6827837" cy="4495800"/>
          </a:xfrm>
        </p:spPr>
        <p:txBody>
          <a:bodyPr/>
          <a:lstStyle/>
          <a:p>
            <a:pPr algn="l"/>
            <a:r>
              <a:rPr lang="en-US">
                <a:solidFill>
                  <a:schemeClr val="bg1"/>
                </a:solidFill>
              </a:rPr>
              <a:t>What could your template be?</a:t>
            </a:r>
          </a:p>
          <a:p>
            <a:pPr algn="l"/>
            <a:endParaRPr lang="en-US">
              <a:solidFill>
                <a:schemeClr val="bg1"/>
              </a:solidFill>
            </a:endParaRPr>
          </a:p>
          <a:p>
            <a:pPr algn="l"/>
            <a:r>
              <a:rPr lang="en-US" sz="4400">
                <a:solidFill>
                  <a:schemeClr val="bg1"/>
                </a:solidFill>
              </a:rPr>
              <a:t>I am . . .</a:t>
            </a:r>
          </a:p>
          <a:p>
            <a:pPr algn="l"/>
            <a:r>
              <a:rPr lang="en-US" sz="4400">
                <a:solidFill>
                  <a:schemeClr val="bg1"/>
                </a:solidFill>
              </a:rPr>
              <a:t>Others are . . .</a:t>
            </a:r>
          </a:p>
          <a:p>
            <a:pPr algn="l"/>
            <a:r>
              <a:rPr lang="en-US" sz="4400">
                <a:solidFill>
                  <a:schemeClr val="bg1"/>
                </a:solidFill>
              </a:rPr>
              <a:t>The world is . . .</a:t>
            </a:r>
          </a:p>
          <a:p>
            <a:pPr algn="l"/>
            <a:r>
              <a:rPr lang="en-US" sz="4400">
                <a:solidFill>
                  <a:schemeClr val="bg1"/>
                </a:solidFill>
              </a:rPr>
              <a:t>So I must . . .</a:t>
            </a:r>
          </a:p>
        </p:txBody>
      </p:sp>
      <p:sp>
        <p:nvSpPr>
          <p:cNvPr id="64533" name="TextBox 6"/>
          <p:cNvSpPr txBox="1">
            <a:spLocks noChangeArrowheads="1"/>
          </p:cNvSpPr>
          <p:nvPr/>
        </p:nvSpPr>
        <p:spPr bwMode="auto">
          <a:xfrm>
            <a:off x="990600" y="5802313"/>
            <a:ext cx="647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solidFill>
                  <a:prstClr val="white"/>
                </a:solidFill>
              </a:rPr>
              <a:t>Information taken from:  Brendtro &amp; du Toit, 2005</a:t>
            </a:r>
          </a:p>
        </p:txBody>
      </p:sp>
    </p:spTree>
    <p:extLst>
      <p:ext uri="{BB962C8B-B14F-4D97-AF65-F5344CB8AC3E}">
        <p14:creationId xmlns:p14="http://schemas.microsoft.com/office/powerpoint/2010/main" val="3940358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pic>
        <p:nvPicPr>
          <p:cNvPr id="65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974" y="381000"/>
            <a:ext cx="8585426" cy="6034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767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39954" name="TextBox 9"/>
          <p:cNvSpPr txBox="1">
            <a:spLocks noChangeArrowheads="1"/>
          </p:cNvSpPr>
          <p:nvPr/>
        </p:nvSpPr>
        <p:spPr bwMode="auto">
          <a:xfrm>
            <a:off x="1261929" y="989176"/>
            <a:ext cx="6858000" cy="508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ts val="2200"/>
              </a:spcBef>
              <a:spcAft>
                <a:spcPct val="0"/>
              </a:spcAft>
              <a:buClr>
                <a:srgbClr val="54638C"/>
              </a:buClr>
              <a:buSzPct val="90000"/>
            </a:pPr>
            <a:r>
              <a:rPr lang="en-US" sz="3600" dirty="0">
                <a:solidFill>
                  <a:prstClr val="white"/>
                </a:solidFill>
                <a:latin typeface="Arial" panose="020B0604020202020204" pitchFamily="34" charset="0"/>
                <a:ea typeface="ＭＳ Ｐゴシック" charset="-128"/>
                <a:cs typeface="Arial" panose="020B0604020202020204" pitchFamily="34" charset="0"/>
              </a:rPr>
              <a:t>“The human brain is the organ responsible for everything we do.  It allows us to love, laugh, walk, talk, create or hate.</a:t>
            </a:r>
          </a:p>
          <a:p>
            <a:pPr eaLnBrk="1" fontAlgn="base" hangingPunct="1">
              <a:spcBef>
                <a:spcPts val="2200"/>
              </a:spcBef>
              <a:spcAft>
                <a:spcPct val="0"/>
              </a:spcAft>
              <a:buClr>
                <a:srgbClr val="54638C"/>
              </a:buClr>
              <a:buSzPct val="90000"/>
            </a:pPr>
            <a:r>
              <a:rPr lang="en-US" sz="3600" dirty="0">
                <a:solidFill>
                  <a:prstClr val="white"/>
                </a:solidFill>
                <a:latin typeface="Arial" panose="020B0604020202020204" pitchFamily="34" charset="0"/>
                <a:ea typeface="ＭＳ Ｐゴシック" charset="-128"/>
                <a:cs typeface="Arial" panose="020B0604020202020204" pitchFamily="34" charset="0"/>
              </a:rPr>
              <a:t>For each of us, our brain’s functioning is a reflection of our experiences.”</a:t>
            </a:r>
          </a:p>
          <a:p>
            <a:pPr eaLnBrk="1" fontAlgn="base" hangingPunct="1">
              <a:spcBef>
                <a:spcPts val="2200"/>
              </a:spcBef>
              <a:spcAft>
                <a:spcPct val="0"/>
              </a:spcAft>
              <a:buClr>
                <a:srgbClr val="54638C"/>
              </a:buClr>
              <a:buSzPct val="90000"/>
            </a:pPr>
            <a:r>
              <a:rPr lang="en-US" sz="2400" dirty="0">
                <a:solidFill>
                  <a:prstClr val="white"/>
                </a:solidFill>
                <a:latin typeface="Arial" panose="020B0604020202020204" pitchFamily="34" charset="0"/>
                <a:ea typeface="ＭＳ Ｐゴシック" charset="-128"/>
                <a:cs typeface="Arial" panose="020B0604020202020204" pitchFamily="34" charset="0"/>
              </a:rPr>
              <a:t>-BP </a:t>
            </a:r>
          </a:p>
        </p:txBody>
      </p:sp>
    </p:spTree>
    <p:extLst>
      <p:ext uri="{BB962C8B-B14F-4D97-AF65-F5344CB8AC3E}">
        <p14:creationId xmlns:p14="http://schemas.microsoft.com/office/powerpoint/2010/main" val="4208106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5"/>
          <p:cNvSpPr>
            <a:spLocks noGrp="1"/>
          </p:cNvSpPr>
          <p:nvPr>
            <p:ph type="ctrTitle"/>
          </p:nvPr>
        </p:nvSpPr>
        <p:spPr>
          <a:xfrm>
            <a:off x="0" y="304800"/>
            <a:ext cx="9220200" cy="990600"/>
          </a:xfrm>
        </p:spPr>
        <p:txBody>
          <a:bodyPr/>
          <a:lstStyle/>
          <a:p>
            <a:pPr eaLnBrk="1" hangingPunct="1"/>
            <a:r>
              <a:rPr lang="en-US" sz="3800">
                <a:solidFill>
                  <a:schemeClr val="bg1"/>
                </a:solidFill>
              </a:rPr>
              <a:t>So if this is your early caregiving . . .</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66579" name="Subtitle 1"/>
          <p:cNvSpPr>
            <a:spLocks noGrp="1"/>
          </p:cNvSpPr>
          <p:nvPr>
            <p:ph type="subTitle" idx="1"/>
          </p:nvPr>
        </p:nvSpPr>
        <p:spPr>
          <a:xfrm>
            <a:off x="1020763" y="1066800"/>
            <a:ext cx="6827837" cy="4343400"/>
          </a:xfrm>
        </p:spPr>
        <p:txBody>
          <a:bodyPr/>
          <a:lstStyle/>
          <a:p>
            <a:pPr algn="l"/>
            <a:r>
              <a:rPr lang="en-US">
                <a:solidFill>
                  <a:schemeClr val="bg1"/>
                </a:solidFill>
              </a:rPr>
              <a:t>What could your template be?</a:t>
            </a:r>
          </a:p>
          <a:p>
            <a:pPr algn="l"/>
            <a:endParaRPr lang="en-US">
              <a:solidFill>
                <a:schemeClr val="bg1"/>
              </a:solidFill>
            </a:endParaRPr>
          </a:p>
          <a:p>
            <a:pPr algn="l"/>
            <a:r>
              <a:rPr lang="en-US" sz="4400">
                <a:solidFill>
                  <a:schemeClr val="bg1"/>
                </a:solidFill>
              </a:rPr>
              <a:t>I am . . .</a:t>
            </a:r>
          </a:p>
          <a:p>
            <a:pPr algn="l"/>
            <a:r>
              <a:rPr lang="en-US" sz="4400">
                <a:solidFill>
                  <a:schemeClr val="bg1"/>
                </a:solidFill>
              </a:rPr>
              <a:t>Others are . . .</a:t>
            </a:r>
          </a:p>
          <a:p>
            <a:pPr algn="l"/>
            <a:r>
              <a:rPr lang="en-US" sz="4400">
                <a:solidFill>
                  <a:schemeClr val="bg1"/>
                </a:solidFill>
              </a:rPr>
              <a:t>The world is . . .</a:t>
            </a:r>
          </a:p>
          <a:p>
            <a:pPr algn="l"/>
            <a:r>
              <a:rPr lang="en-US" sz="4400">
                <a:solidFill>
                  <a:schemeClr val="bg1"/>
                </a:solidFill>
              </a:rPr>
              <a:t>So I must . . .</a:t>
            </a:r>
          </a:p>
        </p:txBody>
      </p:sp>
      <p:sp>
        <p:nvSpPr>
          <p:cNvPr id="66581" name="TextBox 6"/>
          <p:cNvSpPr txBox="1">
            <a:spLocks noChangeArrowheads="1"/>
          </p:cNvSpPr>
          <p:nvPr/>
        </p:nvSpPr>
        <p:spPr bwMode="auto">
          <a:xfrm>
            <a:off x="990600" y="5802313"/>
            <a:ext cx="647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solidFill>
                  <a:prstClr val="white"/>
                </a:solidFill>
              </a:rPr>
              <a:t>Information taken from:  Brendtro &amp; du Toit, 2005</a:t>
            </a:r>
          </a:p>
        </p:txBody>
      </p:sp>
    </p:spTree>
    <p:extLst>
      <p:ext uri="{BB962C8B-B14F-4D97-AF65-F5344CB8AC3E}">
        <p14:creationId xmlns:p14="http://schemas.microsoft.com/office/powerpoint/2010/main" val="18837498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2" name="TextBox 1"/>
          <p:cNvSpPr txBox="1"/>
          <p:nvPr/>
        </p:nvSpPr>
        <p:spPr>
          <a:xfrm>
            <a:off x="228600" y="1295400"/>
            <a:ext cx="8781571" cy="3785652"/>
          </a:xfrm>
          <a:prstGeom prst="rect">
            <a:avLst/>
          </a:prstGeom>
          <a:noFill/>
        </p:spPr>
        <p:txBody>
          <a:bodyPr wrap="none" rtlCol="0">
            <a:spAutoFit/>
          </a:bodyPr>
          <a:lstStyle/>
          <a:p>
            <a:pPr fontAlgn="base">
              <a:spcBef>
                <a:spcPct val="0"/>
              </a:spcBef>
              <a:spcAft>
                <a:spcPct val="0"/>
              </a:spcAft>
            </a:pPr>
            <a:r>
              <a:rPr lang="en-US" sz="6000" dirty="0">
                <a:solidFill>
                  <a:prstClr val="white"/>
                </a:solidFill>
                <a:latin typeface="Arial" charset="0"/>
                <a:cs typeface="Arial" charset="0"/>
              </a:rPr>
              <a:t>Case Study –</a:t>
            </a:r>
          </a:p>
          <a:p>
            <a:pPr fontAlgn="base">
              <a:spcBef>
                <a:spcPct val="0"/>
              </a:spcBef>
              <a:spcAft>
                <a:spcPct val="0"/>
              </a:spcAft>
            </a:pPr>
            <a:r>
              <a:rPr lang="en-US" sz="6000" dirty="0">
                <a:solidFill>
                  <a:prstClr val="white"/>
                </a:solidFill>
                <a:latin typeface="Arial" charset="0"/>
                <a:cs typeface="Arial" charset="0"/>
              </a:rPr>
              <a:t>How do you see Brooke?</a:t>
            </a:r>
          </a:p>
          <a:p>
            <a:pPr fontAlgn="base">
              <a:spcBef>
                <a:spcPct val="0"/>
              </a:spcBef>
              <a:spcAft>
                <a:spcPct val="0"/>
              </a:spcAft>
            </a:pPr>
            <a:endParaRPr lang="en-US" sz="6000" dirty="0">
              <a:solidFill>
                <a:prstClr val="white"/>
              </a:solidFill>
              <a:latin typeface="Arial" charset="0"/>
              <a:cs typeface="Arial" charset="0"/>
            </a:endParaRPr>
          </a:p>
          <a:p>
            <a:pPr fontAlgn="base">
              <a:spcBef>
                <a:spcPct val="0"/>
              </a:spcBef>
              <a:spcAft>
                <a:spcPct val="0"/>
              </a:spcAft>
            </a:pPr>
            <a:r>
              <a:rPr lang="en-US" sz="6000" dirty="0">
                <a:solidFill>
                  <a:prstClr val="white"/>
                </a:solidFill>
                <a:latin typeface="Arial" charset="0"/>
                <a:cs typeface="Arial" charset="0"/>
              </a:rPr>
              <a:t>Therapy </a:t>
            </a:r>
            <a:r>
              <a:rPr lang="en-US" sz="6000" dirty="0" err="1">
                <a:solidFill>
                  <a:prstClr val="white"/>
                </a:solidFill>
                <a:latin typeface="Arial" charset="0"/>
                <a:cs typeface="Arial" charset="0"/>
              </a:rPr>
              <a:t>vs</a:t>
            </a:r>
            <a:r>
              <a:rPr lang="en-US" sz="6000" dirty="0">
                <a:solidFill>
                  <a:prstClr val="white"/>
                </a:solidFill>
                <a:latin typeface="Arial" charset="0"/>
                <a:cs typeface="Arial" charset="0"/>
              </a:rPr>
              <a:t> therapeutic</a:t>
            </a:r>
          </a:p>
        </p:txBody>
      </p:sp>
    </p:spTree>
    <p:extLst>
      <p:ext uri="{BB962C8B-B14F-4D97-AF65-F5344CB8AC3E}">
        <p14:creationId xmlns:p14="http://schemas.microsoft.com/office/powerpoint/2010/main" val="772125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3200400" y="1288197"/>
            <a:ext cx="5715000" cy="5188803"/>
          </a:xfrm>
        </p:spPr>
        <p:txBody>
          <a:bodyPr rtlCol="0">
            <a:normAutofit/>
          </a:bodyPr>
          <a:lstStyle/>
          <a:p>
            <a:pPr algn="l" eaLnBrk="1" fontAlgn="auto" hangingPunct="1">
              <a:spcAft>
                <a:spcPts val="0"/>
              </a:spcAft>
              <a:defRPr/>
            </a:pPr>
            <a:r>
              <a:rPr lang="en-US" dirty="0">
                <a:solidFill>
                  <a:schemeClr val="bg1"/>
                </a:solidFill>
              </a:rPr>
              <a:t>Presenting issues:</a:t>
            </a:r>
          </a:p>
          <a:p>
            <a:pPr marL="457200" indent="-457200" algn="l" eaLnBrk="1" fontAlgn="auto" hangingPunct="1">
              <a:spcAft>
                <a:spcPts val="0"/>
              </a:spcAft>
              <a:buFont typeface="Courier New" pitchFamily="49" charset="0"/>
              <a:buChar char="o"/>
              <a:defRPr/>
            </a:pPr>
            <a:r>
              <a:rPr lang="en-US" dirty="0">
                <a:solidFill>
                  <a:schemeClr val="bg1"/>
                </a:solidFill>
              </a:rPr>
              <a:t>Chronic, long-term underachievement in school and </a:t>
            </a:r>
          </a:p>
          <a:p>
            <a:pPr marL="457200" indent="-457200" algn="l" eaLnBrk="1" fontAlgn="auto" hangingPunct="1">
              <a:spcAft>
                <a:spcPts val="0"/>
              </a:spcAft>
              <a:buFont typeface="Courier New" pitchFamily="49" charset="0"/>
              <a:buChar char="o"/>
              <a:defRPr/>
            </a:pPr>
            <a:r>
              <a:rPr lang="en-US" dirty="0">
                <a:solidFill>
                  <a:schemeClr val="bg1"/>
                </a:solidFill>
              </a:rPr>
              <a:t>General lack of motivation in any area of her life</a:t>
            </a:r>
          </a:p>
          <a:p>
            <a:pPr marL="457200" indent="-457200" algn="l" eaLnBrk="1" fontAlgn="auto" hangingPunct="1">
              <a:spcAft>
                <a:spcPts val="0"/>
              </a:spcAft>
              <a:buFont typeface="Courier New" pitchFamily="49" charset="0"/>
              <a:buChar char="o"/>
              <a:defRPr/>
            </a:pPr>
            <a:r>
              <a:rPr lang="en-US" dirty="0">
                <a:solidFill>
                  <a:schemeClr val="bg1"/>
                </a:solidFill>
              </a:rPr>
              <a:t>Parents are unable to provide adequate supervision</a:t>
            </a:r>
          </a:p>
          <a:p>
            <a:pPr marL="457200" indent="-457200" algn="l" eaLnBrk="1" fontAlgn="auto" hangingPunct="1">
              <a:spcAft>
                <a:spcPts val="0"/>
              </a:spcAft>
              <a:buFont typeface="Arial" pitchFamily="34" charset="0"/>
              <a:buChar char="•"/>
              <a:defRPr/>
            </a:pPr>
            <a:endParaRPr lang="en-US" dirty="0">
              <a:solidFill>
                <a:schemeClr val="bg1"/>
              </a:solidFill>
            </a:endParaRPr>
          </a:p>
          <a:p>
            <a:pPr algn="l" eaLnBrk="1" fontAlgn="auto" hangingPunct="1">
              <a:spcAft>
                <a:spcPts val="0"/>
              </a:spcAft>
              <a:defRPr/>
            </a:pPr>
            <a:endParaRPr lang="en-US" dirty="0">
              <a:solidFill>
                <a:schemeClr val="bg1"/>
              </a:solidFill>
            </a:endParaRPr>
          </a:p>
          <a:p>
            <a:pPr marL="914400" lvl="1" indent="-457200" algn="l" eaLnBrk="1" fontAlgn="auto" hangingPunct="1">
              <a:spcAft>
                <a:spcPts val="0"/>
              </a:spcAft>
              <a:buFont typeface="Arial" pitchFamily="34" charset="0"/>
              <a:buChar char="•"/>
              <a:defRPr/>
            </a:pPr>
            <a:endParaRPr lang="en-US" dirty="0">
              <a:solidFill>
                <a:schemeClr val="bg1"/>
              </a:solidFill>
            </a:endParaRPr>
          </a:p>
          <a:p>
            <a:pPr algn="l" eaLnBrk="1" fontAlgn="auto" hangingPunct="1">
              <a:spcAft>
                <a:spcPts val="0"/>
              </a:spcAft>
              <a:buFont typeface="Arial" pitchFamily="34" charset="0"/>
              <a:buNone/>
              <a:defRPr/>
            </a:pPr>
            <a:endParaRPr lang="en-US"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2723" name="TextBox 1"/>
          <p:cNvSpPr txBox="1">
            <a:spLocks noChangeArrowheads="1"/>
          </p:cNvSpPr>
          <p:nvPr/>
        </p:nvSpPr>
        <p:spPr bwMode="auto">
          <a:xfrm>
            <a:off x="0" y="4572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4800" dirty="0">
                <a:solidFill>
                  <a:prstClr val="white"/>
                </a:solidFill>
              </a:rPr>
              <a:t>Meet Brooke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752600"/>
            <a:ext cx="2772438" cy="2902803"/>
          </a:xfrm>
          <a:prstGeom prst="rect">
            <a:avLst/>
          </a:prstGeom>
          <a:ln w="19050">
            <a:solidFill>
              <a:schemeClr val="bg1"/>
            </a:solidFill>
          </a:ln>
        </p:spPr>
      </p:pic>
    </p:spTree>
    <p:extLst>
      <p:ext uri="{BB962C8B-B14F-4D97-AF65-F5344CB8AC3E}">
        <p14:creationId xmlns:p14="http://schemas.microsoft.com/office/powerpoint/2010/main" val="31536820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0" y="1288197"/>
            <a:ext cx="8915400" cy="5188803"/>
          </a:xfrm>
        </p:spPr>
        <p:txBody>
          <a:bodyPr rtlCol="0">
            <a:normAutofit fontScale="92500" lnSpcReduction="10000"/>
          </a:bodyPr>
          <a:lstStyle/>
          <a:p>
            <a:pPr algn="l" eaLnBrk="1" fontAlgn="auto" hangingPunct="1">
              <a:spcAft>
                <a:spcPts val="0"/>
              </a:spcAft>
              <a:defRPr/>
            </a:pPr>
            <a:endParaRPr lang="en-US" dirty="0">
              <a:solidFill>
                <a:schemeClr val="bg1"/>
              </a:solidFill>
            </a:endParaRPr>
          </a:p>
          <a:p>
            <a:pPr marL="457200" indent="-457200" algn="l" eaLnBrk="1" fontAlgn="auto" hangingPunct="1">
              <a:spcAft>
                <a:spcPts val="0"/>
              </a:spcAft>
              <a:buFont typeface="Arial" pitchFamily="34" charset="0"/>
              <a:buChar char="•"/>
              <a:defRPr/>
            </a:pPr>
            <a:r>
              <a:rPr lang="en-US" sz="4000" dirty="0">
                <a:solidFill>
                  <a:schemeClr val="bg1"/>
                </a:solidFill>
              </a:rPr>
              <a:t>Learn to respect and follow rules </a:t>
            </a:r>
          </a:p>
          <a:p>
            <a:pPr marL="457200" indent="-457200" algn="l" eaLnBrk="1" fontAlgn="auto" hangingPunct="1">
              <a:spcAft>
                <a:spcPts val="0"/>
              </a:spcAft>
              <a:buFont typeface="Arial" pitchFamily="34" charset="0"/>
              <a:buChar char="•"/>
              <a:defRPr/>
            </a:pPr>
            <a:r>
              <a:rPr lang="en-US" sz="4000" dirty="0">
                <a:solidFill>
                  <a:schemeClr val="bg1"/>
                </a:solidFill>
              </a:rPr>
              <a:t>Be respectful and empathetic in her communications with others </a:t>
            </a:r>
          </a:p>
          <a:p>
            <a:pPr marL="457200" indent="-457200" algn="l" eaLnBrk="1" fontAlgn="auto" hangingPunct="1">
              <a:spcAft>
                <a:spcPts val="0"/>
              </a:spcAft>
              <a:buFont typeface="Arial" pitchFamily="34" charset="0"/>
              <a:buChar char="•"/>
              <a:defRPr/>
            </a:pPr>
            <a:r>
              <a:rPr lang="en-US" sz="4000" dirty="0">
                <a:solidFill>
                  <a:schemeClr val="bg1"/>
                </a:solidFill>
              </a:rPr>
              <a:t>Develop her personal integrity to live by her values and do the right thing</a:t>
            </a:r>
          </a:p>
          <a:p>
            <a:pPr marL="457200" indent="-457200" algn="l" eaLnBrk="1" fontAlgn="auto" hangingPunct="1">
              <a:spcAft>
                <a:spcPts val="0"/>
              </a:spcAft>
              <a:buFont typeface="Arial" pitchFamily="34" charset="0"/>
              <a:buChar char="•"/>
              <a:defRPr/>
            </a:pPr>
            <a:r>
              <a:rPr lang="en-US" sz="4000" dirty="0">
                <a:solidFill>
                  <a:schemeClr val="bg1"/>
                </a:solidFill>
              </a:rPr>
              <a:t> Improve her honesty </a:t>
            </a:r>
          </a:p>
          <a:p>
            <a:pPr marL="457200" indent="-457200" algn="l" eaLnBrk="1" fontAlgn="auto" hangingPunct="1">
              <a:spcAft>
                <a:spcPts val="0"/>
              </a:spcAft>
              <a:buFont typeface="Arial" pitchFamily="34" charset="0"/>
              <a:buChar char="•"/>
              <a:defRPr/>
            </a:pPr>
            <a:r>
              <a:rPr lang="en-US" sz="4000" dirty="0">
                <a:solidFill>
                  <a:schemeClr val="bg1"/>
                </a:solidFill>
              </a:rPr>
              <a:t>Accept responsibility for her behavior/ choices</a:t>
            </a:r>
          </a:p>
          <a:p>
            <a:pPr algn="l" eaLnBrk="1" fontAlgn="auto" hangingPunct="1">
              <a:spcAft>
                <a:spcPts val="0"/>
              </a:spcAft>
              <a:defRPr/>
            </a:pPr>
            <a:endParaRPr lang="en-US" dirty="0">
              <a:solidFill>
                <a:schemeClr val="bg1"/>
              </a:solidFill>
            </a:endParaRPr>
          </a:p>
          <a:p>
            <a:pPr marL="914400" lvl="1" indent="-457200" algn="l" eaLnBrk="1" fontAlgn="auto" hangingPunct="1">
              <a:spcAft>
                <a:spcPts val="0"/>
              </a:spcAft>
              <a:buFont typeface="Arial" pitchFamily="34" charset="0"/>
              <a:buChar char="•"/>
              <a:defRPr/>
            </a:pPr>
            <a:endParaRPr lang="en-US" dirty="0">
              <a:solidFill>
                <a:schemeClr val="bg1"/>
              </a:solidFill>
            </a:endParaRPr>
          </a:p>
          <a:p>
            <a:pPr algn="l" eaLnBrk="1" fontAlgn="auto" hangingPunct="1">
              <a:spcAft>
                <a:spcPts val="0"/>
              </a:spcAft>
              <a:buFont typeface="Arial" pitchFamily="34" charset="0"/>
              <a:buNone/>
              <a:defRPr/>
            </a:pPr>
            <a:endParaRPr lang="en-US"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2723" name="TextBox 1"/>
          <p:cNvSpPr txBox="1">
            <a:spLocks noChangeArrowheads="1"/>
          </p:cNvSpPr>
          <p:nvPr/>
        </p:nvSpPr>
        <p:spPr bwMode="auto">
          <a:xfrm>
            <a:off x="0" y="4572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4800" dirty="0">
                <a:solidFill>
                  <a:prstClr val="white"/>
                </a:solidFill>
              </a:rPr>
              <a:t>Placement Goals</a:t>
            </a:r>
          </a:p>
        </p:txBody>
      </p:sp>
    </p:spTree>
    <p:extLst>
      <p:ext uri="{BB962C8B-B14F-4D97-AF65-F5344CB8AC3E}">
        <p14:creationId xmlns:p14="http://schemas.microsoft.com/office/powerpoint/2010/main" val="14527620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990600" y="2026860"/>
            <a:ext cx="6858000" cy="4191000"/>
          </a:xfrm>
        </p:spPr>
        <p:txBody>
          <a:bodyPr rtlCol="0">
            <a:normAutofit lnSpcReduction="10000"/>
          </a:bodyPr>
          <a:lstStyle/>
          <a:p>
            <a:pPr marL="457200" indent="-457200" algn="l" eaLnBrk="1" fontAlgn="auto" hangingPunct="1">
              <a:spcAft>
                <a:spcPts val="0"/>
              </a:spcAft>
              <a:buFont typeface="Arial" pitchFamily="34" charset="0"/>
              <a:buChar char="•"/>
              <a:defRPr/>
            </a:pPr>
            <a:endParaRPr lang="en-US" dirty="0">
              <a:solidFill>
                <a:schemeClr val="bg1"/>
              </a:solidFill>
            </a:endParaRPr>
          </a:p>
          <a:p>
            <a:pPr marL="914400" lvl="1" indent="-457200" algn="l" eaLnBrk="1" fontAlgn="auto" hangingPunct="1">
              <a:spcAft>
                <a:spcPts val="0"/>
              </a:spcAft>
              <a:buFont typeface="Arial" pitchFamily="34" charset="0"/>
              <a:buChar char="•"/>
              <a:defRPr/>
            </a:pPr>
            <a:endParaRPr lang="en-US" dirty="0">
              <a:solidFill>
                <a:schemeClr val="bg1"/>
              </a:solidFill>
            </a:endParaRPr>
          </a:p>
          <a:p>
            <a:pPr marL="457200" indent="-457200" algn="l" eaLnBrk="1" fontAlgn="auto" hangingPunct="1">
              <a:spcAft>
                <a:spcPts val="0"/>
              </a:spcAft>
              <a:buFont typeface="Courier New" pitchFamily="49" charset="0"/>
              <a:buChar char="o"/>
              <a:defRPr/>
            </a:pPr>
            <a:r>
              <a:rPr lang="en-US" dirty="0">
                <a:solidFill>
                  <a:schemeClr val="bg1"/>
                </a:solidFill>
              </a:rPr>
              <a:t>Make home uncomfortable so school seems rewarding</a:t>
            </a:r>
          </a:p>
          <a:p>
            <a:pPr marL="457200" indent="-457200" algn="l" eaLnBrk="1" fontAlgn="auto" hangingPunct="1">
              <a:spcAft>
                <a:spcPts val="0"/>
              </a:spcAft>
              <a:buFont typeface="Courier New" pitchFamily="49" charset="0"/>
              <a:buChar char="o"/>
              <a:defRPr/>
            </a:pPr>
            <a:r>
              <a:rPr lang="en-US" dirty="0">
                <a:solidFill>
                  <a:schemeClr val="bg1"/>
                </a:solidFill>
              </a:rPr>
              <a:t>Remove all extracurricular activities</a:t>
            </a:r>
          </a:p>
          <a:p>
            <a:pPr marL="457200" indent="-457200" algn="l" eaLnBrk="1" fontAlgn="auto" hangingPunct="1">
              <a:spcAft>
                <a:spcPts val="0"/>
              </a:spcAft>
              <a:buFont typeface="Courier New" pitchFamily="49" charset="0"/>
              <a:buChar char="o"/>
              <a:defRPr/>
            </a:pPr>
            <a:r>
              <a:rPr lang="en-US" dirty="0">
                <a:solidFill>
                  <a:schemeClr val="bg1"/>
                </a:solidFill>
              </a:rPr>
              <a:t>Isolate her from peers </a:t>
            </a:r>
          </a:p>
          <a:p>
            <a:pPr marL="457200" indent="-457200" algn="l" eaLnBrk="1" fontAlgn="auto" hangingPunct="1">
              <a:spcAft>
                <a:spcPts val="0"/>
              </a:spcAft>
              <a:buFont typeface="Courier New" pitchFamily="49" charset="0"/>
              <a:buChar char="o"/>
              <a:defRPr/>
            </a:pPr>
            <a:r>
              <a:rPr lang="en-US" dirty="0">
                <a:solidFill>
                  <a:schemeClr val="bg1"/>
                </a:solidFill>
              </a:rPr>
              <a:t>Make all rewarding activities contingent upon improving grades</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2723" name="TextBox 1"/>
          <p:cNvSpPr txBox="1">
            <a:spLocks noChangeArrowheads="1"/>
          </p:cNvSpPr>
          <p:nvPr/>
        </p:nvSpPr>
        <p:spPr bwMode="auto">
          <a:xfrm>
            <a:off x="0" y="457200"/>
            <a:ext cx="8686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4800" dirty="0">
                <a:solidFill>
                  <a:prstClr val="white"/>
                </a:solidFill>
              </a:rPr>
              <a:t>Without looking at neurodevelopment and relational health</a:t>
            </a:r>
          </a:p>
        </p:txBody>
      </p:sp>
    </p:spTree>
    <p:extLst>
      <p:ext uri="{BB962C8B-B14F-4D97-AF65-F5344CB8AC3E}">
        <p14:creationId xmlns:p14="http://schemas.microsoft.com/office/powerpoint/2010/main" val="330863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5"/>
          <p:cNvSpPr>
            <a:spLocks noGrp="1"/>
          </p:cNvSpPr>
          <p:nvPr>
            <p:ph type="ctrTitle"/>
          </p:nvPr>
        </p:nvSpPr>
        <p:spPr>
          <a:xfrm>
            <a:off x="0" y="304800"/>
            <a:ext cx="9220200" cy="990600"/>
          </a:xfrm>
        </p:spPr>
        <p:txBody>
          <a:bodyPr/>
          <a:lstStyle/>
          <a:p>
            <a:pPr eaLnBrk="1" hangingPunct="1"/>
            <a:r>
              <a:rPr lang="en-US" sz="3800" dirty="0">
                <a:solidFill>
                  <a:schemeClr val="bg1"/>
                </a:solidFill>
              </a:rPr>
              <a:t>Six Risk Factors </a:t>
            </a:r>
            <a:r>
              <a:rPr lang="en-US" sz="3800">
                <a:solidFill>
                  <a:schemeClr val="bg1"/>
                </a:solidFill>
              </a:rPr>
              <a:t>to Brooke’s </a:t>
            </a:r>
            <a:br>
              <a:rPr lang="en-US" sz="3800">
                <a:solidFill>
                  <a:schemeClr val="bg1"/>
                </a:solidFill>
              </a:rPr>
            </a:br>
            <a:r>
              <a:rPr lang="en-US" sz="3800">
                <a:solidFill>
                  <a:schemeClr val="bg1"/>
                </a:solidFill>
              </a:rPr>
              <a:t>Healthy </a:t>
            </a:r>
            <a:r>
              <a:rPr lang="en-US" sz="3800" dirty="0">
                <a:solidFill>
                  <a:schemeClr val="bg1"/>
                </a:solidFill>
              </a:rPr>
              <a:t>Development</a:t>
            </a:r>
          </a:p>
        </p:txBody>
      </p:sp>
      <p:sp>
        <p:nvSpPr>
          <p:cNvPr id="14339" name="Subtitle 6"/>
          <p:cNvSpPr>
            <a:spLocks noGrp="1"/>
          </p:cNvSpPr>
          <p:nvPr>
            <p:ph type="subTitle" idx="1"/>
          </p:nvPr>
        </p:nvSpPr>
        <p:spPr>
          <a:xfrm>
            <a:off x="304800" y="1447800"/>
            <a:ext cx="8077200" cy="4419600"/>
          </a:xfrm>
        </p:spPr>
        <p:txBody>
          <a:bodyPr/>
          <a:lstStyle/>
          <a:p>
            <a:pPr marL="571500" indent="-571500" algn="l">
              <a:buFont typeface="Wingdings" pitchFamily="2" charset="2"/>
              <a:buChar char="ü"/>
              <a:defRPr/>
            </a:pPr>
            <a:r>
              <a:rPr lang="en-US" sz="3600" dirty="0">
                <a:solidFill>
                  <a:schemeClr val="bg1"/>
                </a:solidFill>
              </a:rPr>
              <a:t>1.  Difficult pregnancy </a:t>
            </a:r>
          </a:p>
          <a:p>
            <a:pPr marL="571500" indent="-571500" algn="l">
              <a:buFont typeface="Wingdings" pitchFamily="2" charset="2"/>
              <a:buChar char="ü"/>
              <a:defRPr/>
            </a:pPr>
            <a:r>
              <a:rPr lang="en-US" sz="3600" dirty="0">
                <a:solidFill>
                  <a:schemeClr val="bg1"/>
                </a:solidFill>
              </a:rPr>
              <a:t>2.  Difficult birth </a:t>
            </a:r>
          </a:p>
          <a:p>
            <a:pPr marL="571500" indent="-571500" algn="l">
              <a:buFont typeface="Wingdings" pitchFamily="2" charset="2"/>
              <a:buChar char="ü"/>
              <a:defRPr/>
            </a:pPr>
            <a:r>
              <a:rPr lang="en-US" sz="3600" dirty="0">
                <a:solidFill>
                  <a:schemeClr val="bg1"/>
                </a:solidFill>
              </a:rPr>
              <a:t>3.  Abuse </a:t>
            </a:r>
          </a:p>
          <a:p>
            <a:pPr marL="571500" indent="-571500" algn="l">
              <a:buFont typeface="Wingdings" pitchFamily="2" charset="2"/>
              <a:buChar char="ü"/>
              <a:defRPr/>
            </a:pPr>
            <a:r>
              <a:rPr lang="en-US" sz="3600" dirty="0">
                <a:solidFill>
                  <a:schemeClr val="bg1"/>
                </a:solidFill>
              </a:rPr>
              <a:t>4.  Neglect </a:t>
            </a:r>
          </a:p>
          <a:p>
            <a:pPr marL="571500" indent="-571500" algn="l">
              <a:buFont typeface="Wingdings" pitchFamily="2" charset="2"/>
              <a:buChar char="ü"/>
              <a:defRPr/>
            </a:pPr>
            <a:r>
              <a:rPr lang="en-US" sz="3600" dirty="0">
                <a:solidFill>
                  <a:schemeClr val="bg1"/>
                </a:solidFill>
              </a:rPr>
              <a:t>5.  Trauma </a:t>
            </a:r>
          </a:p>
          <a:p>
            <a:pPr marL="571500" indent="-571500" algn="l">
              <a:buFont typeface="Wingdings" pitchFamily="2" charset="2"/>
              <a:buChar char="ü"/>
              <a:defRPr/>
            </a:pPr>
            <a:r>
              <a:rPr lang="en-US" sz="3600" dirty="0">
                <a:solidFill>
                  <a:schemeClr val="bg1"/>
                </a:solidFill>
              </a:rPr>
              <a:t>6.  Combination</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 name="TextBox 1"/>
          <p:cNvSpPr txBox="1">
            <a:spLocks noChangeArrowheads="1"/>
          </p:cNvSpPr>
          <p:nvPr/>
        </p:nvSpPr>
        <p:spPr bwMode="auto">
          <a:xfrm>
            <a:off x="1371600" y="6019800"/>
            <a:ext cx="6243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solidFill>
                  <a:prstClr val="white"/>
                </a:solidFill>
              </a:rPr>
              <a:t>Information taken from: Dr. Karyn Purvis</a:t>
            </a:r>
          </a:p>
        </p:txBody>
      </p:sp>
    </p:spTree>
    <p:extLst>
      <p:ext uri="{BB962C8B-B14F-4D97-AF65-F5344CB8AC3E}">
        <p14:creationId xmlns:p14="http://schemas.microsoft.com/office/powerpoint/2010/main" val="18953008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2697" r="93034"/>
                    </a14:imgEffect>
                  </a14:imgLayer>
                </a14:imgProps>
              </a:ext>
              <a:ext uri="{28A0092B-C50C-407E-A947-70E740481C1C}">
                <a14:useLocalDpi xmlns:a14="http://schemas.microsoft.com/office/drawing/2010/main" val="0"/>
              </a:ext>
            </a:extLst>
          </a:blip>
          <a:srcRect/>
          <a:stretch>
            <a:fillRect/>
          </a:stretch>
        </p:blipFill>
        <p:spPr bwMode="auto">
          <a:xfrm>
            <a:off x="337155" y="1818620"/>
            <a:ext cx="42386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14" b="98276" l="1310" r="89738"/>
                    </a14:imgEffect>
                  </a14:imgLayer>
                </a14:imgProps>
              </a:ext>
              <a:ext uri="{28A0092B-C50C-407E-A947-70E740481C1C}">
                <a14:useLocalDpi xmlns:a14="http://schemas.microsoft.com/office/drawing/2010/main" val="0"/>
              </a:ext>
            </a:extLst>
          </a:blip>
          <a:srcRect/>
          <a:stretch>
            <a:fillRect/>
          </a:stretch>
        </p:blipFill>
        <p:spPr bwMode="auto">
          <a:xfrm>
            <a:off x="319087" y="4180820"/>
            <a:ext cx="43624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a:spLocks noGrp="1"/>
          </p:cNvSpPr>
          <p:nvPr>
            <p:ph type="ctrTitle"/>
          </p:nvPr>
        </p:nvSpPr>
        <p:spPr>
          <a:xfrm>
            <a:off x="685800" y="152400"/>
            <a:ext cx="7772400" cy="1447800"/>
          </a:xfrm>
        </p:spPr>
        <p:txBody>
          <a:bodyPr/>
          <a:lstStyle/>
          <a:p>
            <a:pPr eaLnBrk="1" hangingPunct="1"/>
            <a:r>
              <a:rPr lang="en-US" dirty="0">
                <a:solidFill>
                  <a:schemeClr val="bg1"/>
                </a:solidFill>
              </a:rPr>
              <a:t>NMT Metric</a:t>
            </a:r>
            <a:br>
              <a:rPr lang="en-US" dirty="0">
                <a:solidFill>
                  <a:schemeClr val="bg1"/>
                </a:solidFill>
              </a:rPr>
            </a:br>
            <a:r>
              <a:rPr lang="en-US" dirty="0">
                <a:solidFill>
                  <a:schemeClr val="bg1"/>
                </a:solidFill>
              </a:rPr>
              <a:t>of Brooke</a:t>
            </a:r>
          </a:p>
        </p:txBody>
      </p:sp>
      <p:sp>
        <p:nvSpPr>
          <p:cNvPr id="5" name="Title 5"/>
          <p:cNvSpPr txBox="1">
            <a:spLocks/>
          </p:cNvSpPr>
          <p:nvPr/>
        </p:nvSpPr>
        <p:spPr>
          <a:xfrm>
            <a:off x="2667000" y="2624579"/>
            <a:ext cx="77724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endParaRPr lang="en-US" dirty="0">
              <a:solidFill>
                <a:prstClr val="black"/>
              </a:solidFill>
            </a:endParaRPr>
          </a:p>
        </p:txBody>
      </p:sp>
      <p:sp>
        <p:nvSpPr>
          <p:cNvPr id="2" name="Rectangle 1"/>
          <p:cNvSpPr/>
          <p:nvPr/>
        </p:nvSpPr>
        <p:spPr>
          <a:xfrm>
            <a:off x="4575780" y="2700010"/>
            <a:ext cx="4111020" cy="523220"/>
          </a:xfrm>
          <a:prstGeom prst="rect">
            <a:avLst/>
          </a:prstGeom>
        </p:spPr>
        <p:txBody>
          <a:bodyPr wrap="square">
            <a:spAutoFit/>
          </a:bodyPr>
          <a:lstStyle/>
          <a:p>
            <a:pPr fontAlgn="base">
              <a:spcBef>
                <a:spcPct val="0"/>
              </a:spcBef>
              <a:spcAft>
                <a:spcPct val="0"/>
              </a:spcAft>
            </a:pPr>
            <a:r>
              <a:rPr lang="en-US" sz="2800" dirty="0">
                <a:solidFill>
                  <a:prstClr val="white"/>
                </a:solidFill>
                <a:latin typeface="Arial" charset="0"/>
                <a:cs typeface="Arial" charset="0"/>
              </a:rPr>
              <a:t>Client 14 years, 7 months</a:t>
            </a:r>
          </a:p>
        </p:txBody>
      </p:sp>
      <p:sp>
        <p:nvSpPr>
          <p:cNvPr id="7" name="Rectangle 6"/>
          <p:cNvSpPr/>
          <p:nvPr/>
        </p:nvSpPr>
        <p:spPr>
          <a:xfrm>
            <a:off x="4650090" y="5024110"/>
            <a:ext cx="4111020" cy="523220"/>
          </a:xfrm>
          <a:prstGeom prst="rect">
            <a:avLst/>
          </a:prstGeom>
        </p:spPr>
        <p:txBody>
          <a:bodyPr wrap="square">
            <a:spAutoFit/>
          </a:bodyPr>
          <a:lstStyle/>
          <a:p>
            <a:pPr fontAlgn="base">
              <a:spcBef>
                <a:spcPct val="0"/>
              </a:spcBef>
              <a:spcAft>
                <a:spcPct val="0"/>
              </a:spcAft>
            </a:pPr>
            <a:r>
              <a:rPr lang="en-US" sz="2800" dirty="0">
                <a:solidFill>
                  <a:prstClr val="white"/>
                </a:solidFill>
                <a:latin typeface="Arial" charset="0"/>
                <a:cs typeface="Arial" charset="0"/>
              </a:rPr>
              <a:t>Age Typical 14-16 years</a:t>
            </a:r>
          </a:p>
        </p:txBody>
      </p:sp>
      <p:sp>
        <p:nvSpPr>
          <p:cNvPr id="8" name="Rectangle 7"/>
          <p:cNvSpPr/>
          <p:nvPr/>
        </p:nvSpPr>
        <p:spPr>
          <a:xfrm>
            <a:off x="2514600" y="1524000"/>
            <a:ext cx="4111020" cy="523220"/>
          </a:xfrm>
          <a:prstGeom prst="rect">
            <a:avLst/>
          </a:prstGeom>
        </p:spPr>
        <p:txBody>
          <a:bodyPr wrap="square">
            <a:spAutoFit/>
          </a:bodyPr>
          <a:lstStyle/>
          <a:p>
            <a:pPr fontAlgn="base">
              <a:spcBef>
                <a:spcPct val="0"/>
              </a:spcBef>
              <a:spcAft>
                <a:spcPct val="0"/>
              </a:spcAft>
            </a:pPr>
            <a:r>
              <a:rPr lang="en-US" sz="2800" dirty="0">
                <a:solidFill>
                  <a:prstClr val="white"/>
                </a:solidFill>
                <a:latin typeface="Arial" charset="0"/>
                <a:cs typeface="Arial" charset="0"/>
              </a:rPr>
              <a:t>Original map – 6/2012</a:t>
            </a:r>
          </a:p>
        </p:txBody>
      </p:sp>
      <p:graphicFrame>
        <p:nvGraphicFramePr>
          <p:cNvPr id="9" name="Table 8"/>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11" name="TextBox 10"/>
          <p:cNvSpPr txBox="1"/>
          <p:nvPr/>
        </p:nvSpPr>
        <p:spPr>
          <a:xfrm>
            <a:off x="2286000" y="6352401"/>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spTree>
    <p:extLst>
      <p:ext uri="{BB962C8B-B14F-4D97-AF65-F5344CB8AC3E}">
        <p14:creationId xmlns:p14="http://schemas.microsoft.com/office/powerpoint/2010/main" val="21077671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3200400" y="3581400"/>
            <a:ext cx="5715000" cy="2895600"/>
          </a:xfrm>
        </p:spPr>
        <p:txBody>
          <a:bodyPr rtlCol="0">
            <a:normAutofit/>
          </a:bodyPr>
          <a:lstStyle/>
          <a:p>
            <a:pPr marL="457200" indent="-457200" algn="l" eaLnBrk="1" fontAlgn="auto" hangingPunct="1">
              <a:spcAft>
                <a:spcPts val="0"/>
              </a:spcAft>
              <a:buFont typeface="Arial" pitchFamily="34" charset="0"/>
              <a:buChar char="•"/>
              <a:defRPr/>
            </a:pPr>
            <a:endParaRPr lang="en-US" dirty="0">
              <a:solidFill>
                <a:schemeClr val="bg1"/>
              </a:solidFill>
            </a:endParaRPr>
          </a:p>
          <a:p>
            <a:pPr algn="l" eaLnBrk="1" fontAlgn="auto" hangingPunct="1">
              <a:spcAft>
                <a:spcPts val="0"/>
              </a:spcAft>
              <a:defRPr/>
            </a:pPr>
            <a:endParaRPr lang="en-US" dirty="0">
              <a:solidFill>
                <a:schemeClr val="bg1"/>
              </a:solidFill>
            </a:endParaRPr>
          </a:p>
          <a:p>
            <a:pPr marL="914400" lvl="1" indent="-457200" algn="l" eaLnBrk="1" fontAlgn="auto" hangingPunct="1">
              <a:spcAft>
                <a:spcPts val="0"/>
              </a:spcAft>
              <a:buFont typeface="Arial" pitchFamily="34" charset="0"/>
              <a:buChar char="•"/>
              <a:defRPr/>
            </a:pPr>
            <a:endParaRPr lang="en-US" dirty="0">
              <a:solidFill>
                <a:schemeClr val="bg1"/>
              </a:solidFill>
            </a:endParaRPr>
          </a:p>
          <a:p>
            <a:pPr algn="l" eaLnBrk="1" fontAlgn="auto" hangingPunct="1">
              <a:spcAft>
                <a:spcPts val="0"/>
              </a:spcAft>
              <a:buFont typeface="Arial" pitchFamily="34" charset="0"/>
              <a:buNone/>
              <a:defRPr/>
            </a:pPr>
            <a:endParaRPr lang="en-US"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2723" name="TextBox 1"/>
          <p:cNvSpPr txBox="1">
            <a:spLocks noChangeArrowheads="1"/>
          </p:cNvSpPr>
          <p:nvPr/>
        </p:nvSpPr>
        <p:spPr bwMode="auto">
          <a:xfrm>
            <a:off x="-50800" y="22860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4800" dirty="0">
                <a:solidFill>
                  <a:prstClr val="white"/>
                </a:solidFill>
              </a:rPr>
              <a:t>Looking at neurodevelopment and relational health</a:t>
            </a:r>
          </a:p>
        </p:txBody>
      </p:sp>
      <p:sp>
        <p:nvSpPr>
          <p:cNvPr id="8" name="Title 5"/>
          <p:cNvSpPr txBox="1">
            <a:spLocks/>
          </p:cNvSpPr>
          <p:nvPr/>
        </p:nvSpPr>
        <p:spPr>
          <a:xfrm>
            <a:off x="132080" y="1905000"/>
            <a:ext cx="9144000" cy="495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fontAlgn="base">
              <a:spcAft>
                <a:spcPct val="0"/>
              </a:spcAft>
              <a:buFont typeface="Arial" pitchFamily="34" charset="0"/>
              <a:buChar char="•"/>
            </a:pPr>
            <a:r>
              <a:rPr lang="en-US" sz="3200" dirty="0">
                <a:solidFill>
                  <a:prstClr val="white"/>
                </a:solidFill>
              </a:rPr>
              <a:t>Family contact – Safety/Belonging</a:t>
            </a:r>
          </a:p>
          <a:p>
            <a:pPr marL="571500" indent="-571500" algn="l" fontAlgn="base">
              <a:spcAft>
                <a:spcPct val="0"/>
              </a:spcAft>
              <a:buFont typeface="Arial" pitchFamily="34" charset="0"/>
              <a:buChar char="•"/>
            </a:pPr>
            <a:r>
              <a:rPr lang="en-US" sz="3200" dirty="0">
                <a:solidFill>
                  <a:prstClr val="white"/>
                </a:solidFill>
              </a:rPr>
              <a:t>EAP sessions – Belonging/Achievement/Power/</a:t>
            </a:r>
            <a:r>
              <a:rPr lang="en-US" sz="3200" dirty="0" err="1">
                <a:solidFill>
                  <a:prstClr val="white"/>
                </a:solidFill>
              </a:rPr>
              <a:t>Adv</a:t>
            </a:r>
            <a:endParaRPr lang="en-US" sz="3200" dirty="0">
              <a:solidFill>
                <a:prstClr val="white"/>
              </a:solidFill>
            </a:endParaRPr>
          </a:p>
          <a:p>
            <a:pPr marL="571500" indent="-571500" algn="l" fontAlgn="base">
              <a:spcAft>
                <a:spcPct val="0"/>
              </a:spcAft>
              <a:buFont typeface="Arial" pitchFamily="34" charset="0"/>
              <a:buChar char="•"/>
            </a:pPr>
            <a:r>
              <a:rPr lang="en-US" sz="3200" dirty="0">
                <a:solidFill>
                  <a:prstClr val="white"/>
                </a:solidFill>
              </a:rPr>
              <a:t>Acceptance - Belonging</a:t>
            </a:r>
          </a:p>
          <a:p>
            <a:pPr marL="571500" indent="-571500" algn="l" fontAlgn="base">
              <a:spcAft>
                <a:spcPct val="0"/>
              </a:spcAft>
              <a:buFont typeface="Arial" pitchFamily="34" charset="0"/>
              <a:buChar char="•"/>
            </a:pPr>
            <a:r>
              <a:rPr lang="en-US" sz="3200" dirty="0">
                <a:solidFill>
                  <a:prstClr val="white"/>
                </a:solidFill>
              </a:rPr>
              <a:t>Mentoring - Purpose</a:t>
            </a:r>
          </a:p>
          <a:p>
            <a:pPr marL="571500" indent="-571500" algn="l" fontAlgn="base">
              <a:spcAft>
                <a:spcPct val="0"/>
              </a:spcAft>
              <a:buFont typeface="Arial" pitchFamily="34" charset="0"/>
              <a:buChar char="•"/>
            </a:pPr>
            <a:r>
              <a:rPr lang="en-US" sz="3200" dirty="0">
                <a:solidFill>
                  <a:prstClr val="white"/>
                </a:solidFill>
              </a:rPr>
              <a:t>Peer exercise - Belonging</a:t>
            </a:r>
          </a:p>
          <a:p>
            <a:pPr marL="571500" indent="-571500" algn="l" fontAlgn="base">
              <a:spcAft>
                <a:spcPct val="0"/>
              </a:spcAft>
              <a:buFont typeface="Arial" pitchFamily="34" charset="0"/>
              <a:buChar char="•"/>
            </a:pPr>
            <a:r>
              <a:rPr lang="en-US" sz="3200" dirty="0">
                <a:solidFill>
                  <a:prstClr val="white"/>
                </a:solidFill>
              </a:rPr>
              <a:t>Monitoring sleep habits – Health hygiene</a:t>
            </a:r>
          </a:p>
          <a:p>
            <a:pPr marL="571500" indent="-571500" algn="l" fontAlgn="base">
              <a:spcAft>
                <a:spcPct val="0"/>
              </a:spcAft>
              <a:buFont typeface="Arial" pitchFamily="34" charset="0"/>
              <a:buChar char="•"/>
            </a:pPr>
            <a:r>
              <a:rPr lang="en-US" sz="3200" dirty="0">
                <a:solidFill>
                  <a:prstClr val="white"/>
                </a:solidFill>
              </a:rPr>
              <a:t>Involvement in extracurricular/outside activities-</a:t>
            </a:r>
          </a:p>
          <a:p>
            <a:pPr algn="l" fontAlgn="base">
              <a:spcAft>
                <a:spcPct val="0"/>
              </a:spcAft>
            </a:pPr>
            <a:r>
              <a:rPr lang="en-US" sz="3200" dirty="0">
                <a:solidFill>
                  <a:prstClr val="white"/>
                </a:solidFill>
              </a:rPr>
              <a:t>Belonging/achievement/power/adventure</a:t>
            </a:r>
          </a:p>
          <a:p>
            <a:pPr marL="571500" indent="-571500" algn="l" fontAlgn="base">
              <a:spcAft>
                <a:spcPct val="0"/>
              </a:spcAft>
              <a:buFont typeface="Arial" pitchFamily="34" charset="0"/>
              <a:buChar char="•"/>
            </a:pPr>
            <a:r>
              <a:rPr lang="en-US" sz="3200" dirty="0">
                <a:solidFill>
                  <a:prstClr val="white"/>
                </a:solidFill>
              </a:rPr>
              <a:t>EMDR - Safety</a:t>
            </a:r>
          </a:p>
          <a:p>
            <a:pPr marL="571500" indent="-571500" algn="l" fontAlgn="base">
              <a:spcAft>
                <a:spcPct val="0"/>
              </a:spcAft>
              <a:buFont typeface="Arial" pitchFamily="34" charset="0"/>
              <a:buChar char="•"/>
            </a:pPr>
            <a:r>
              <a:rPr lang="en-US" sz="3000" dirty="0">
                <a:solidFill>
                  <a:prstClr val="black"/>
                </a:solidFill>
              </a:rPr>
              <a:t>Psycho-education </a:t>
            </a:r>
          </a:p>
          <a:p>
            <a:pPr algn="l" fontAlgn="base">
              <a:spcAft>
                <a:spcPct val="0"/>
              </a:spcAft>
            </a:pPr>
            <a:endParaRPr lang="en-US" sz="3000" dirty="0">
              <a:solidFill>
                <a:prstClr val="black"/>
              </a:solidFill>
            </a:endParaRPr>
          </a:p>
        </p:txBody>
      </p:sp>
    </p:spTree>
    <p:extLst>
      <p:ext uri="{BB962C8B-B14F-4D97-AF65-F5344CB8AC3E}">
        <p14:creationId xmlns:p14="http://schemas.microsoft.com/office/powerpoint/2010/main" val="7698343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14" b="98276" l="1310" r="89738"/>
                    </a14:imgEffect>
                  </a14:imgLayer>
                </a14:imgProps>
              </a:ext>
              <a:ext uri="{28A0092B-C50C-407E-A947-70E740481C1C}">
                <a14:useLocalDpi xmlns:a14="http://schemas.microsoft.com/office/drawing/2010/main" val="0"/>
              </a:ext>
            </a:extLst>
          </a:blip>
          <a:srcRect/>
          <a:stretch>
            <a:fillRect/>
          </a:stretch>
        </p:blipFill>
        <p:spPr bwMode="auto">
          <a:xfrm>
            <a:off x="2667000" y="4012953"/>
            <a:ext cx="4362450" cy="234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a:spLocks noGrp="1"/>
          </p:cNvSpPr>
          <p:nvPr>
            <p:ph type="ctrTitle"/>
          </p:nvPr>
        </p:nvSpPr>
        <p:spPr>
          <a:xfrm>
            <a:off x="685800" y="152400"/>
            <a:ext cx="7772400" cy="1447800"/>
          </a:xfrm>
        </p:spPr>
        <p:txBody>
          <a:bodyPr/>
          <a:lstStyle/>
          <a:p>
            <a:pPr eaLnBrk="1" hangingPunct="1"/>
            <a:r>
              <a:rPr lang="en-US" dirty="0">
                <a:solidFill>
                  <a:schemeClr val="bg1"/>
                </a:solidFill>
              </a:rPr>
              <a:t>NMT Metric</a:t>
            </a:r>
            <a:br>
              <a:rPr lang="en-US" dirty="0">
                <a:solidFill>
                  <a:schemeClr val="bg1"/>
                </a:solidFill>
              </a:rPr>
            </a:br>
            <a:r>
              <a:rPr lang="en-US" dirty="0">
                <a:solidFill>
                  <a:schemeClr val="bg1"/>
                </a:solidFill>
              </a:rPr>
              <a:t>for Brooke after 7 months</a:t>
            </a:r>
          </a:p>
        </p:txBody>
      </p:sp>
      <p:sp>
        <p:nvSpPr>
          <p:cNvPr id="5" name="Title 5"/>
          <p:cNvSpPr txBox="1">
            <a:spLocks/>
          </p:cNvSpPr>
          <p:nvPr/>
        </p:nvSpPr>
        <p:spPr>
          <a:xfrm>
            <a:off x="2667000" y="2624579"/>
            <a:ext cx="77724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endParaRPr lang="en-US" dirty="0">
              <a:solidFill>
                <a:prstClr val="black"/>
              </a:solidFill>
            </a:endParaRPr>
          </a:p>
        </p:txBody>
      </p:sp>
      <p:sp>
        <p:nvSpPr>
          <p:cNvPr id="7" name="Rectangle 6"/>
          <p:cNvSpPr/>
          <p:nvPr/>
        </p:nvSpPr>
        <p:spPr>
          <a:xfrm>
            <a:off x="6096000" y="5317020"/>
            <a:ext cx="2131710" cy="954107"/>
          </a:xfrm>
          <a:prstGeom prst="rect">
            <a:avLst/>
          </a:prstGeom>
        </p:spPr>
        <p:txBody>
          <a:bodyPr wrap="square">
            <a:spAutoFit/>
          </a:bodyPr>
          <a:lstStyle/>
          <a:p>
            <a:pPr fontAlgn="base">
              <a:spcBef>
                <a:spcPct val="0"/>
              </a:spcBef>
              <a:spcAft>
                <a:spcPct val="0"/>
              </a:spcAft>
            </a:pPr>
            <a:r>
              <a:rPr lang="en-US" sz="2800" dirty="0">
                <a:solidFill>
                  <a:prstClr val="white"/>
                </a:solidFill>
                <a:latin typeface="Arial" charset="0"/>
                <a:cs typeface="Arial" charset="0"/>
              </a:rPr>
              <a:t>Age Typical </a:t>
            </a:r>
          </a:p>
          <a:p>
            <a:pPr fontAlgn="base">
              <a:spcBef>
                <a:spcPct val="0"/>
              </a:spcBef>
              <a:spcAft>
                <a:spcPct val="0"/>
              </a:spcAft>
            </a:pPr>
            <a:r>
              <a:rPr lang="en-US" sz="2800" dirty="0">
                <a:solidFill>
                  <a:prstClr val="white"/>
                </a:solidFill>
                <a:latin typeface="Arial" charset="0"/>
                <a:cs typeface="Arial" charset="0"/>
              </a:rPr>
              <a:t>14-16 years</a:t>
            </a:r>
          </a:p>
        </p:txBody>
      </p:sp>
      <p:graphicFrame>
        <p:nvGraphicFramePr>
          <p:cNvPr id="9" name="Table 8"/>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11" name="TextBox 10"/>
          <p:cNvSpPr txBox="1"/>
          <p:nvPr/>
        </p:nvSpPr>
        <p:spPr>
          <a:xfrm>
            <a:off x="2286000" y="6299780"/>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pic>
        <p:nvPicPr>
          <p:cNvPr id="6" name="Picture 5"/>
          <p:cNvPicPr>
            <a:picLocks noChangeAspect="1"/>
          </p:cNvPicPr>
          <p:nvPr/>
        </p:nvPicPr>
        <p:blipFill>
          <a:blip r:embed="rId5"/>
          <a:stretch>
            <a:fillRect/>
          </a:stretch>
        </p:blipFill>
        <p:spPr>
          <a:xfrm>
            <a:off x="150339" y="1287667"/>
            <a:ext cx="4824413" cy="2599360"/>
          </a:xfrm>
          <a:prstGeom prst="rect">
            <a:avLst/>
          </a:prstGeom>
        </p:spPr>
      </p:pic>
      <p:graphicFrame>
        <p:nvGraphicFramePr>
          <p:cNvPr id="2" name="Object 1"/>
          <p:cNvGraphicFramePr>
            <a:graphicFrameLocks noChangeAspect="1"/>
          </p:cNvGraphicFramePr>
          <p:nvPr/>
        </p:nvGraphicFramePr>
        <p:xfrm>
          <a:off x="4822520" y="1582694"/>
          <a:ext cx="4121063" cy="2391484"/>
        </p:xfrm>
        <a:graphic>
          <a:graphicData uri="http://schemas.openxmlformats.org/presentationml/2006/ole">
            <mc:AlternateContent xmlns:mc="http://schemas.openxmlformats.org/markup-compatibility/2006">
              <mc:Choice xmlns:v="urn:schemas-microsoft-com:vml" Requires="v">
                <p:oleObj spid="_x0000_s159780" name="Image" r:id="rId6" imgW="5180760" imgH="3148920" progId="Photoshop.Image.12">
                  <p:embed/>
                </p:oleObj>
              </mc:Choice>
              <mc:Fallback>
                <p:oleObj name="Image" r:id="rId6" imgW="5180760" imgH="3148920" progId="Photoshop.Image.12">
                  <p:embed/>
                  <p:pic>
                    <p:nvPicPr>
                      <p:cNvPr id="0" name=""/>
                      <p:cNvPicPr/>
                      <p:nvPr/>
                    </p:nvPicPr>
                    <p:blipFill>
                      <a:blip r:embed="rId7"/>
                      <a:stretch>
                        <a:fillRect/>
                      </a:stretch>
                    </p:blipFill>
                    <p:spPr>
                      <a:xfrm>
                        <a:off x="4822520" y="1582694"/>
                        <a:ext cx="4121063" cy="2391484"/>
                      </a:xfrm>
                      <a:prstGeom prst="rect">
                        <a:avLst/>
                      </a:prstGeom>
                    </p:spPr>
                  </p:pic>
                </p:oleObj>
              </mc:Fallback>
            </mc:AlternateContent>
          </a:graphicData>
        </a:graphic>
      </p:graphicFrame>
    </p:spTree>
    <p:extLst>
      <p:ext uri="{BB962C8B-B14F-4D97-AF65-F5344CB8AC3E}">
        <p14:creationId xmlns:p14="http://schemas.microsoft.com/office/powerpoint/2010/main" val="15354307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3747" name="TextBox 1"/>
          <p:cNvSpPr txBox="1">
            <a:spLocks noChangeArrowheads="1"/>
          </p:cNvSpPr>
          <p:nvPr/>
        </p:nvSpPr>
        <p:spPr bwMode="auto">
          <a:xfrm>
            <a:off x="760935" y="655889"/>
            <a:ext cx="7938686"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6000" dirty="0">
                <a:solidFill>
                  <a:prstClr val="white"/>
                </a:solidFill>
              </a:rPr>
              <a:t>What will help/work?</a:t>
            </a:r>
          </a:p>
          <a:p>
            <a:pPr eaLnBrk="1" fontAlgn="base" hangingPunct="1">
              <a:spcBef>
                <a:spcPct val="0"/>
              </a:spcBef>
              <a:spcAft>
                <a:spcPct val="0"/>
              </a:spcAft>
            </a:pPr>
            <a:endParaRPr lang="en-US" sz="4000" dirty="0">
              <a:solidFill>
                <a:prstClr val="white"/>
              </a:solidFill>
            </a:endParaRPr>
          </a:p>
          <a:p>
            <a:pPr marL="571500" indent="-571500" eaLnBrk="1" fontAlgn="base" hangingPunct="1">
              <a:spcBef>
                <a:spcPct val="0"/>
              </a:spcBef>
              <a:spcAft>
                <a:spcPct val="0"/>
              </a:spcAft>
              <a:buFont typeface="Arial" panose="020B0604020202020204" pitchFamily="34" charset="0"/>
              <a:buChar char="•"/>
            </a:pPr>
            <a:r>
              <a:rPr lang="en-US" sz="4000" dirty="0">
                <a:solidFill>
                  <a:prstClr val="white"/>
                </a:solidFill>
              </a:rPr>
              <a:t>Consistent (routine, structure, 			    limits)</a:t>
            </a:r>
          </a:p>
          <a:p>
            <a:pPr marL="571500" indent="-571500" eaLnBrk="1" fontAlgn="base" hangingPunct="1">
              <a:spcBef>
                <a:spcPct val="0"/>
              </a:spcBef>
              <a:spcAft>
                <a:spcPct val="0"/>
              </a:spcAft>
              <a:buFont typeface="Arial" panose="020B0604020202020204" pitchFamily="34" charset="0"/>
              <a:buChar char="•"/>
            </a:pPr>
            <a:r>
              <a:rPr lang="en-US" sz="4000" dirty="0">
                <a:solidFill>
                  <a:prstClr val="white"/>
                </a:solidFill>
              </a:rPr>
              <a:t>Predictable 		</a:t>
            </a:r>
          </a:p>
          <a:p>
            <a:pPr marL="571500" indent="-571500" eaLnBrk="1" fontAlgn="base" hangingPunct="1">
              <a:spcBef>
                <a:spcPct val="0"/>
              </a:spcBef>
              <a:spcAft>
                <a:spcPct val="0"/>
              </a:spcAft>
              <a:buFont typeface="Arial" panose="020B0604020202020204" pitchFamily="34" charset="0"/>
              <a:buChar char="•"/>
            </a:pPr>
            <a:r>
              <a:rPr lang="en-US" sz="4000" dirty="0">
                <a:solidFill>
                  <a:prstClr val="white"/>
                </a:solidFill>
              </a:rPr>
              <a:t>A sense of control</a:t>
            </a:r>
          </a:p>
          <a:p>
            <a:pPr eaLnBrk="1" fontAlgn="base" hangingPunct="1">
              <a:spcBef>
                <a:spcPct val="0"/>
              </a:spcBef>
              <a:spcAft>
                <a:spcPct val="0"/>
              </a:spcAft>
            </a:pPr>
            <a:endParaRPr lang="en-US" sz="4000" dirty="0">
              <a:solidFill>
                <a:prstClr val="white"/>
              </a:solidFill>
            </a:endParaRPr>
          </a:p>
          <a:p>
            <a:pPr eaLnBrk="1" fontAlgn="base" hangingPunct="1">
              <a:spcBef>
                <a:spcPct val="0"/>
              </a:spcBef>
              <a:spcAft>
                <a:spcPct val="0"/>
              </a:spcAft>
            </a:pPr>
            <a:r>
              <a:rPr lang="en-US" sz="4000" dirty="0">
                <a:solidFill>
                  <a:prstClr val="white"/>
                </a:solidFill>
              </a:rPr>
              <a:t>And. . .</a:t>
            </a:r>
          </a:p>
        </p:txBody>
      </p:sp>
    </p:spTree>
    <p:extLst>
      <p:ext uri="{BB962C8B-B14F-4D97-AF65-F5344CB8AC3E}">
        <p14:creationId xmlns:p14="http://schemas.microsoft.com/office/powerpoint/2010/main" val="3245568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6"/>
          <p:cNvSpPr>
            <a:spLocks noGrp="1"/>
          </p:cNvSpPr>
          <p:nvPr>
            <p:ph type="subTitle" idx="1"/>
          </p:nvPr>
        </p:nvSpPr>
        <p:spPr>
          <a:xfrm>
            <a:off x="495300" y="1349229"/>
            <a:ext cx="8153400" cy="5181600"/>
          </a:xfrm>
        </p:spPr>
        <p:txBody>
          <a:bodyPr/>
          <a:lstStyle/>
          <a:p>
            <a:pPr algn="l"/>
            <a:endParaRPr lang="en-US" sz="3600" i="1" dirty="0">
              <a:solidFill>
                <a:schemeClr val="bg1"/>
              </a:solidFill>
            </a:endParaRPr>
          </a:p>
          <a:p>
            <a:pPr algn="l"/>
            <a:r>
              <a:rPr lang="en-US" sz="3600" i="1" dirty="0">
                <a:solidFill>
                  <a:schemeClr val="bg1"/>
                </a:solidFill>
              </a:rPr>
              <a:t>Our approach</a:t>
            </a:r>
            <a:r>
              <a:rPr lang="en-US" sz="3600" dirty="0">
                <a:solidFill>
                  <a:schemeClr val="bg1"/>
                </a:solidFill>
              </a:rPr>
              <a:t> moves us from the certainty that behavior is simple willful defiance to being </a:t>
            </a:r>
            <a:r>
              <a:rPr lang="en-US" sz="3600" u="sng" dirty="0">
                <a:solidFill>
                  <a:schemeClr val="bg1"/>
                </a:solidFill>
              </a:rPr>
              <a:t>curious</a:t>
            </a:r>
            <a:r>
              <a:rPr lang="en-US" sz="3600" dirty="0">
                <a:solidFill>
                  <a:schemeClr val="bg1"/>
                </a:solidFill>
              </a:rPr>
              <a:t> as to what need is behind the behavior. </a:t>
            </a:r>
            <a:r>
              <a:rPr lang="en-US" dirty="0">
                <a:solidFill>
                  <a:schemeClr val="bg1"/>
                </a:solidFill>
              </a:rPr>
              <a:t> </a:t>
            </a:r>
          </a:p>
          <a:p>
            <a:pPr algn="l" eaLnBrk="1" hangingPunct="1"/>
            <a:endParaRPr lang="en-US"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651607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3747" name="TextBox 1"/>
          <p:cNvSpPr txBox="1">
            <a:spLocks noChangeArrowheads="1"/>
          </p:cNvSpPr>
          <p:nvPr/>
        </p:nvSpPr>
        <p:spPr bwMode="auto">
          <a:xfrm>
            <a:off x="1623702" y="663864"/>
            <a:ext cx="922091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4000" dirty="0">
                <a:solidFill>
                  <a:schemeClr val="bg1"/>
                </a:solidFill>
              </a:rPr>
              <a:t>STABLE </a:t>
            </a:r>
            <a:r>
              <a:rPr lang="en-US" sz="4000" dirty="0">
                <a:solidFill>
                  <a:srgbClr val="FFFF00"/>
                </a:solidFill>
              </a:rPr>
              <a:t>RELATIONSHIPS</a:t>
            </a:r>
          </a:p>
          <a:p>
            <a:pPr eaLnBrk="1" fontAlgn="base" hangingPunct="1">
              <a:spcBef>
                <a:spcPct val="0"/>
              </a:spcBef>
              <a:spcAft>
                <a:spcPct val="0"/>
              </a:spcAft>
            </a:pPr>
            <a:r>
              <a:rPr lang="en-US" sz="4000" dirty="0">
                <a:solidFill>
                  <a:prstClr val="white"/>
                </a:solidFill>
              </a:rPr>
              <a:t>With</a:t>
            </a:r>
          </a:p>
          <a:p>
            <a:pPr eaLnBrk="1" fontAlgn="base" hangingPunct="1">
              <a:spcBef>
                <a:spcPct val="0"/>
              </a:spcBef>
              <a:spcAft>
                <a:spcPct val="0"/>
              </a:spcAft>
            </a:pPr>
            <a:r>
              <a:rPr lang="en-US" sz="4000" dirty="0">
                <a:solidFill>
                  <a:prstClr val="white"/>
                </a:solidFill>
              </a:rPr>
              <a:t>SUPPORTIVE </a:t>
            </a:r>
            <a:r>
              <a:rPr lang="en-US" sz="4000" dirty="0">
                <a:solidFill>
                  <a:srgbClr val="FFFF00"/>
                </a:solidFill>
              </a:rPr>
              <a:t>PEOPLE</a:t>
            </a:r>
          </a:p>
          <a:p>
            <a:pPr eaLnBrk="1" fontAlgn="base" hangingPunct="1">
              <a:spcBef>
                <a:spcPct val="0"/>
              </a:spcBef>
              <a:spcAft>
                <a:spcPct val="0"/>
              </a:spcAft>
            </a:pPr>
            <a:endParaRPr lang="en-US" sz="4000" dirty="0">
              <a:solidFill>
                <a:srgbClr val="FFFF00"/>
              </a:solidFill>
            </a:endParaRPr>
          </a:p>
        </p:txBody>
      </p:sp>
      <p:pic>
        <p:nvPicPr>
          <p:cNvPr id="6" name="Picture 5"/>
          <p:cNvPicPr>
            <a:picLocks noChangeAspect="1"/>
          </p:cNvPicPr>
          <p:nvPr/>
        </p:nvPicPr>
        <p:blipFill>
          <a:blip r:embed="rId3"/>
          <a:stretch>
            <a:fillRect/>
          </a:stretch>
        </p:blipFill>
        <p:spPr>
          <a:xfrm>
            <a:off x="4879649" y="3136333"/>
            <a:ext cx="3806117" cy="2853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Heart 1"/>
          <p:cNvSpPr/>
          <p:nvPr/>
        </p:nvSpPr>
        <p:spPr>
          <a:xfrm rot="20487162">
            <a:off x="871671" y="3179035"/>
            <a:ext cx="2948299" cy="256331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Love and belonging</a:t>
            </a:r>
          </a:p>
        </p:txBody>
      </p:sp>
    </p:spTree>
    <p:extLst>
      <p:ext uri="{BB962C8B-B14F-4D97-AF65-F5344CB8AC3E}">
        <p14:creationId xmlns:p14="http://schemas.microsoft.com/office/powerpoint/2010/main" val="35050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srcRect t="4610" r="5012" b="2719"/>
          <a:stretch/>
        </p:blipFill>
        <p:spPr>
          <a:xfrm>
            <a:off x="-637306" y="1135157"/>
            <a:ext cx="5059816" cy="5105400"/>
          </a:xfrm>
          <a:prstGeom prst="rect">
            <a:avLst/>
          </a:prstGeom>
        </p:spPr>
      </p:pic>
      <p:sp>
        <p:nvSpPr>
          <p:cNvPr id="7" name="Subtitle 6"/>
          <p:cNvSpPr>
            <a:spLocks noGrp="1"/>
          </p:cNvSpPr>
          <p:nvPr>
            <p:ph type="subTitle" idx="1"/>
          </p:nvPr>
        </p:nvSpPr>
        <p:spPr>
          <a:xfrm>
            <a:off x="6688655" y="1273810"/>
            <a:ext cx="2027380" cy="956370"/>
          </a:xfrm>
          <a:solidFill>
            <a:srgbClr val="6F6FFF"/>
          </a:solidFill>
          <a:scene3d>
            <a:camera prst="orthographicFront"/>
            <a:lightRig rig="threePt" dir="t"/>
          </a:scene3d>
          <a:sp3d>
            <a:bevelT/>
          </a:sp3d>
        </p:spPr>
        <p:txBody>
          <a:bodyPr rtlCol="0">
            <a:normAutofit fontScale="85000" lnSpcReduction="20000"/>
          </a:bodyPr>
          <a:lstStyle/>
          <a:p>
            <a:pPr algn="l" eaLnBrk="1" fontAlgn="auto" hangingPunct="1">
              <a:spcAft>
                <a:spcPts val="0"/>
              </a:spcAft>
              <a:defRPr/>
            </a:pPr>
            <a:r>
              <a:rPr lang="en-US" sz="1800" dirty="0">
                <a:solidFill>
                  <a:schemeClr val="tx1"/>
                </a:solidFill>
                <a:latin typeface="Franklin Gothic Demi" panose="020B0703020102020204" pitchFamily="34" charset="0"/>
                <a:cs typeface="Arial" pitchFamily="34" charset="0"/>
              </a:rPr>
              <a:t>Problem solving</a:t>
            </a:r>
          </a:p>
          <a:p>
            <a:pPr algn="l" eaLnBrk="1" fontAlgn="auto" hangingPunct="1">
              <a:spcAft>
                <a:spcPts val="0"/>
              </a:spcAft>
              <a:defRPr/>
            </a:pPr>
            <a:r>
              <a:rPr lang="en-US" sz="1800" dirty="0">
                <a:solidFill>
                  <a:schemeClr val="tx1"/>
                </a:solidFill>
                <a:latin typeface="Franklin Gothic Demi" panose="020B0703020102020204" pitchFamily="34" charset="0"/>
                <a:cs typeface="Arial" pitchFamily="34" charset="0"/>
              </a:rPr>
              <a:t>Collaborate/create solutions together</a:t>
            </a:r>
          </a:p>
          <a:p>
            <a:pPr algn="l" eaLnBrk="1" fontAlgn="auto" hangingPunct="1">
              <a:spcAft>
                <a:spcPts val="0"/>
              </a:spcAft>
              <a:defRPr/>
            </a:pPr>
            <a:r>
              <a:rPr lang="en-US" sz="1800">
                <a:solidFill>
                  <a:schemeClr val="tx1"/>
                </a:solidFill>
                <a:latin typeface="Franklin Gothic Demi" panose="020B0703020102020204" pitchFamily="34" charset="0"/>
                <a:cs typeface="Arial" pitchFamily="34" charset="0"/>
              </a:rPr>
              <a:t>Positive self - talk</a:t>
            </a:r>
            <a:endParaRPr lang="en-US" sz="1800" dirty="0">
              <a:solidFill>
                <a:schemeClr val="tx1"/>
              </a:solidFill>
              <a:latin typeface="Franklin Gothic Demi" panose="020B0703020102020204" pitchFamily="34" charset="0"/>
              <a:cs typeface="Arial" pitchFamily="34" charset="0"/>
            </a:endParaRPr>
          </a:p>
          <a:p>
            <a:pPr algn="l" eaLnBrk="1" fontAlgn="auto" hangingPunct="1">
              <a:spcAft>
                <a:spcPts val="0"/>
              </a:spcAft>
              <a:defRPr/>
            </a:pPr>
            <a:endParaRPr lang="en-US" sz="1800" dirty="0">
              <a:solidFill>
                <a:schemeClr val="tx1"/>
              </a:solidFill>
              <a:latin typeface="Franklin Gothic Demi" panose="020B0703020102020204" pitchFamily="34" charset="0"/>
              <a:cs typeface="Arial" pitchFamily="34" charset="0"/>
            </a:endParaRPr>
          </a:p>
          <a:p>
            <a:pPr algn="l" eaLnBrk="1" fontAlgn="auto" hangingPunct="1">
              <a:spcAft>
                <a:spcPts val="0"/>
              </a:spcAft>
              <a:defRPr/>
            </a:pPr>
            <a:endParaRPr lang="en-US" sz="1800" dirty="0">
              <a:solidFill>
                <a:schemeClr val="tx1"/>
              </a:solidFill>
              <a:latin typeface="Franklin Gothic Demi" panose="020B0703020102020204" pitchFamily="34" charset="0"/>
              <a:cs typeface="Arial" pitchFamily="34" charset="0"/>
            </a:endParaRPr>
          </a:p>
          <a:p>
            <a:pPr algn="l" eaLnBrk="1" fontAlgn="auto" hangingPunct="1">
              <a:spcAft>
                <a:spcPts val="0"/>
              </a:spcAft>
              <a:defRPr/>
            </a:pPr>
            <a:endParaRPr lang="en-US" sz="1800" dirty="0">
              <a:solidFill>
                <a:schemeClr val="tx1"/>
              </a:solidFill>
              <a:latin typeface="Franklin Gothic Demi" panose="020B0703020102020204" pitchFamily="34" charset="0"/>
              <a:cs typeface="Arial" pitchFamily="34" charset="0"/>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73747" name="TextBox 1"/>
          <p:cNvSpPr txBox="1">
            <a:spLocks noChangeArrowheads="1"/>
          </p:cNvSpPr>
          <p:nvPr/>
        </p:nvSpPr>
        <p:spPr bwMode="auto">
          <a:xfrm>
            <a:off x="-45584" y="155842"/>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4000" dirty="0">
                <a:solidFill>
                  <a:prstClr val="white"/>
                </a:solidFill>
              </a:rPr>
              <a:t>What will help? Sequence of Engagement</a:t>
            </a:r>
          </a:p>
        </p:txBody>
      </p:sp>
      <p:sp>
        <p:nvSpPr>
          <p:cNvPr id="73749" name="TextBox 1"/>
          <p:cNvSpPr txBox="1">
            <a:spLocks noChangeArrowheads="1"/>
          </p:cNvSpPr>
          <p:nvPr/>
        </p:nvSpPr>
        <p:spPr bwMode="auto">
          <a:xfrm>
            <a:off x="6688655" y="2227741"/>
            <a:ext cx="1962150" cy="2031325"/>
          </a:xfrm>
          <a:prstGeom prst="rect">
            <a:avLst/>
          </a:prstGeom>
          <a:solidFill>
            <a:srgbClr val="05D8FF"/>
          </a:solidFill>
          <a:ln>
            <a:noFill/>
          </a:ln>
          <a:scene3d>
            <a:camera prst="orthographicFront"/>
            <a:lightRig rig="threePt" dir="t"/>
          </a:scene3d>
          <a:sp3d>
            <a:bevelT/>
          </a:sp3d>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prstClr val="black"/>
                </a:solidFill>
                <a:latin typeface="Franklin Gothic Demi" panose="020B0703020102020204" pitchFamily="34" charset="0"/>
              </a:rPr>
              <a:t>Side by Side, 1:1</a:t>
            </a:r>
          </a:p>
          <a:p>
            <a:pPr eaLnBrk="1" fontAlgn="base" hangingPunct="1">
              <a:spcBef>
                <a:spcPct val="0"/>
              </a:spcBef>
              <a:spcAft>
                <a:spcPct val="0"/>
              </a:spcAft>
            </a:pPr>
            <a:r>
              <a:rPr lang="en-US" dirty="0">
                <a:solidFill>
                  <a:prstClr val="black"/>
                </a:solidFill>
                <a:latin typeface="Franklin Gothic Demi" panose="020B0703020102020204" pitchFamily="34" charset="0"/>
              </a:rPr>
              <a:t>Empathize</a:t>
            </a:r>
          </a:p>
          <a:p>
            <a:pPr eaLnBrk="1" fontAlgn="base" hangingPunct="1">
              <a:spcBef>
                <a:spcPct val="0"/>
              </a:spcBef>
              <a:spcAft>
                <a:spcPct val="0"/>
              </a:spcAft>
            </a:pPr>
            <a:r>
              <a:rPr lang="en-US" dirty="0">
                <a:solidFill>
                  <a:prstClr val="black"/>
                </a:solidFill>
                <a:latin typeface="Franklin Gothic Demi" panose="020B0703020102020204" pitchFamily="34" charset="0"/>
              </a:rPr>
              <a:t>Identify/clarify feelings</a:t>
            </a:r>
          </a:p>
          <a:p>
            <a:pPr eaLnBrk="1" fontAlgn="base" hangingPunct="1">
              <a:spcBef>
                <a:spcPct val="0"/>
              </a:spcBef>
              <a:spcAft>
                <a:spcPct val="0"/>
              </a:spcAft>
            </a:pPr>
            <a:r>
              <a:rPr lang="en-US" dirty="0" err="1">
                <a:solidFill>
                  <a:prstClr val="black"/>
                </a:solidFill>
                <a:latin typeface="Franklin Gothic Demi" panose="020B0703020102020204" pitchFamily="34" charset="0"/>
              </a:rPr>
              <a:t>Noticement</a:t>
            </a:r>
            <a:endParaRPr lang="en-US" dirty="0">
              <a:solidFill>
                <a:prstClr val="black"/>
              </a:solidFill>
              <a:latin typeface="Franklin Gothic Demi" panose="020B0703020102020204" pitchFamily="34" charset="0"/>
            </a:endParaRPr>
          </a:p>
          <a:p>
            <a:pPr eaLnBrk="1" fontAlgn="base" hangingPunct="1">
              <a:spcBef>
                <a:spcPct val="0"/>
              </a:spcBef>
              <a:spcAft>
                <a:spcPct val="0"/>
              </a:spcAft>
            </a:pPr>
            <a:endParaRPr lang="en-US" dirty="0">
              <a:solidFill>
                <a:prstClr val="black"/>
              </a:solidFill>
              <a:latin typeface="Franklin Gothic Demi" panose="020B0703020102020204" pitchFamily="34" charset="0"/>
            </a:endParaRPr>
          </a:p>
          <a:p>
            <a:pPr eaLnBrk="1" fontAlgn="base" hangingPunct="1">
              <a:spcBef>
                <a:spcPct val="0"/>
              </a:spcBef>
              <a:spcAft>
                <a:spcPct val="0"/>
              </a:spcAft>
            </a:pPr>
            <a:endParaRPr lang="en-US" dirty="0">
              <a:solidFill>
                <a:prstClr val="black"/>
              </a:solidFill>
              <a:latin typeface="Franklin Gothic Demi" panose="020B0703020102020204" pitchFamily="34" charset="0"/>
            </a:endParaRPr>
          </a:p>
        </p:txBody>
      </p:sp>
      <p:sp>
        <p:nvSpPr>
          <p:cNvPr id="73750" name="TextBox 2"/>
          <p:cNvSpPr txBox="1">
            <a:spLocks noChangeArrowheads="1"/>
          </p:cNvSpPr>
          <p:nvPr/>
        </p:nvSpPr>
        <p:spPr bwMode="auto">
          <a:xfrm>
            <a:off x="6682700" y="3821954"/>
            <a:ext cx="1987550" cy="923330"/>
          </a:xfrm>
          <a:prstGeom prst="rect">
            <a:avLst/>
          </a:prstGeom>
          <a:solidFill>
            <a:srgbClr val="ACDA41"/>
          </a:solidFill>
          <a:ln>
            <a:noFill/>
          </a:ln>
          <a:scene3d>
            <a:camera prst="orthographicFront"/>
            <a:lightRig rig="threePt" dir="t"/>
          </a:scene3d>
          <a:sp3d>
            <a:bevelT/>
          </a:sp3d>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prstClr val="black"/>
                </a:solidFill>
                <a:latin typeface="Franklin Gothic Demi" panose="020B0703020102020204" pitchFamily="34" charset="0"/>
              </a:rPr>
              <a:t>Rhythmic</a:t>
            </a:r>
          </a:p>
          <a:p>
            <a:pPr eaLnBrk="1" fontAlgn="base" hangingPunct="1">
              <a:spcBef>
                <a:spcPct val="0"/>
              </a:spcBef>
              <a:spcAft>
                <a:spcPct val="0"/>
              </a:spcAft>
            </a:pPr>
            <a:r>
              <a:rPr lang="en-US" dirty="0">
                <a:solidFill>
                  <a:prstClr val="black"/>
                </a:solidFill>
                <a:latin typeface="Franklin Gothic Demi" panose="020B0703020102020204" pitchFamily="34" charset="0"/>
              </a:rPr>
              <a:t>Repetitive</a:t>
            </a:r>
          </a:p>
          <a:p>
            <a:pPr eaLnBrk="1" fontAlgn="base" hangingPunct="1">
              <a:spcBef>
                <a:spcPct val="0"/>
              </a:spcBef>
              <a:spcAft>
                <a:spcPct val="0"/>
              </a:spcAft>
            </a:pPr>
            <a:r>
              <a:rPr lang="en-US" dirty="0">
                <a:solidFill>
                  <a:prstClr val="black"/>
                </a:solidFill>
                <a:latin typeface="Franklin Gothic Demi" panose="020B0703020102020204" pitchFamily="34" charset="0"/>
              </a:rPr>
              <a:t>Patterned activity</a:t>
            </a:r>
          </a:p>
        </p:txBody>
      </p:sp>
      <p:sp>
        <p:nvSpPr>
          <p:cNvPr id="73751" name="TextBox 5"/>
          <p:cNvSpPr txBox="1">
            <a:spLocks noChangeArrowheads="1"/>
          </p:cNvSpPr>
          <p:nvPr/>
        </p:nvSpPr>
        <p:spPr bwMode="auto">
          <a:xfrm>
            <a:off x="6688655" y="4768618"/>
            <a:ext cx="1987550" cy="1477328"/>
          </a:xfrm>
          <a:prstGeom prst="rect">
            <a:avLst/>
          </a:prstGeom>
          <a:solidFill>
            <a:srgbClr val="B476A9"/>
          </a:solidFill>
          <a:ln>
            <a:noFill/>
          </a:ln>
          <a:scene3d>
            <a:camera prst="orthographicFront"/>
            <a:lightRig rig="threePt" dir="t"/>
          </a:scene3d>
          <a:sp3d>
            <a:bevelT/>
          </a:sp3d>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prstClr val="black"/>
                </a:solidFill>
                <a:latin typeface="Franklin Gothic Demi" panose="020B0703020102020204" pitchFamily="34" charset="0"/>
              </a:rPr>
              <a:t>Sensory aware</a:t>
            </a:r>
          </a:p>
          <a:p>
            <a:pPr eaLnBrk="1" fontAlgn="base" hangingPunct="1">
              <a:spcBef>
                <a:spcPct val="0"/>
              </a:spcBef>
              <a:spcAft>
                <a:spcPct val="0"/>
              </a:spcAft>
            </a:pPr>
            <a:r>
              <a:rPr lang="en-US" dirty="0">
                <a:solidFill>
                  <a:prstClr val="black"/>
                </a:solidFill>
                <a:latin typeface="Franklin Gothic Demi" panose="020B0703020102020204" pitchFamily="34" charset="0"/>
              </a:rPr>
              <a:t>Noise &amp; Voice</a:t>
            </a:r>
          </a:p>
          <a:p>
            <a:pPr eaLnBrk="1" fontAlgn="base" hangingPunct="1">
              <a:spcBef>
                <a:spcPct val="0"/>
              </a:spcBef>
              <a:spcAft>
                <a:spcPct val="0"/>
              </a:spcAft>
            </a:pPr>
            <a:r>
              <a:rPr lang="en-US" dirty="0">
                <a:solidFill>
                  <a:prstClr val="black"/>
                </a:solidFill>
                <a:latin typeface="Franklin Gothic Demi" panose="020B0703020102020204" pitchFamily="34" charset="0"/>
              </a:rPr>
              <a:t>modulation</a:t>
            </a:r>
          </a:p>
          <a:p>
            <a:pPr eaLnBrk="1" fontAlgn="base" hangingPunct="1">
              <a:spcBef>
                <a:spcPct val="0"/>
              </a:spcBef>
              <a:spcAft>
                <a:spcPct val="0"/>
              </a:spcAft>
            </a:pPr>
            <a:r>
              <a:rPr lang="en-US" dirty="0">
                <a:solidFill>
                  <a:prstClr val="black"/>
                </a:solidFill>
                <a:latin typeface="Franklin Gothic Demi" panose="020B0703020102020204" pitchFamily="34" charset="0"/>
              </a:rPr>
              <a:t>Reflect/listen</a:t>
            </a:r>
          </a:p>
          <a:p>
            <a:pPr eaLnBrk="1" fontAlgn="base" hangingPunct="1">
              <a:spcBef>
                <a:spcPct val="0"/>
              </a:spcBef>
              <a:spcAft>
                <a:spcPct val="0"/>
              </a:spcAft>
            </a:pPr>
            <a:r>
              <a:rPr lang="en-US" dirty="0">
                <a:solidFill>
                  <a:prstClr val="black"/>
                </a:solidFill>
                <a:latin typeface="Franklin Gothic Demi" panose="020B0703020102020204" pitchFamily="34" charset="0"/>
              </a:rPr>
              <a:t>Reassure</a:t>
            </a:r>
          </a:p>
        </p:txBody>
      </p:sp>
      <p:sp>
        <p:nvSpPr>
          <p:cNvPr id="16" name="TextBox 15"/>
          <p:cNvSpPr txBox="1"/>
          <p:nvPr/>
        </p:nvSpPr>
        <p:spPr>
          <a:xfrm>
            <a:off x="2286000" y="6299780"/>
            <a:ext cx="4724400" cy="276999"/>
          </a:xfrm>
          <a:prstGeom prst="rect">
            <a:avLst/>
          </a:prstGeom>
          <a:noFill/>
        </p:spPr>
        <p:txBody>
          <a:bodyPr wrap="square" rtlCol="0">
            <a:spAutoFit/>
          </a:bodyPr>
          <a:lstStyle/>
          <a:p>
            <a:pPr fontAlgn="base">
              <a:spcBef>
                <a:spcPct val="0"/>
              </a:spcBef>
              <a:spcAft>
                <a:spcPct val="0"/>
              </a:spcAft>
            </a:pPr>
            <a:r>
              <a:rPr lang="en-US" sz="1200" dirty="0">
                <a:solidFill>
                  <a:prstClr val="white"/>
                </a:solidFill>
                <a:latin typeface="Arial" charset="0"/>
                <a:cs typeface="Arial" charset="0"/>
              </a:rPr>
              <a:t>Adapted from the work of Dr. Bruce Perry, MD, PhD © 2006-2010 </a:t>
            </a:r>
          </a:p>
        </p:txBody>
      </p:sp>
      <p:cxnSp>
        <p:nvCxnSpPr>
          <p:cNvPr id="19" name="Elbow Connector 18"/>
          <p:cNvCxnSpPr/>
          <p:nvPr/>
        </p:nvCxnSpPr>
        <p:spPr>
          <a:xfrm flipV="1">
            <a:off x="3293633" y="4079741"/>
            <a:ext cx="1232783" cy="111259"/>
          </a:xfrm>
          <a:prstGeom prst="bentConnector3">
            <a:avLst/>
          </a:prstGeom>
          <a:ln w="5715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a:off x="3581400" y="3066925"/>
            <a:ext cx="945016" cy="150986"/>
          </a:xfrm>
          <a:prstGeom prst="bentConnector3">
            <a:avLst/>
          </a:prstGeom>
          <a:ln w="5715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2" name="TextBox 7"/>
          <p:cNvSpPr txBox="1"/>
          <p:nvPr/>
        </p:nvSpPr>
        <p:spPr>
          <a:xfrm>
            <a:off x="4538163" y="1653259"/>
            <a:ext cx="1622112" cy="523220"/>
          </a:xfrm>
          <a:prstGeom prst="rect">
            <a:avLst/>
          </a:prstGeom>
          <a:solidFill>
            <a:srgbClr val="6666FF"/>
          </a:solid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800" dirty="0">
                <a:solidFill>
                  <a:prstClr val="black"/>
                </a:solidFill>
                <a:latin typeface="Franklin Gothic Demi" panose="020B0703020102020204" pitchFamily="34" charset="0"/>
              </a:rPr>
              <a:t>Reason</a:t>
            </a:r>
          </a:p>
        </p:txBody>
      </p:sp>
      <p:sp>
        <p:nvSpPr>
          <p:cNvPr id="23" name="TextBox 12"/>
          <p:cNvSpPr txBox="1"/>
          <p:nvPr/>
        </p:nvSpPr>
        <p:spPr>
          <a:xfrm>
            <a:off x="4526280" y="2956786"/>
            <a:ext cx="1591632" cy="523220"/>
          </a:xfrm>
          <a:prstGeom prst="rect">
            <a:avLst/>
          </a:prstGeom>
          <a:solidFill>
            <a:srgbClr val="00CCFF"/>
          </a:solid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800" dirty="0">
                <a:solidFill>
                  <a:prstClr val="black"/>
                </a:solidFill>
                <a:latin typeface="Franklin Gothic Demi" panose="020B0703020102020204" pitchFamily="34" charset="0"/>
              </a:rPr>
              <a:t>Relate</a:t>
            </a:r>
          </a:p>
        </p:txBody>
      </p:sp>
      <p:cxnSp>
        <p:nvCxnSpPr>
          <p:cNvPr id="18" name="Elbow Connector 17"/>
          <p:cNvCxnSpPr/>
          <p:nvPr/>
        </p:nvCxnSpPr>
        <p:spPr>
          <a:xfrm flipV="1">
            <a:off x="3018778" y="5066148"/>
            <a:ext cx="1507638" cy="191184"/>
          </a:xfrm>
          <a:prstGeom prst="bentConnector3">
            <a:avLst/>
          </a:prstGeom>
          <a:ln w="5715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6" name="TextBox 14"/>
          <p:cNvSpPr txBox="1"/>
          <p:nvPr/>
        </p:nvSpPr>
        <p:spPr>
          <a:xfrm>
            <a:off x="4526280" y="3896380"/>
            <a:ext cx="1591632" cy="523220"/>
          </a:xfrm>
          <a:prstGeom prst="rect">
            <a:avLst/>
          </a:prstGeom>
          <a:solidFill>
            <a:srgbClr val="A1CD3A"/>
          </a:solid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800" dirty="0">
                <a:solidFill>
                  <a:prstClr val="black"/>
                </a:solidFill>
                <a:latin typeface="Franklin Gothic Demi" panose="020B0703020102020204" pitchFamily="34" charset="0"/>
              </a:rPr>
              <a:t>Regulate</a:t>
            </a:r>
          </a:p>
        </p:txBody>
      </p:sp>
      <p:cxnSp>
        <p:nvCxnSpPr>
          <p:cNvPr id="21" name="Elbow Connector 20"/>
          <p:cNvCxnSpPr/>
          <p:nvPr/>
        </p:nvCxnSpPr>
        <p:spPr>
          <a:xfrm>
            <a:off x="3952387" y="1845195"/>
            <a:ext cx="585776" cy="221653"/>
          </a:xfrm>
          <a:prstGeom prst="bentConnector3">
            <a:avLst/>
          </a:prstGeom>
          <a:ln w="5715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9" name="TextBox 14"/>
          <p:cNvSpPr txBox="1"/>
          <p:nvPr/>
        </p:nvSpPr>
        <p:spPr>
          <a:xfrm>
            <a:off x="4495800" y="4870003"/>
            <a:ext cx="1591632" cy="523220"/>
          </a:xfrm>
          <a:prstGeom prst="rect">
            <a:avLst/>
          </a:prstGeom>
          <a:solidFill>
            <a:srgbClr val="C27EB6"/>
          </a:solid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800" dirty="0">
                <a:solidFill>
                  <a:prstClr val="black"/>
                </a:solidFill>
                <a:latin typeface="Franklin Gothic Demi" panose="020B0703020102020204" pitchFamily="34" charset="0"/>
              </a:rPr>
              <a:t>Regulate</a:t>
            </a:r>
          </a:p>
        </p:txBody>
      </p:sp>
      <p:cxnSp>
        <p:nvCxnSpPr>
          <p:cNvPr id="48" name="Elbow Connector 47"/>
          <p:cNvCxnSpPr/>
          <p:nvPr/>
        </p:nvCxnSpPr>
        <p:spPr>
          <a:xfrm>
            <a:off x="6102384" y="1889148"/>
            <a:ext cx="632675" cy="228734"/>
          </a:xfrm>
          <a:prstGeom prst="bentConnector3">
            <a:avLst/>
          </a:prstGeom>
          <a:ln w="5715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a:off x="6129948" y="3124200"/>
            <a:ext cx="651852" cy="208208"/>
          </a:xfrm>
          <a:prstGeom prst="bentConnector3">
            <a:avLst/>
          </a:prstGeom>
          <a:ln w="5715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a:off x="6104878" y="4058992"/>
            <a:ext cx="664886" cy="208208"/>
          </a:xfrm>
          <a:prstGeom prst="bentConnector3">
            <a:avLst/>
          </a:prstGeom>
          <a:ln w="5715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a:off x="6103557" y="5138873"/>
            <a:ext cx="683349" cy="530685"/>
          </a:xfrm>
          <a:prstGeom prst="bentConnector3">
            <a:avLst/>
          </a:prstGeom>
          <a:ln w="5715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795724" y="1526283"/>
            <a:ext cx="228600" cy="203105"/>
          </a:xfrm>
          <a:prstGeom prst="ellipse">
            <a:avLst/>
          </a:prstGeom>
          <a:solidFill>
            <a:srgbClr val="C60D0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1" name="Oval 30"/>
          <p:cNvSpPr/>
          <p:nvPr/>
        </p:nvSpPr>
        <p:spPr>
          <a:xfrm>
            <a:off x="3492937" y="2945293"/>
            <a:ext cx="228600" cy="203105"/>
          </a:xfrm>
          <a:prstGeom prst="ellipse">
            <a:avLst/>
          </a:prstGeom>
          <a:solidFill>
            <a:srgbClr val="C60D0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2" name="Oval 31"/>
          <p:cNvSpPr/>
          <p:nvPr/>
        </p:nvSpPr>
        <p:spPr>
          <a:xfrm>
            <a:off x="3182399" y="4083722"/>
            <a:ext cx="228600" cy="203105"/>
          </a:xfrm>
          <a:prstGeom prst="ellipse">
            <a:avLst/>
          </a:prstGeom>
          <a:solidFill>
            <a:srgbClr val="C60D0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3" name="Oval 32"/>
          <p:cNvSpPr/>
          <p:nvPr/>
        </p:nvSpPr>
        <p:spPr>
          <a:xfrm>
            <a:off x="2902144" y="5155779"/>
            <a:ext cx="228600" cy="203105"/>
          </a:xfrm>
          <a:prstGeom prst="ellipse">
            <a:avLst/>
          </a:prstGeom>
          <a:solidFill>
            <a:srgbClr val="C60D0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415345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7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7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7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73749" grpId="0" animBg="1"/>
      <p:bldP spid="73750" grpId="0" animBg="1"/>
      <p:bldP spid="73751" grpId="0" animBg="1"/>
      <p:bldP spid="22" grpId="0" animBg="1"/>
      <p:bldP spid="23" grpId="0" animBg="1"/>
      <p:bldP spid="26" grpId="0" animBg="1"/>
      <p:bldP spid="39" grpId="0" animBg="1"/>
      <p:bldP spid="30" grpId="0" animBg="1"/>
      <p:bldP spid="31" grpId="0" animBg="1"/>
      <p:bldP spid="32" grpId="0" animBg="1"/>
      <p:bldP spid="3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2" name="AutoShape 2" descr="https://mail.calfarley.org/owa/service.svc/s/GetFileAttachment?id=AAMkADE4MjAxNzIzLWRjZmYtNDMzZi04MGVjLWQ3ODE1MTU4ZWI2NABGAAAAAAA2DwpMKElaQLn74nIMWkurBwCI%2BNhdpgbeRJ3bqcymkWRWANsWowASAAA%2FfhNm6PQZSb3s1nklQokyAADdbSMRAAABEgAQADdbO%2BsQP3FPtcpUi8MTlaM%3D&amp;isImagePreview=True&amp;X-OWA-CANARY=pS1fxLFmzkuFFj1r9KWI1Mt9nZpOl9EIQ-a3gXAmg6QzXPkTX0oiwI-6M2jHI8KPyjp3XBYElt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 name="TextBox 5"/>
          <p:cNvSpPr txBox="1"/>
          <p:nvPr/>
        </p:nvSpPr>
        <p:spPr>
          <a:xfrm>
            <a:off x="94277" y="582067"/>
            <a:ext cx="7126182" cy="6309420"/>
          </a:xfrm>
          <a:prstGeom prst="rect">
            <a:avLst/>
          </a:prstGeom>
          <a:noFill/>
        </p:spPr>
        <p:txBody>
          <a:bodyPr wrap="none" rtlCol="0">
            <a:spAutoFit/>
          </a:bodyPr>
          <a:lstStyle/>
          <a:p>
            <a:pPr algn="ctr"/>
            <a:r>
              <a:rPr lang="en-US" sz="4000" dirty="0"/>
              <a:t>                  Take care of you TOO:</a:t>
            </a:r>
          </a:p>
          <a:p>
            <a:pPr algn="ctr"/>
            <a:endParaRPr lang="en-US" sz="4000" dirty="0"/>
          </a:p>
          <a:p>
            <a:pPr marL="571500" indent="-571500">
              <a:buFont typeface="Arial" panose="020B0604020202020204" pitchFamily="34" charset="0"/>
              <a:buChar char="•"/>
            </a:pPr>
            <a:r>
              <a:rPr lang="en-US" sz="3600" dirty="0"/>
              <a:t>Take your time off</a:t>
            </a:r>
          </a:p>
          <a:p>
            <a:r>
              <a:rPr lang="en-US" sz="3600" dirty="0"/>
              <a:t>     	 and BE OFF</a:t>
            </a:r>
          </a:p>
          <a:p>
            <a:pPr marL="571500" indent="-571500">
              <a:buFont typeface="Arial" panose="020B0604020202020204" pitchFamily="34" charset="0"/>
              <a:buChar char="•"/>
            </a:pPr>
            <a:r>
              <a:rPr lang="en-US" sz="3600" dirty="0"/>
              <a:t>Exercise</a:t>
            </a:r>
          </a:p>
          <a:p>
            <a:pPr marL="571500" indent="-571500">
              <a:buFont typeface="Arial" panose="020B0604020202020204" pitchFamily="34" charset="0"/>
              <a:buChar char="•"/>
            </a:pPr>
            <a:r>
              <a:rPr lang="en-US" sz="3600" dirty="0"/>
              <a:t>Sleep</a:t>
            </a:r>
          </a:p>
          <a:p>
            <a:pPr marL="571500" indent="-571500">
              <a:buFont typeface="Arial" panose="020B0604020202020204" pitchFamily="34" charset="0"/>
              <a:buChar char="•"/>
            </a:pPr>
            <a:r>
              <a:rPr lang="en-US" sz="3600" dirty="0"/>
              <a:t>Eat good food</a:t>
            </a:r>
          </a:p>
          <a:p>
            <a:pPr marL="571500" indent="-571500">
              <a:buFont typeface="Arial" panose="020B0604020202020204" pitchFamily="34" charset="0"/>
              <a:buChar char="•"/>
            </a:pPr>
            <a:r>
              <a:rPr lang="en-US" sz="3600" dirty="0"/>
              <a:t>Laugh</a:t>
            </a:r>
          </a:p>
          <a:p>
            <a:pPr marL="571500" indent="-571500">
              <a:buFont typeface="Arial" panose="020B0604020202020204" pitchFamily="34" charset="0"/>
              <a:buChar char="•"/>
            </a:pPr>
            <a:r>
              <a:rPr lang="en-US" sz="3600" dirty="0"/>
              <a:t>Talk to the people who lift you up </a:t>
            </a:r>
          </a:p>
          <a:p>
            <a:r>
              <a:rPr lang="en-US" sz="3600" dirty="0"/>
              <a:t>	and encourage you</a:t>
            </a:r>
          </a:p>
          <a:p>
            <a:endParaRPr lang="en-US" sz="36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4038"/>
          <a:stretch/>
        </p:blipFill>
        <p:spPr>
          <a:xfrm>
            <a:off x="4332718" y="1408810"/>
            <a:ext cx="4341264" cy="3067050"/>
          </a:xfrm>
          <a:prstGeom prst="rect">
            <a:avLst/>
          </a:prstGeom>
        </p:spPr>
      </p:pic>
    </p:spTree>
    <p:extLst>
      <p:ext uri="{BB962C8B-B14F-4D97-AF65-F5344CB8AC3E}">
        <p14:creationId xmlns:p14="http://schemas.microsoft.com/office/powerpoint/2010/main" val="14979128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
        <p:nvSpPr>
          <p:cNvPr id="2" name="AutoShape 2" descr="https://mail.calfarley.org/owa/service.svc/s/GetFileAttachment?id=AAMkADE4MjAxNzIzLWRjZmYtNDMzZi04MGVjLWQ3ODE1MTU4ZWI2NABGAAAAAAA2DwpMKElaQLn74nIMWkurBwCI%2BNhdpgbeRJ3bqcymkWRWANsWowASAAA%2FfhNm6PQZSb3s1nklQokyAADdbSMRAAABEgAQADdbO%2BsQP3FPtcpUi8MTlaM%3D&amp;isImagePreview=True&amp;X-OWA-CANARY=pS1fxLFmzkuFFj1r9KWI1Mt9nZpOl9EIQ-a3gXAmg6QzXPkTX0oiwI-6M2jHI8KPyjp3XBYElt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 name="TextBox 5"/>
          <p:cNvSpPr txBox="1"/>
          <p:nvPr/>
        </p:nvSpPr>
        <p:spPr>
          <a:xfrm>
            <a:off x="215900" y="365125"/>
            <a:ext cx="8394670" cy="6247864"/>
          </a:xfrm>
          <a:prstGeom prst="rect">
            <a:avLst/>
          </a:prstGeom>
          <a:noFill/>
        </p:spPr>
        <p:txBody>
          <a:bodyPr wrap="none" rtlCol="0">
            <a:spAutoFit/>
          </a:bodyPr>
          <a:lstStyle/>
          <a:p>
            <a:pPr algn="ctr"/>
            <a:r>
              <a:rPr lang="en-US" sz="4000" dirty="0"/>
              <a:t>       </a:t>
            </a:r>
          </a:p>
          <a:p>
            <a:pPr algn="ctr"/>
            <a:endParaRPr lang="en-US" sz="4000" dirty="0"/>
          </a:p>
          <a:p>
            <a:pPr marL="571500" indent="-571500">
              <a:buFont typeface="Arial" panose="020B0604020202020204" pitchFamily="34" charset="0"/>
              <a:buChar char="•"/>
            </a:pPr>
            <a:r>
              <a:rPr lang="en-US" sz="4000" dirty="0"/>
              <a:t>Ask for help</a:t>
            </a:r>
          </a:p>
          <a:p>
            <a:pPr marL="571500" indent="-571500">
              <a:buFont typeface="Arial" panose="020B0604020202020204" pitchFamily="34" charset="0"/>
              <a:buChar char="•"/>
            </a:pPr>
            <a:r>
              <a:rPr lang="en-US" sz="4000" dirty="0"/>
              <a:t>Find your </a:t>
            </a:r>
          </a:p>
          <a:p>
            <a:r>
              <a:rPr lang="en-US" sz="4000" dirty="0"/>
              <a:t>     support group    	</a:t>
            </a:r>
          </a:p>
          <a:p>
            <a:pPr marL="571500" indent="-571500">
              <a:buFont typeface="Arial" panose="020B0604020202020204" pitchFamily="34" charset="0"/>
              <a:buChar char="•"/>
            </a:pPr>
            <a:r>
              <a:rPr lang="en-US" sz="4000" dirty="0"/>
              <a:t>Find your </a:t>
            </a:r>
          </a:p>
          <a:p>
            <a:r>
              <a:rPr lang="en-US" sz="4000" dirty="0"/>
              <a:t>    cheerleaders</a:t>
            </a:r>
          </a:p>
          <a:p>
            <a:pPr marL="571500" indent="-571500">
              <a:buFont typeface="Arial" panose="020B0604020202020204" pitchFamily="34" charset="0"/>
              <a:buChar char="•"/>
            </a:pPr>
            <a:r>
              <a:rPr lang="en-US" sz="4000" dirty="0"/>
              <a:t>Continue your spiritual development</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4038"/>
          <a:stretch/>
        </p:blipFill>
        <p:spPr>
          <a:xfrm>
            <a:off x="4332718" y="1408810"/>
            <a:ext cx="4341264" cy="3067050"/>
          </a:xfrm>
          <a:prstGeom prst="rect">
            <a:avLst/>
          </a:prstGeom>
        </p:spPr>
      </p:pic>
    </p:spTree>
    <p:extLst>
      <p:ext uri="{BB962C8B-B14F-4D97-AF65-F5344CB8AC3E}">
        <p14:creationId xmlns:p14="http://schemas.microsoft.com/office/powerpoint/2010/main" val="9459073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ctrTitle"/>
          </p:nvPr>
        </p:nvSpPr>
        <p:spPr>
          <a:xfrm>
            <a:off x="76200" y="1066800"/>
            <a:ext cx="9067800" cy="2133600"/>
          </a:xfrm>
        </p:spPr>
        <p:txBody>
          <a:bodyPr/>
          <a:lstStyle/>
          <a:p>
            <a:pPr eaLnBrk="1" hangingPunct="1"/>
            <a:br>
              <a:rPr lang="en-US" sz="6600" dirty="0">
                <a:solidFill>
                  <a:schemeClr val="bg1"/>
                </a:solidFill>
              </a:rPr>
            </a:br>
            <a:br>
              <a:rPr lang="en-US" sz="6600" dirty="0">
                <a:solidFill>
                  <a:schemeClr val="bg1"/>
                </a:solidFill>
              </a:rPr>
            </a:br>
            <a:r>
              <a:rPr lang="en-US" sz="6600" dirty="0">
                <a:solidFill>
                  <a:schemeClr val="bg1"/>
                </a:solidFill>
              </a:rPr>
              <a:t>“</a:t>
            </a: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r>
              <a:rPr lang="en-US" sz="6600" dirty="0">
                <a:solidFill>
                  <a:schemeClr val="bg1"/>
                </a:solidFill>
              </a:rPr>
              <a:t>“We get sicker in</a:t>
            </a:r>
            <a:br>
              <a:rPr lang="en-US" sz="6600" dirty="0">
                <a:solidFill>
                  <a:schemeClr val="bg1"/>
                </a:solidFill>
              </a:rPr>
            </a:br>
            <a:r>
              <a:rPr lang="en-US" sz="6600" dirty="0">
                <a:solidFill>
                  <a:schemeClr val="bg1"/>
                </a:solidFill>
              </a:rPr>
              <a:t>isolation, we heal in </a:t>
            </a:r>
            <a:br>
              <a:rPr lang="en-US" sz="6600" dirty="0">
                <a:solidFill>
                  <a:schemeClr val="bg1"/>
                </a:solidFill>
              </a:rPr>
            </a:br>
            <a:r>
              <a:rPr lang="en-US" sz="6600" i="1" dirty="0">
                <a:solidFill>
                  <a:schemeClr val="bg1"/>
                </a:solidFill>
              </a:rPr>
              <a:t>community</a:t>
            </a:r>
            <a:r>
              <a:rPr lang="en-US" sz="6600" dirty="0">
                <a:solidFill>
                  <a:schemeClr val="bg1"/>
                </a:solidFill>
              </a:rPr>
              <a:t>.”</a:t>
            </a:r>
            <a:br>
              <a:rPr lang="en-US" sz="6600" dirty="0">
                <a:solidFill>
                  <a:schemeClr val="bg1"/>
                </a:solidFill>
              </a:rPr>
            </a:br>
            <a:br>
              <a:rPr lang="en-US" sz="6600" dirty="0">
                <a:solidFill>
                  <a:schemeClr val="bg1"/>
                </a:solidFill>
              </a:rPr>
            </a:br>
            <a:br>
              <a:rPr lang="en-US" sz="6600" dirty="0">
                <a:solidFill>
                  <a:schemeClr val="bg1"/>
                </a:solidFill>
              </a:rPr>
            </a:br>
            <a:br>
              <a:rPr lang="en-US" sz="6600" dirty="0">
                <a:solidFill>
                  <a:schemeClr val="bg1"/>
                </a:solidFill>
              </a:rPr>
            </a:br>
            <a:endParaRPr lang="en-US" sz="6600"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004232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ctrTitle"/>
          </p:nvPr>
        </p:nvSpPr>
        <p:spPr>
          <a:xfrm>
            <a:off x="207034" y="152400"/>
            <a:ext cx="8915400" cy="3124200"/>
          </a:xfrm>
        </p:spPr>
        <p:txBody>
          <a:bodyPr/>
          <a:lstStyle/>
          <a:p>
            <a:pPr eaLnBrk="1" hangingPunct="1"/>
            <a:r>
              <a:rPr lang="en-US" sz="4000" dirty="0">
                <a:solidFill>
                  <a:schemeClr val="bg1"/>
                </a:solidFill>
              </a:rPr>
              <a:t>michellemaikoetter@calfarley.org</a:t>
            </a:r>
            <a:br>
              <a:rPr lang="en-US" sz="6600" dirty="0">
                <a:solidFill>
                  <a:schemeClr val="bg1"/>
                </a:solidFill>
              </a:rPr>
            </a:br>
            <a:r>
              <a:rPr lang="en-US" sz="5400" dirty="0">
                <a:solidFill>
                  <a:schemeClr val="bg1"/>
                </a:solidFill>
              </a:rPr>
              <a:t>Y’all come see us!</a:t>
            </a:r>
            <a:br>
              <a:rPr lang="en-US" sz="6600" dirty="0">
                <a:solidFill>
                  <a:schemeClr val="bg1"/>
                </a:solidFill>
              </a:rPr>
            </a:br>
            <a:endParaRPr lang="en-US" sz="6600" dirty="0">
              <a:solidFill>
                <a:schemeClr val="bg1"/>
              </a:solidFill>
            </a:endParaRP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6" name="Object 5"/>
          <p:cNvGraphicFramePr>
            <a:graphicFrameLocks noChangeAspect="1"/>
          </p:cNvGraphicFramePr>
          <p:nvPr/>
        </p:nvGraphicFramePr>
        <p:xfrm>
          <a:off x="2702359" y="1911962"/>
          <a:ext cx="4064000" cy="3784600"/>
        </p:xfrm>
        <a:graphic>
          <a:graphicData uri="http://schemas.openxmlformats.org/presentationml/2006/ole">
            <mc:AlternateContent xmlns:mc="http://schemas.openxmlformats.org/markup-compatibility/2006">
              <mc:Choice xmlns:v="urn:schemas-microsoft-com:vml" Requires="v">
                <p:oleObj spid="_x0000_s160772" name="Image" r:id="rId3" imgW="4063320" imgH="3783960" progId="Photoshop.Image.12">
                  <p:embed/>
                </p:oleObj>
              </mc:Choice>
              <mc:Fallback>
                <p:oleObj name="Image" r:id="rId3" imgW="4063320" imgH="3783960" progId="Photoshop.Image.12">
                  <p:embed/>
                  <p:pic>
                    <p:nvPicPr>
                      <p:cNvPr id="6" name="Object 5"/>
                      <p:cNvPicPr/>
                      <p:nvPr/>
                    </p:nvPicPr>
                    <p:blipFill>
                      <a:blip r:embed="rId4"/>
                      <a:stretch>
                        <a:fillRect/>
                      </a:stretch>
                    </p:blipFill>
                    <p:spPr>
                      <a:xfrm>
                        <a:off x="2702359" y="1911962"/>
                        <a:ext cx="4064000" cy="3784600"/>
                      </a:xfrm>
                      <a:prstGeom prst="rect">
                        <a:avLst/>
                      </a:prstGeom>
                    </p:spPr>
                  </p:pic>
                </p:oleObj>
              </mc:Fallback>
            </mc:AlternateContent>
          </a:graphicData>
        </a:graphic>
      </p:graphicFrame>
      <p:sp>
        <p:nvSpPr>
          <p:cNvPr id="3" name="TextBox 2"/>
          <p:cNvSpPr txBox="1"/>
          <p:nvPr/>
        </p:nvSpPr>
        <p:spPr>
          <a:xfrm>
            <a:off x="2181563" y="5859959"/>
            <a:ext cx="46555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www.cflearning.org</a:t>
            </a:r>
          </a:p>
        </p:txBody>
      </p:sp>
    </p:spTree>
    <p:extLst>
      <p:ext uri="{BB962C8B-B14F-4D97-AF65-F5344CB8AC3E}">
        <p14:creationId xmlns:p14="http://schemas.microsoft.com/office/powerpoint/2010/main" val="1551671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ubtitle 6"/>
          <p:cNvSpPr>
            <a:spLocks noGrp="1"/>
          </p:cNvSpPr>
          <p:nvPr>
            <p:ph type="subTitle" idx="1"/>
          </p:nvPr>
        </p:nvSpPr>
        <p:spPr>
          <a:xfrm>
            <a:off x="838200" y="838200"/>
            <a:ext cx="7162800" cy="5181600"/>
          </a:xfrm>
        </p:spPr>
        <p:txBody>
          <a:bodyPr/>
          <a:lstStyle/>
          <a:p>
            <a:pPr eaLnBrk="1" hangingPunct="1"/>
            <a:endParaRPr lang="en-US" dirty="0">
              <a:solidFill>
                <a:schemeClr val="bg1"/>
              </a:solidFill>
            </a:endParaRPr>
          </a:p>
          <a:p>
            <a:pPr eaLnBrk="1" hangingPunct="1"/>
            <a:endParaRPr lang="en-US" dirty="0">
              <a:solidFill>
                <a:schemeClr val="bg1"/>
              </a:solidFill>
            </a:endParaRPr>
          </a:p>
          <a:p>
            <a:pPr eaLnBrk="1" hangingPunct="1"/>
            <a:r>
              <a:rPr lang="en-US" sz="8000" dirty="0">
                <a:solidFill>
                  <a:schemeClr val="bg1"/>
                </a:solidFill>
              </a:rPr>
              <a:t>Curious about what?</a:t>
            </a:r>
          </a:p>
        </p:txBody>
      </p:sp>
      <p:graphicFrame>
        <p:nvGraphicFramePr>
          <p:cNvPr id="4" name="Table 3"/>
          <p:cNvGraphicFramePr>
            <a:graphicFrameLocks noGrp="1"/>
          </p:cNvGraphicFramePr>
          <p:nvPr/>
        </p:nvGraphicFramePr>
        <p:xfrm>
          <a:off x="0" y="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0" y="6629400"/>
          <a:ext cx="9144002" cy="228600"/>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28600">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FFD65C"/>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2362AF"/>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80A168"/>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B03924"/>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A3238E"/>
                    </a:solidFill>
                  </a:tcPr>
                </a:tc>
                <a:tc>
                  <a:txBody>
                    <a:bodyPr/>
                    <a:lstStyle/>
                    <a:p>
                      <a:pPr marL="0" marR="0">
                        <a:lnSpc>
                          <a:spcPct val="115000"/>
                        </a:lnSpc>
                        <a:spcBef>
                          <a:spcPts val="0"/>
                        </a:spcBef>
                        <a:spcAft>
                          <a:spcPts val="0"/>
                        </a:spcAft>
                        <a:tabLst>
                          <a:tab pos="2971800" algn="ctr"/>
                          <a:tab pos="5943600" algn="r"/>
                        </a:tabLst>
                      </a:pPr>
                      <a:endParaRPr lang="en-US" sz="800" dirty="0">
                        <a:latin typeface="Lucida Sans"/>
                        <a:ea typeface="Lucida Sans"/>
                        <a:cs typeface="Times New Roman"/>
                      </a:endParaRPr>
                    </a:p>
                  </a:txBody>
                  <a:tcPr marL="53709" marR="53709" marT="0" marB="0">
                    <a:lnL>
                      <a:noFill/>
                    </a:lnL>
                    <a:lnR>
                      <a:noFill/>
                    </a:lnR>
                    <a:lnT>
                      <a:noFill/>
                    </a:lnT>
                    <a:lnB>
                      <a:noFill/>
                    </a:lnB>
                    <a:solidFill>
                      <a:srgbClr val="E28F26"/>
                    </a:solidFill>
                  </a:tcPr>
                </a:tc>
                <a:tc>
                  <a:txBody>
                    <a:bodyPr/>
                    <a:lstStyle/>
                    <a:p>
                      <a:pPr marL="0" marR="0">
                        <a:lnSpc>
                          <a:spcPct val="115000"/>
                        </a:lnSpc>
                        <a:spcBef>
                          <a:spcPts val="0"/>
                        </a:spcBef>
                        <a:spcAft>
                          <a:spcPts val="0"/>
                        </a:spcAft>
                        <a:tabLst>
                          <a:tab pos="2971800" algn="ctr"/>
                          <a:tab pos="5943600" algn="r"/>
                        </a:tabLst>
                      </a:pPr>
                      <a:endParaRPr lang="en-US" sz="800" dirty="0">
                        <a:latin typeface="+mn-lt"/>
                        <a:ea typeface="Lucida Sans"/>
                        <a:cs typeface="Times New Roman"/>
                      </a:endParaRPr>
                    </a:p>
                  </a:txBody>
                  <a:tcPr marL="53709" marR="53709" marT="0" marB="0">
                    <a:lnL>
                      <a:noFill/>
                    </a:lnL>
                    <a:lnR>
                      <a:noFill/>
                    </a:lnR>
                    <a:lnT>
                      <a:noFill/>
                    </a:lnT>
                    <a:lnB>
                      <a:noFill/>
                    </a:lnB>
                    <a:solidFill>
                      <a:schemeClr val="accen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186549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1462</Words>
  <Application>Microsoft Office PowerPoint</Application>
  <PresentationFormat>On-screen Show (4:3)</PresentationFormat>
  <Paragraphs>343</Paragraphs>
  <Slides>85</Slides>
  <Notes>11</Notes>
  <HiddenSlides>0</HiddenSlides>
  <MMClips>0</MMClips>
  <ScaleCrop>false</ScaleCrop>
  <HeadingPairs>
    <vt:vector size="8" baseType="variant">
      <vt:variant>
        <vt:lpstr>Fonts Used</vt:lpstr>
      </vt:variant>
      <vt:variant>
        <vt:i4>9</vt:i4>
      </vt:variant>
      <vt:variant>
        <vt:lpstr>Theme</vt:lpstr>
      </vt:variant>
      <vt:variant>
        <vt:i4>19</vt:i4>
      </vt:variant>
      <vt:variant>
        <vt:lpstr>Embedded OLE Servers</vt:lpstr>
      </vt:variant>
      <vt:variant>
        <vt:i4>1</vt:i4>
      </vt:variant>
      <vt:variant>
        <vt:lpstr>Slide Titles</vt:lpstr>
      </vt:variant>
      <vt:variant>
        <vt:i4>85</vt:i4>
      </vt:variant>
    </vt:vector>
  </HeadingPairs>
  <TitlesOfParts>
    <vt:vector size="114" baseType="lpstr">
      <vt:lpstr>Arial Unicode MS</vt:lpstr>
      <vt:lpstr>Arial</vt:lpstr>
      <vt:lpstr>Calibri</vt:lpstr>
      <vt:lpstr>Calibri Light</vt:lpstr>
      <vt:lpstr>Courier New</vt:lpstr>
      <vt:lpstr>Franklin Gothic Demi</vt:lpstr>
      <vt:lpstr>Lucida Sans</vt:lpstr>
      <vt:lpstr>Trebuchet MS</vt:lpstr>
      <vt:lpstr>Wingdings</vt:lpstr>
      <vt:lpstr>1_Office Theme</vt:lpstr>
      <vt:lpstr>3_Office Theme</vt:lpstr>
      <vt:lpstr>4_Office Theme</vt:lpstr>
      <vt:lpstr>5_Office Theme</vt:lpstr>
      <vt:lpstr>8_Office Theme</vt:lpstr>
      <vt:lpstr>11_Office Theme</vt:lpstr>
      <vt:lpstr>14_Office Theme</vt:lpstr>
      <vt:lpstr>12_Office Theme</vt:lpstr>
      <vt:lpstr>27_Office Theme</vt:lpstr>
      <vt:lpstr>28_Office Theme</vt:lpstr>
      <vt:lpstr>29_Office Theme</vt:lpstr>
      <vt:lpstr>30_Office Theme</vt:lpstr>
      <vt:lpstr>31_Office Theme</vt:lpstr>
      <vt:lpstr>32_Office Theme</vt:lpstr>
      <vt:lpstr>20_Office Theme</vt:lpstr>
      <vt:lpstr>43_Office Theme</vt:lpstr>
      <vt:lpstr>44_Office Theme</vt:lpstr>
      <vt:lpstr>46_Office Theme</vt:lpstr>
      <vt:lpstr>53_Office Theme</vt:lpstr>
      <vt:lpstr>Image</vt:lpstr>
      <vt:lpstr>     The Brain as an Historical Organ How Early Experiences and Relationships Impact Current Functioning    Michelle Maikoetter Child Trauma Academy Fellow      </vt:lpstr>
      <vt:lpstr>“To increase awareness and understanding of the unique needs of youth and young adults… with a mental health diagnosis or need.”</vt:lpstr>
      <vt:lpstr>PowerPoint Presentation</vt:lpstr>
      <vt:lpstr>PowerPoint Presentation</vt:lpstr>
      <vt:lpstr>PowerPoint Presentation</vt:lpstr>
      <vt:lpstr>What is Bruce Perry’s  Neurosequential Model or NM©?s Six  Healthy Development</vt:lpstr>
      <vt:lpstr>PowerPoint Presentation</vt:lpstr>
      <vt:lpstr>PowerPoint Presentation</vt:lpstr>
      <vt:lpstr>PowerPoint Presentation</vt:lpstr>
      <vt:lpstr>PowerPoint Presentation</vt:lpstr>
      <vt:lpstr>Curious about relationships. . . </vt:lpstr>
      <vt:lpstr>and experiences . . .</vt:lpstr>
      <vt:lpstr>And also</vt:lpstr>
      <vt:lpstr>PowerPoint Presentation</vt:lpstr>
      <vt:lpstr>PowerPoint Presentation</vt:lpstr>
      <vt:lpstr>PowerPoint Presentation</vt:lpstr>
      <vt:lpstr>      </vt:lpstr>
      <vt:lpstr>PowerPoint Presentation</vt:lpstr>
      <vt:lpstr>Six Risk Factors to Healthy Development</vt:lpstr>
      <vt:lpstr>                          </vt:lpstr>
      <vt:lpstr>PowerPoint Presentation</vt:lpstr>
      <vt:lpstr>PowerPoint Presentation</vt:lpstr>
      <vt:lpstr>      </vt:lpstr>
      <vt:lpstr>PowerPoint Presentation</vt:lpstr>
      <vt:lpstr>      </vt:lpstr>
      <vt:lpstr>Meet Jewel (and Riley)</vt:lpstr>
      <vt:lpstr>PowerPoint Presentation</vt:lpstr>
      <vt:lpstr>      </vt:lpstr>
      <vt:lpstr>Now Meet  Madie. . .</vt:lpstr>
      <vt:lpstr>Katelyn and the Cupcake</vt:lpstr>
      <vt:lpstr>What about the adolescent brain?</vt:lpstr>
      <vt:lpstr>      </vt:lpstr>
      <vt:lpstr>PowerPoint Presentation</vt:lpstr>
      <vt:lpstr>PowerPoint Presentation</vt:lpstr>
      <vt:lpstr>PowerPoint Presentation</vt:lpstr>
      <vt:lpstr>One of the most important outcomes of early developmental insults:</vt:lpstr>
      <vt:lpstr>PowerPoint Presentation</vt:lpstr>
      <vt:lpstr>PowerPoint Presentation</vt:lpstr>
      <vt:lpstr>Arousal Continuum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 . .What is Threat?</vt:lpstr>
      <vt:lpstr>PowerPoint Presentation</vt:lpstr>
      <vt:lpstr>Our brains take notice of </vt:lpstr>
      <vt:lpstr>New experiences signal opportunity OR danger   novelty provides challenges to our  stress response system </vt:lpstr>
      <vt:lpstr>PowerPoint Presentation</vt:lpstr>
      <vt:lpstr>PowerPoint Presentation</vt:lpstr>
      <vt:lpstr>PowerPoint Presentation</vt:lpstr>
      <vt:lpstr>PowerPoint Presentation</vt:lpstr>
      <vt:lpstr>And our default is ALWAYS…</vt:lpstr>
      <vt:lpstr>PowerPoint Presentation</vt:lpstr>
      <vt:lpstr>PowerPoint Presentation</vt:lpstr>
      <vt:lpstr> Attachment and BELONGING </vt:lpstr>
      <vt:lpstr>PowerPoint Presentation</vt:lpstr>
      <vt:lpstr>PowerPoint Presentation</vt:lpstr>
      <vt:lpstr>PowerPoint Presentation</vt:lpstr>
      <vt:lpstr>PowerPoint Presentation</vt:lpstr>
      <vt:lpstr>So if this is your early caregiving . . .</vt:lpstr>
      <vt:lpstr>PowerPoint Presentation</vt:lpstr>
      <vt:lpstr>So if this is your early caregiving . . .</vt:lpstr>
      <vt:lpstr>PowerPoint Presentation</vt:lpstr>
      <vt:lpstr>So if this is your early caregiving . . .</vt:lpstr>
      <vt:lpstr>PowerPoint Presentation</vt:lpstr>
      <vt:lpstr>PowerPoint Presentation</vt:lpstr>
      <vt:lpstr>PowerPoint Presentation</vt:lpstr>
      <vt:lpstr>PowerPoint Presentation</vt:lpstr>
      <vt:lpstr>Six Risk Factors to Brooke’s  Healthy Development</vt:lpstr>
      <vt:lpstr>NMT Metric of Brooke</vt:lpstr>
      <vt:lpstr>PowerPoint Presentation</vt:lpstr>
      <vt:lpstr>NMT Metric for Brooke after 7 months</vt:lpstr>
      <vt:lpstr>PowerPoint Presentation</vt:lpstr>
      <vt:lpstr>PowerPoint Presentation</vt:lpstr>
      <vt:lpstr>PowerPoint Presentation</vt:lpstr>
      <vt:lpstr>PowerPoint Presentation</vt:lpstr>
      <vt:lpstr>PowerPoint Presentation</vt:lpstr>
      <vt:lpstr>  “    “We get sicker in isolation, we heal in  community.”    </vt:lpstr>
      <vt:lpstr>michellemaikoetter@calfarley.org Y’all come see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Brain as an Historical Organ How Early Experiences and Relationships Impact Current Functioning    Michelle Maikoetter Child Trauma Academy Fellow      </dc:title>
  <dc:creator>Michelle Maikoetter</dc:creator>
  <cp:lastModifiedBy>Michelle Maikoetter</cp:lastModifiedBy>
  <cp:revision>6</cp:revision>
  <dcterms:created xsi:type="dcterms:W3CDTF">2019-07-26T18:56:22Z</dcterms:created>
  <dcterms:modified xsi:type="dcterms:W3CDTF">2019-07-26T19:33:29Z</dcterms:modified>
</cp:coreProperties>
</file>