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7"/>
  </p:notesMasterIdLst>
  <p:sldIdLst>
    <p:sldId id="256" r:id="rId6"/>
    <p:sldId id="257" r:id="rId7"/>
    <p:sldId id="267" r:id="rId8"/>
    <p:sldId id="274" r:id="rId9"/>
    <p:sldId id="268" r:id="rId10"/>
    <p:sldId id="269" r:id="rId11"/>
    <p:sldId id="270" r:id="rId12"/>
    <p:sldId id="271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8"/>
    <a:srgbClr val="DBE3EB"/>
    <a:srgbClr val="DCE6F2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91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64C2D-F69B-4F01-A633-811AE6B940C9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765073-8CE2-4E58-BCFD-C382181660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80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-76200" y="-127000"/>
            <a:ext cx="9296400" cy="349589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-76200" y="3488638"/>
            <a:ext cx="9296400" cy="3597961"/>
          </a:xfrm>
          <a:prstGeom prst="rect">
            <a:avLst/>
          </a:prstGeom>
          <a:solidFill>
            <a:srgbClr val="DBE3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381000" y="177800"/>
            <a:ext cx="8382000" cy="24384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4241800"/>
            <a:ext cx="8229600" cy="203200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lnSpc>
                <a:spcPct val="90000"/>
              </a:lnSpc>
              <a:spcBef>
                <a:spcPts val="0"/>
              </a:spcBef>
              <a:buNone/>
              <a:defRPr sz="2400">
                <a:solidFill>
                  <a:srgbClr val="003D78"/>
                </a:solidFill>
              </a:defRPr>
            </a:lvl1pPr>
          </a:lstStyle>
          <a:p>
            <a:pPr lvl="0"/>
            <a:r>
              <a:rPr lang="en-US" dirty="0" smtClean="0"/>
              <a:t>Presenter Name</a:t>
            </a:r>
            <a:br>
              <a:rPr lang="en-US" dirty="0" smtClean="0"/>
            </a:br>
            <a:r>
              <a:rPr lang="en-US" dirty="0" smtClean="0"/>
              <a:t>Job Title</a:t>
            </a:r>
            <a:br>
              <a:rPr lang="en-US" dirty="0" smtClean="0"/>
            </a:br>
            <a:r>
              <a:rPr lang="en-US" dirty="0" smtClean="0"/>
              <a:t>Date of Presentation</a:t>
            </a:r>
            <a:endParaRPr lang="en-US" dirty="0"/>
          </a:p>
        </p:txBody>
      </p:sp>
      <p:sp>
        <p:nvSpPr>
          <p:cNvPr id="13" name="Pentagon 12"/>
          <p:cNvSpPr/>
          <p:nvPr userDrawn="1"/>
        </p:nvSpPr>
        <p:spPr>
          <a:xfrm>
            <a:off x="-228600" y="6568440"/>
            <a:ext cx="9220200" cy="365760"/>
          </a:xfrm>
          <a:prstGeom prst="homePlat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-76200" y="6597432"/>
            <a:ext cx="9296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Wisconsin Department of Health Services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3771900" y="2626312"/>
            <a:ext cx="1600200" cy="1600200"/>
            <a:chOff x="4335780" y="2654366"/>
            <a:chExt cx="1600200" cy="1600200"/>
          </a:xfrm>
        </p:grpSpPr>
        <p:sp>
          <p:nvSpPr>
            <p:cNvPr id="15" name="Oval 14"/>
            <p:cNvSpPr>
              <a:spLocks noChangeAspect="1"/>
            </p:cNvSpPr>
            <p:nvPr userDrawn="1"/>
          </p:nvSpPr>
          <p:spPr>
            <a:xfrm>
              <a:off x="4335780" y="2654366"/>
              <a:ext cx="1600200" cy="16002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0080" y="2768666"/>
              <a:ext cx="1371600" cy="1371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2948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705350"/>
            <a:ext cx="8229600" cy="731520"/>
          </a:xfrm>
        </p:spPr>
        <p:txBody>
          <a:bodyPr anchor="b">
            <a:noAutofit/>
          </a:bodyPr>
          <a:lstStyle>
            <a:lvl1pPr algn="l">
              <a:defRPr sz="2000" b="1"/>
            </a:lvl1pPr>
          </a:lstStyle>
          <a:p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5443536"/>
            <a:ext cx="8229600" cy="82296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description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1" hasCustomPrompt="1"/>
          </p:nvPr>
        </p:nvSpPr>
        <p:spPr>
          <a:xfrm>
            <a:off x="457200" y="533400"/>
            <a:ext cx="82296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401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 hasCustomPrompt="1"/>
          </p:nvPr>
        </p:nvSpPr>
        <p:spPr>
          <a:xfrm>
            <a:off x="457200" y="274319"/>
            <a:ext cx="8229600" cy="594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399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3075" y="3276600"/>
            <a:ext cx="5657850" cy="28723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DHS Program Name Here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BAC49-B4D3-4490-919C-EF7E5EB2712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57200" y="182880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07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8229600" cy="4572000"/>
          </a:xfrm>
        </p:spPr>
        <p:txBody>
          <a:bodyPr/>
          <a:lstStyle/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20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Pr>
        <a:solidFill>
          <a:srgbClr val="1F497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76200" y="4964956"/>
            <a:ext cx="8915400" cy="1463040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2400" y="5124976"/>
            <a:ext cx="8101012" cy="11430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52400" y="1219200"/>
            <a:ext cx="8229600" cy="18288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381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4023360" cy="457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3440" y="1709928"/>
            <a:ext cx="4023360" cy="4572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53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59436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10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4572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4242713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 hasCustomPrompt="1"/>
          </p:nvPr>
        </p:nvSpPr>
        <p:spPr>
          <a:xfrm>
            <a:off x="457200" y="1709928"/>
            <a:ext cx="2743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Options: Type without bullets (turn off bullets in Paragraph section of Home tab) or type with bullets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8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3200400" y="1709928"/>
            <a:ext cx="5486400" cy="4572000"/>
          </a:xfrm>
        </p:spPr>
        <p:txBody>
          <a:bodyPr/>
          <a:lstStyle>
            <a:lvl1pPr marL="0" indent="0"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</a:p>
        </p:txBody>
      </p:sp>
    </p:spTree>
    <p:extLst>
      <p:ext uri="{BB962C8B-B14F-4D97-AF65-F5344CB8AC3E}">
        <p14:creationId xmlns:p14="http://schemas.microsoft.com/office/powerpoint/2010/main" val="1073362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4023360" cy="9144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l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28519"/>
            <a:ext cx="4023360" cy="36534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63440" y="1706880"/>
            <a:ext cx="4023360" cy="9144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l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2" y="2624328"/>
            <a:ext cx="4023360" cy="3657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706880"/>
            <a:ext cx="8229600" cy="914400"/>
          </a:xfrm>
          <a:prstGeom prst="rect">
            <a:avLst/>
          </a:prstGeom>
          <a:noFill/>
        </p:spPr>
        <p:txBody>
          <a:bodyPr anchor="ctr">
            <a:noAutofit/>
          </a:bodyPr>
          <a:lstStyle>
            <a:lvl1pPr marL="0" indent="0" algn="l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628519"/>
            <a:ext cx="4023360" cy="3653409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63442" y="2624328"/>
            <a:ext cx="4023360" cy="3657600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Options: Type without bullets (turn off bullets in Paragraph section of Home tab), type with bullets, or click an icon to insert table, chart, SmartArt graphic, picture, or media clip</a:t>
            </a:r>
          </a:p>
          <a:p>
            <a:pPr lvl="1"/>
            <a:r>
              <a:rPr lang="en-US" dirty="0" smtClean="0"/>
              <a:t>Second level</a:t>
            </a:r>
            <a:endParaRPr lang="en-US" dirty="0"/>
          </a:p>
        </p:txBody>
      </p:sp>
      <p:sp>
        <p:nvSpPr>
          <p:cNvPr id="7" name="Title Placeholder 2"/>
          <p:cNvSpPr>
            <a:spLocks noGrp="1"/>
          </p:cNvSpPr>
          <p:nvPr>
            <p:ph type="title" hasCustomPrompt="1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095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2" y="182880"/>
            <a:ext cx="3008313" cy="1162051"/>
          </a:xfrm>
        </p:spPr>
        <p:txBody>
          <a:bodyPr anchor="b">
            <a:normAutofit/>
          </a:bodyPr>
          <a:lstStyle>
            <a:lvl1pPr algn="l">
              <a:defRPr sz="2400" b="1" baseline="0"/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 hasCustomPrompt="1"/>
          </p:nvPr>
        </p:nvSpPr>
        <p:spPr>
          <a:xfrm>
            <a:off x="3474720" y="182880"/>
            <a:ext cx="5212080" cy="6094095"/>
          </a:xfrm>
        </p:spPr>
        <p:txBody>
          <a:bodyPr/>
          <a:lstStyle>
            <a:lvl1pPr marL="0" indent="0">
              <a:buNone/>
              <a:defRPr sz="2800"/>
            </a:lvl1pPr>
            <a:lvl2pPr marL="230187" indent="0">
              <a:buNone/>
              <a:defRPr sz="2400"/>
            </a:lvl2pPr>
            <a:lvl3pPr marL="457200" indent="0">
              <a:buNone/>
              <a:defRPr sz="2000"/>
            </a:lvl3pPr>
            <a:lvl4pPr marL="690563" indent="0">
              <a:buNone/>
              <a:defRPr sz="1800"/>
            </a:lvl4pPr>
            <a:lvl5pPr marL="914400" indent="0">
              <a:buNone/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an icon to insert table, chart, SmartArt graphic, picture, or media clip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1356359"/>
            <a:ext cx="3008313" cy="4920615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338690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entagon 13"/>
          <p:cNvSpPr/>
          <p:nvPr/>
        </p:nvSpPr>
        <p:spPr>
          <a:xfrm>
            <a:off x="-76200" y="6401251"/>
            <a:ext cx="8915400" cy="365760"/>
          </a:xfrm>
          <a:prstGeom prst="homePlate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0" y="6430243"/>
            <a:ext cx="88392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latin typeface="Century" panose="02040604050505020304" pitchFamily="18" charset="0"/>
              </a:rPr>
              <a:t>To protect and promote the health and safety of the people of Wisconsin</a:t>
            </a:r>
            <a:endParaRPr lang="en-US" sz="1400" dirty="0">
              <a:solidFill>
                <a:schemeClr val="bg1"/>
              </a:solidFill>
              <a:latin typeface="Century" panose="02040604050505020304" pitchFamily="18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709928"/>
            <a:ext cx="822960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6553200" y="6401040"/>
            <a:ext cx="2133600" cy="366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E90C4117-9789-4344-93C0-7CBAAFE65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3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7" r:id="rId5"/>
    <p:sldLayoutId id="2147483658" r:id="rId6"/>
    <p:sldLayoutId id="2147483653" r:id="rId7"/>
    <p:sldLayoutId id="2147483659" r:id="rId8"/>
    <p:sldLayoutId id="2147483654" r:id="rId9"/>
    <p:sldLayoutId id="2147483655" r:id="rId10"/>
    <p:sldLayoutId id="2147483656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231775" indent="-231775" algn="l" defTabSz="914400" rtl="0" eaLnBrk="1" latinLnBrk="0" hangingPunct="1">
        <a:spcBef>
          <a:spcPts val="300"/>
        </a:spcBef>
        <a:buFont typeface="Wingdings" panose="05000000000000000000" pitchFamily="2" charset="2"/>
        <a:buChar char="§"/>
        <a:defRPr sz="3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3838" algn="l" defTabSz="914400" rtl="0" eaLnBrk="1" latinLnBrk="0" hangingPunct="1">
        <a:spcBef>
          <a:spcPts val="300"/>
        </a:spcBef>
        <a:buSzPct val="85000"/>
        <a:buFont typeface="Courier New" panose="02070309020205020404" pitchFamily="49" charset="0"/>
        <a:buChar char="o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692150" indent="-228600" algn="l" defTabSz="914400" rtl="0" eaLnBrk="1" latinLnBrk="0" hangingPunct="1">
        <a:spcBef>
          <a:spcPts val="300"/>
        </a:spcBef>
        <a:buSzPct val="85000"/>
        <a:buFont typeface="Arial" panose="020B0604020202020204" pitchFamily="34" charset="0"/>
        <a:buChar char="♦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911225" indent="-228600" algn="l" defTabSz="914400" rtl="0" eaLnBrk="1" latinLnBrk="0" hangingPunct="1">
        <a:spcBef>
          <a:spcPts val="300"/>
        </a:spcBef>
        <a:buFont typeface="Arial" panose="020B0604020202020204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149350" indent="-228600" algn="l" defTabSz="914400" rtl="0" eaLnBrk="1" latinLnBrk="0" hangingPunct="1"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YES!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Youth Empowered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Sally Raschick</a:t>
            </a:r>
          </a:p>
          <a:p>
            <a:r>
              <a:rPr lang="en-US" dirty="0" smtClean="0"/>
              <a:t>Dondieneita Fleary-Simmons</a:t>
            </a:r>
          </a:p>
          <a:p>
            <a:endParaRPr lang="en-US" dirty="0" smtClean="0"/>
          </a:p>
          <a:p>
            <a:r>
              <a:rPr lang="en-US" dirty="0" smtClean="0"/>
              <a:t>August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495800" cy="4572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Continues the welcoming process</a:t>
            </a:r>
          </a:p>
          <a:p>
            <a:r>
              <a:rPr lang="en-US" sz="3000" dirty="0" smtClean="0"/>
              <a:t>Explains the process</a:t>
            </a:r>
          </a:p>
          <a:p>
            <a:r>
              <a:rPr lang="en-US" sz="3000" dirty="0" smtClean="0"/>
              <a:t>Builds rapport and trust</a:t>
            </a:r>
          </a:p>
          <a:p>
            <a:r>
              <a:rPr lang="en-US" sz="3000" dirty="0" smtClean="0"/>
              <a:t>Attends to pacing</a:t>
            </a:r>
          </a:p>
          <a:p>
            <a:r>
              <a:rPr lang="en-US" sz="3000" dirty="0" smtClean="0"/>
              <a:t>Focus on youth’s goals</a:t>
            </a:r>
          </a:p>
          <a:p>
            <a:r>
              <a:rPr lang="en-US" sz="3000" dirty="0" smtClean="0"/>
              <a:t>Assesses through relationship</a:t>
            </a:r>
          </a:p>
          <a:p>
            <a:r>
              <a:rPr lang="en-US" sz="3000" dirty="0" smtClean="0"/>
              <a:t>Offers options to youth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800600" y="1709928"/>
            <a:ext cx="4114800" cy="4572000"/>
          </a:xfrm>
        </p:spPr>
        <p:txBody>
          <a:bodyPr/>
          <a:lstStyle/>
          <a:p>
            <a:r>
              <a:rPr lang="en-US" dirty="0" smtClean="0"/>
              <a:t>Tolerates reasonable Risks</a:t>
            </a:r>
          </a:p>
          <a:p>
            <a:r>
              <a:rPr lang="en-US" dirty="0" smtClean="0"/>
              <a:t>Facilitates youth-led plans</a:t>
            </a:r>
          </a:p>
          <a:p>
            <a:r>
              <a:rPr lang="en-US" dirty="0" smtClean="0"/>
              <a:t>Supports experiential Learning</a:t>
            </a:r>
          </a:p>
          <a:p>
            <a:r>
              <a:rPr lang="en-US" dirty="0" smtClean="0"/>
              <a:t>Invites youth to lead activities </a:t>
            </a:r>
          </a:p>
          <a:p>
            <a:r>
              <a:rPr lang="en-US" dirty="0" smtClean="0"/>
              <a:t>Includes youth voice in </a:t>
            </a:r>
            <a:r>
              <a:rPr lang="en-US" dirty="0"/>
              <a:t>l</a:t>
            </a:r>
            <a:r>
              <a:rPr lang="en-US" dirty="0" smtClean="0"/>
              <a:t>eadership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Partnering with Youth and Young Adults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819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smtClean="0"/>
          </a:p>
          <a:p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 and Answer Time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7EBAC49-B4D3-4490-919C-EF7E5EB2712B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623960"/>
            <a:ext cx="4171950" cy="429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5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Welcome and introductions</a:t>
            </a:r>
          </a:p>
          <a:p>
            <a:r>
              <a:rPr lang="en-US" dirty="0" smtClean="0"/>
              <a:t>YES! project overview</a:t>
            </a:r>
          </a:p>
          <a:p>
            <a:r>
              <a:rPr lang="en-US" dirty="0" smtClean="0"/>
              <a:t>Evaluation summary</a:t>
            </a:r>
          </a:p>
          <a:p>
            <a:r>
              <a:rPr lang="en-US" dirty="0" smtClean="0"/>
              <a:t>Panel discussion: YES! framework in practice</a:t>
            </a:r>
          </a:p>
          <a:p>
            <a:r>
              <a:rPr lang="en-US" dirty="0" smtClean="0"/>
              <a:t>Question and answers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Presentation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2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709928"/>
            <a:ext cx="8458200" cy="45720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Sally Raschick, Wisconsin Department of Health Services</a:t>
            </a:r>
          </a:p>
          <a:p>
            <a:r>
              <a:rPr lang="en-US" altLang="en-US" dirty="0" smtClean="0"/>
              <a:t>Robin Moskowitz, UW Population Health Institute</a:t>
            </a:r>
          </a:p>
          <a:p>
            <a:r>
              <a:rPr lang="en-US" altLang="en-US" dirty="0" smtClean="0"/>
              <a:t>Janae Goodrich, UW Population Health Institute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 and 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99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457200" y="1709928"/>
            <a:ext cx="8458200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 smtClean="0"/>
              <a:t>Panel:</a:t>
            </a:r>
          </a:p>
          <a:p>
            <a:r>
              <a:rPr lang="en-US" altLang="en-US" dirty="0" smtClean="0"/>
              <a:t>Dondieneita Fleary-Simmons, Department of Health Services (moderator)</a:t>
            </a:r>
          </a:p>
          <a:p>
            <a:r>
              <a:rPr lang="en-US" altLang="en-US" dirty="0" smtClean="0"/>
              <a:t>Joe </a:t>
            </a:r>
            <a:r>
              <a:rPr lang="en-US" altLang="en-US" dirty="0" err="1" smtClean="0"/>
              <a:t>Horsch</a:t>
            </a:r>
            <a:r>
              <a:rPr lang="en-US" altLang="en-US" dirty="0" smtClean="0"/>
              <a:t> with young adult leaders from Outagamie County</a:t>
            </a:r>
          </a:p>
          <a:p>
            <a:r>
              <a:rPr lang="en-US" altLang="en-US" dirty="0" smtClean="0"/>
              <a:t>Sara </a:t>
            </a:r>
            <a:r>
              <a:rPr lang="en-US" altLang="en-US" dirty="0" err="1" smtClean="0"/>
              <a:t>Zwieg</a:t>
            </a:r>
            <a:r>
              <a:rPr lang="en-US" altLang="en-US" dirty="0" smtClean="0"/>
              <a:t> with young adult leaders from Jefferson County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Welcome and Introductions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89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Identify practices that promote youth and young-adult engagement</a:t>
            </a:r>
          </a:p>
          <a:p>
            <a:r>
              <a:rPr lang="en-US" dirty="0" smtClean="0"/>
              <a:t>Identify practices that promote partnership</a:t>
            </a:r>
          </a:p>
          <a:p>
            <a:r>
              <a:rPr lang="en-US" dirty="0" smtClean="0"/>
              <a:t>Identify strategies for enhancing youth voice in plans</a:t>
            </a:r>
          </a:p>
          <a:p>
            <a:r>
              <a:rPr lang="en-US" dirty="0" smtClean="0"/>
              <a:t>Identify strategies for promoting youth leadership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Learning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64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Purpose and goals of the grant</a:t>
            </a:r>
          </a:p>
          <a:p>
            <a:r>
              <a:rPr lang="en-US" dirty="0" smtClean="0"/>
              <a:t>Activities</a:t>
            </a:r>
          </a:p>
          <a:p>
            <a:r>
              <a:rPr lang="en-US" dirty="0" smtClean="0"/>
              <a:t>Key lessons learned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Is The Time: </a:t>
            </a:r>
            <a:br>
              <a:rPr lang="en-US" dirty="0" smtClean="0"/>
            </a:br>
            <a:r>
              <a:rPr lang="en-US" dirty="0" smtClean="0"/>
              <a:t>Grant Overview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1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371600"/>
            <a:ext cx="7543800" cy="4875766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86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Panel </a:t>
            </a:r>
            <a:r>
              <a:rPr lang="en-US" dirty="0" smtClean="0"/>
              <a:t>Discussion: YES</a:t>
            </a:r>
            <a:r>
              <a:rPr lang="en-US" dirty="0"/>
              <a:t>! Framework In </a:t>
            </a:r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400800"/>
            <a:ext cx="2133600" cy="366713"/>
          </a:xfrm>
        </p:spPr>
        <p:txBody>
          <a:bodyPr/>
          <a:lstStyle/>
          <a:p>
            <a:fld id="{87EBAC49-B4D3-4490-919C-EF7E5EB271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32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81000" y="1600200"/>
            <a:ext cx="4023360" cy="4572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Ensures accessibility</a:t>
            </a:r>
          </a:p>
          <a:p>
            <a:r>
              <a:rPr lang="en-US" sz="3000" dirty="0" smtClean="0"/>
              <a:t>Creates a welcoming environment</a:t>
            </a:r>
          </a:p>
          <a:p>
            <a:r>
              <a:rPr lang="en-US" sz="3000" dirty="0" smtClean="0"/>
              <a:t>Encourages a warm hand-off</a:t>
            </a:r>
          </a:p>
          <a:p>
            <a:r>
              <a:rPr lang="en-US" sz="3000" dirty="0" smtClean="0"/>
              <a:t>Prepares staff to recognize developmental tasks</a:t>
            </a:r>
          </a:p>
          <a:p>
            <a:r>
              <a:rPr lang="en-US" sz="3000" dirty="0" smtClean="0"/>
              <a:t>Understands and offers resources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23360" cy="4572000"/>
          </a:xfrm>
        </p:spPr>
        <p:txBody>
          <a:bodyPr/>
          <a:lstStyle/>
          <a:p>
            <a:r>
              <a:rPr lang="en-US" sz="3000" dirty="0" smtClean="0"/>
              <a:t>Develops plan to engage</a:t>
            </a:r>
          </a:p>
          <a:p>
            <a:r>
              <a:rPr lang="en-US" sz="3000" dirty="0" smtClean="0"/>
              <a:t>Builds relationships</a:t>
            </a:r>
          </a:p>
          <a:p>
            <a:r>
              <a:rPr lang="en-US" sz="3000" dirty="0" smtClean="0"/>
              <a:t>Supports through eligibility process</a:t>
            </a:r>
          </a:p>
          <a:p>
            <a:r>
              <a:rPr lang="en-US" sz="3000" dirty="0" smtClean="0"/>
              <a:t>Honors capacity and readiness to engage</a:t>
            </a:r>
          </a:p>
          <a:p>
            <a:r>
              <a:rPr lang="en-US" sz="3000" dirty="0" smtClean="0"/>
              <a:t>Responds to immediate needs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182880"/>
            <a:ext cx="8686800" cy="1524000"/>
          </a:xfrm>
        </p:spPr>
        <p:txBody>
          <a:bodyPr>
            <a:noAutofit/>
          </a:bodyPr>
          <a:lstStyle/>
          <a:p>
            <a:r>
              <a:rPr lang="en-US" dirty="0" smtClean="0"/>
              <a:t>Engaging and Building Trust with Youth and Young Adults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90C4117-9789-4344-93C0-7CBAAFE65C7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7613"/>
      </p:ext>
    </p:extLst>
  </p:cSld>
  <p:clrMapOvr>
    <a:masterClrMapping/>
  </p:clrMapOvr>
</p:sld>
</file>

<file path=ppt/theme/theme1.xml><?xml version="1.0" encoding="utf-8"?>
<a:theme xmlns:a="http://schemas.openxmlformats.org/drawingml/2006/main" name="ppttemplate5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HS 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Document</p:Name>
  <p:Description/>
  <p:Statement/>
  <p:PolicyItems>
    <p:PolicyItem featureId="Microsoft.Office.RecordsManagement.PolicyFeatures.Expiration" staticId="0x010100A5FE6FE248F05D41A7A66833E66EC9B3|-1520387817" UniqueId="faf7ea42-74b7-4c11-99cc-03e3d934164c">
      <p:Name>Retention</p:Name>
      <p:Description>Automatic scheduling of content for processing, and performing a retention action on content that has reached its due date.</p:Description>
      <p:CustomData>
        <Schedules nextStageId="2">
          <Schedule type="Default">
            <stages>
              <data stageId="1">
                <formula id="Microsoft.Office.RecordsManagement.PolicyFeatures.Expiration.Formula.BuiltIn">
                  <number>14</number>
                  <property>Created</property>
                  <propertyId>8c06beca-0777-48f7-91c7-6da68bc07b69</propertyId>
                  <period>days</period>
                </formula>
                <action type="action" id="Microsoft.Office.RecordsManagement.PolicyFeatures.Expiration.Action.Delete"/>
              </data>
            </stages>
          </Schedule>
        </Schedules>
      </p:CustomData>
    </p:PolicyItem>
  </p:PolicyItems>
</p:Polic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5FE6FE248F05D41A7A66833E66EC9B3" ma:contentTypeVersion="6" ma:contentTypeDescription="Create a new document." ma:contentTypeScope="" ma:versionID="4fe1017329e2f4579024bd68074d7bb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9d3ddb2664c569c3ea0a0d814c2ebde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_dlc_Exempt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9" nillable="true" ma:displayName="Exempt from Policy" ma:hidden="true" ma:internalName="_dlc_Exempt" ma:readOnly="true">
      <xsd:simpleType>
        <xsd:restriction base="dms:Unknown"/>
      </xsd:simpleType>
    </xsd:element>
    <xsd:element name="_dlc_ExpireDateSaved" ma:index="10" nillable="true" ma:displayName="Original Expiration Date" ma:hidden="true" ma:internalName="_dlc_ExpireDateSaved" ma:readOnly="true">
      <xsd:simpleType>
        <xsd:restriction base="dms:DateTime"/>
      </xsd:simpleType>
    </xsd:element>
    <xsd:element name="_dlc_ExpireDate" ma:index="11" nillable="true" ma:displayName="Expiration Date" ma:description="" ma:hidden="true" ma:indexed="true" ma:internalName="_dlc_ExpireDat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ExpireDateSaved xmlns="http://schemas.microsoft.com/sharepoint/v3" xsi:nil="true"/>
    <_dlc_ExpireDate xmlns="http://schemas.microsoft.com/sharepoint/v3">2016-12-26T19:35:38+00:00</_dlc_ExpireDate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9BBABA5-5980-4087-82A2-441EF7E4E514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D154F1F8-1CF7-484C-8A96-C96AD426A8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1819437-0551-4B09-BCDD-B349D7942667}">
  <ds:schemaRefs>
    <ds:schemaRef ds:uri="http://schemas.microsoft.com/office/2006/documentManagement/types"/>
    <ds:schemaRef ds:uri="http://schemas.microsoft.com/office/2006/metadata/properti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137662E2-B0B6-437A-A162-089B756862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ppttemplate5a</Template>
  <TotalTime>1593</TotalTime>
  <Words>254</Words>
  <Application>Microsoft Office PowerPoint</Application>
  <PresentationFormat>On-screen Show (4:3)</PresentationFormat>
  <Paragraphs>65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ppttemplate5a</vt:lpstr>
      <vt:lpstr>YES!  Youth Empowered Solutions</vt:lpstr>
      <vt:lpstr>Presentation Format</vt:lpstr>
      <vt:lpstr>Welcome and Introductions</vt:lpstr>
      <vt:lpstr>Welcome and Introductions</vt:lpstr>
      <vt:lpstr>Learning Objectives</vt:lpstr>
      <vt:lpstr>Now Is The Time:  Grant Overview</vt:lpstr>
      <vt:lpstr>Evaluation Summary</vt:lpstr>
      <vt:lpstr>Panel Discussion: YES! Framework In Practice</vt:lpstr>
      <vt:lpstr>Engaging and Building Trust with Youth and Young Adults</vt:lpstr>
      <vt:lpstr>Partnering with Youth and Young Adults</vt:lpstr>
      <vt:lpstr>Question and Answer Time</vt:lpstr>
    </vt:vector>
  </TitlesOfParts>
  <Company>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YES!  Youth Empowered Solutions</dc:title>
  <dc:creator>Fleary-Simmons, Dondieneita X</dc:creator>
  <cp:lastModifiedBy>Fleary-Simmons, Dondieneita X</cp:lastModifiedBy>
  <cp:revision>6</cp:revision>
  <dcterms:created xsi:type="dcterms:W3CDTF">2019-08-01T19:24:44Z</dcterms:created>
  <dcterms:modified xsi:type="dcterms:W3CDTF">2019-08-09T15:02:40Z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0x010100A5FE6FE248F05D41A7A66833E66EC9B3</vt:lpwstr>
  </property>
  <property fmtid="{D5CDD505-2E9C-101B-9397-08002B2CF9AE}" pid="3" name="_dlc_policyId">
    <vt:lpwstr>0x010100A5FE6FE248F05D41A7A66833E66EC9B3|-1520387817</vt:lpwstr>
  </property>
  <property fmtid="{D5CDD505-2E9C-101B-9397-08002B2CF9AE}" pid="4" name="ItemRetentionFormula">
    <vt:lpwstr>&lt;formula id="Microsoft.Office.RecordsManagement.PolicyFeatures.Expiration.Formula.BuiltIn"&gt;&lt;number&gt;14&lt;/number&gt;&lt;property&gt;Created&lt;/property&gt;&lt;propertyId&gt;8c06beca-0777-48f7-91c7-6da68bc07b69&lt;/propertyId&gt;&lt;period&gt;days&lt;/period&gt;&lt;/formula&gt;</vt:lpwstr>
  </property>
</Properties>
</file>