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92"/>
  </p:notesMasterIdLst>
  <p:sldIdLst>
    <p:sldId id="256" r:id="rId2"/>
    <p:sldId id="257" r:id="rId3"/>
    <p:sldId id="258" r:id="rId4"/>
    <p:sldId id="259" r:id="rId5"/>
    <p:sldId id="300" r:id="rId6"/>
    <p:sldId id="262" r:id="rId7"/>
    <p:sldId id="355" r:id="rId8"/>
    <p:sldId id="301" r:id="rId9"/>
    <p:sldId id="264" r:id="rId10"/>
    <p:sldId id="265" r:id="rId11"/>
    <p:sldId id="302" r:id="rId12"/>
    <p:sldId id="266" r:id="rId13"/>
    <p:sldId id="304" r:id="rId14"/>
    <p:sldId id="267" r:id="rId15"/>
    <p:sldId id="268" r:id="rId16"/>
    <p:sldId id="303" r:id="rId17"/>
    <p:sldId id="276" r:id="rId18"/>
    <p:sldId id="277" r:id="rId19"/>
    <p:sldId id="279" r:id="rId20"/>
    <p:sldId id="278" r:id="rId21"/>
    <p:sldId id="281" r:id="rId22"/>
    <p:sldId id="283" r:id="rId23"/>
    <p:sldId id="282" r:id="rId24"/>
    <p:sldId id="284" r:id="rId25"/>
    <p:sldId id="285" r:id="rId26"/>
    <p:sldId id="287" r:id="rId27"/>
    <p:sldId id="351" r:id="rId28"/>
    <p:sldId id="352" r:id="rId29"/>
    <p:sldId id="353" r:id="rId30"/>
    <p:sldId id="354" r:id="rId31"/>
    <p:sldId id="360" r:id="rId32"/>
    <p:sldId id="311" r:id="rId33"/>
    <p:sldId id="263" r:id="rId34"/>
    <p:sldId id="317" r:id="rId35"/>
    <p:sldId id="318" r:id="rId36"/>
    <p:sldId id="316" r:id="rId37"/>
    <p:sldId id="319" r:id="rId38"/>
    <p:sldId id="315" r:id="rId39"/>
    <p:sldId id="320" r:id="rId40"/>
    <p:sldId id="312" r:id="rId41"/>
    <p:sldId id="362" r:id="rId42"/>
    <p:sldId id="327" r:id="rId43"/>
    <p:sldId id="363" r:id="rId44"/>
    <p:sldId id="364" r:id="rId45"/>
    <p:sldId id="365" r:id="rId46"/>
    <p:sldId id="366" r:id="rId47"/>
    <p:sldId id="322" r:id="rId48"/>
    <p:sldId id="323" r:id="rId49"/>
    <p:sldId id="324" r:id="rId50"/>
    <p:sldId id="326" r:id="rId51"/>
    <p:sldId id="334" r:id="rId52"/>
    <p:sldId id="344" r:id="rId53"/>
    <p:sldId id="356" r:id="rId54"/>
    <p:sldId id="314" r:id="rId55"/>
    <p:sldId id="367" r:id="rId56"/>
    <p:sldId id="347" r:id="rId57"/>
    <p:sldId id="368" r:id="rId58"/>
    <p:sldId id="361" r:id="rId59"/>
    <p:sldId id="306" r:id="rId60"/>
    <p:sldId id="275" r:id="rId61"/>
    <p:sldId id="369" r:id="rId62"/>
    <p:sldId id="370" r:id="rId63"/>
    <p:sldId id="371" r:id="rId64"/>
    <p:sldId id="373" r:id="rId65"/>
    <p:sldId id="289" r:id="rId66"/>
    <p:sldId id="350" r:id="rId67"/>
    <p:sldId id="290" r:id="rId68"/>
    <p:sldId id="291" r:id="rId69"/>
    <p:sldId id="292" r:id="rId70"/>
    <p:sldId id="294" r:id="rId71"/>
    <p:sldId id="295" r:id="rId72"/>
    <p:sldId id="296" r:id="rId73"/>
    <p:sldId id="374" r:id="rId74"/>
    <p:sldId id="375" r:id="rId75"/>
    <p:sldId id="343" r:id="rId76"/>
    <p:sldId id="346" r:id="rId77"/>
    <p:sldId id="345" r:id="rId78"/>
    <p:sldId id="337" r:id="rId79"/>
    <p:sldId id="336" r:id="rId80"/>
    <p:sldId id="333" r:id="rId81"/>
    <p:sldId id="335" r:id="rId82"/>
    <p:sldId id="358" r:id="rId83"/>
    <p:sldId id="338" r:id="rId84"/>
    <p:sldId id="339" r:id="rId85"/>
    <p:sldId id="340" r:id="rId86"/>
    <p:sldId id="342" r:id="rId87"/>
    <p:sldId id="341" r:id="rId88"/>
    <p:sldId id="348" r:id="rId89"/>
    <p:sldId id="298" r:id="rId90"/>
    <p:sldId id="299" r:id="rId91"/>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8421" autoAdjust="0"/>
  </p:normalViewPr>
  <p:slideViewPr>
    <p:cSldViewPr snapToGrid="0">
      <p:cViewPr varScale="1">
        <p:scale>
          <a:sx n="74" d="100"/>
          <a:sy n="74" d="100"/>
        </p:scale>
        <p:origin x="3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87913-1FDC-4D4C-B44A-66B1A098C677}" type="doc">
      <dgm:prSet loTypeId="urn:microsoft.com/office/officeart/2005/8/layout/arrow3" loCatId="relationship" qsTypeId="urn:microsoft.com/office/officeart/2005/8/quickstyle/simple2" qsCatId="simple" csTypeId="urn:microsoft.com/office/officeart/2005/8/colors/accent2_4" csCatId="accent2" phldr="1"/>
      <dgm:spPr/>
      <dgm:t>
        <a:bodyPr/>
        <a:lstStyle/>
        <a:p>
          <a:endParaRPr lang="en-US"/>
        </a:p>
      </dgm:t>
    </dgm:pt>
    <dgm:pt modelId="{B9176BF5-6A25-42A3-BBD9-B9F4366E3951}">
      <dgm:prSet phldrT="[Text]"/>
      <dgm:spPr/>
      <dgm:t>
        <a:bodyPr/>
        <a:lstStyle/>
        <a:p>
          <a:r>
            <a:rPr lang="en-US" b="1" dirty="0"/>
            <a:t>Dissemination of research and knowledge</a:t>
          </a:r>
        </a:p>
      </dgm:t>
    </dgm:pt>
    <dgm:pt modelId="{CEAB28BD-20CE-472F-B3FB-ECA3E6E4BA1D}" type="parTrans" cxnId="{5F71A432-CC68-4D11-92B3-B46CCE5A537B}">
      <dgm:prSet/>
      <dgm:spPr/>
      <dgm:t>
        <a:bodyPr/>
        <a:lstStyle/>
        <a:p>
          <a:endParaRPr lang="en-US"/>
        </a:p>
      </dgm:t>
    </dgm:pt>
    <dgm:pt modelId="{6424B033-50B7-48BC-B124-4F43B2247F9B}" type="sibTrans" cxnId="{5F71A432-CC68-4D11-92B3-B46CCE5A537B}">
      <dgm:prSet/>
      <dgm:spPr/>
      <dgm:t>
        <a:bodyPr/>
        <a:lstStyle/>
        <a:p>
          <a:endParaRPr lang="en-US"/>
        </a:p>
      </dgm:t>
    </dgm:pt>
    <dgm:pt modelId="{4CE4E8EB-4DC9-4BA8-BF79-62B7113A8A02}">
      <dgm:prSet phldrT="[Text]"/>
      <dgm:spPr/>
      <dgm:t>
        <a:bodyPr/>
        <a:lstStyle/>
        <a:p>
          <a:r>
            <a:rPr lang="en-US" b="1" dirty="0"/>
            <a:t>Training alone</a:t>
          </a:r>
        </a:p>
      </dgm:t>
    </dgm:pt>
    <dgm:pt modelId="{EC1B2A91-CEF2-45D9-8EBE-32A3C6730821}" type="parTrans" cxnId="{B7FB78EF-530D-4C22-B105-FF606998C67A}">
      <dgm:prSet/>
      <dgm:spPr/>
      <dgm:t>
        <a:bodyPr/>
        <a:lstStyle/>
        <a:p>
          <a:endParaRPr lang="en-US"/>
        </a:p>
      </dgm:t>
    </dgm:pt>
    <dgm:pt modelId="{B571E099-D9B9-4F3B-8D68-640EA664466A}" type="sibTrans" cxnId="{B7FB78EF-530D-4C22-B105-FF606998C67A}">
      <dgm:prSet/>
      <dgm:spPr/>
      <dgm:t>
        <a:bodyPr/>
        <a:lstStyle/>
        <a:p>
          <a:endParaRPr lang="en-US"/>
        </a:p>
      </dgm:t>
    </dgm:pt>
    <dgm:pt modelId="{A7561C78-3E3A-4CCD-8402-D58833CC8F7B}" type="pres">
      <dgm:prSet presAssocID="{19F87913-1FDC-4D4C-B44A-66B1A098C677}" presName="compositeShape" presStyleCnt="0">
        <dgm:presLayoutVars>
          <dgm:chMax val="2"/>
          <dgm:dir/>
          <dgm:resizeHandles val="exact"/>
        </dgm:presLayoutVars>
      </dgm:prSet>
      <dgm:spPr/>
    </dgm:pt>
    <dgm:pt modelId="{09A64F61-A51E-4DB8-B399-FC53CF93A90D}" type="pres">
      <dgm:prSet presAssocID="{19F87913-1FDC-4D4C-B44A-66B1A098C677}" presName="divider" presStyleLbl="fgShp" presStyleIdx="0" presStyleCnt="1"/>
      <dgm:spPr/>
    </dgm:pt>
    <dgm:pt modelId="{3EDB7A0B-CBAA-4FC5-8928-720AE06A41AF}" type="pres">
      <dgm:prSet presAssocID="{B9176BF5-6A25-42A3-BBD9-B9F4366E3951}" presName="downArrow" presStyleLbl="node1" presStyleIdx="0" presStyleCnt="2"/>
      <dgm:spPr/>
    </dgm:pt>
    <dgm:pt modelId="{503873C8-A852-43F8-99D6-0D0B46FFCCCB}" type="pres">
      <dgm:prSet presAssocID="{B9176BF5-6A25-42A3-BBD9-B9F4366E3951}" presName="downArrowText" presStyleLbl="revTx" presStyleIdx="0" presStyleCnt="2" custLinFactNeighborX="12773" custLinFactNeighborY="4847">
        <dgm:presLayoutVars>
          <dgm:bulletEnabled val="1"/>
        </dgm:presLayoutVars>
      </dgm:prSet>
      <dgm:spPr/>
    </dgm:pt>
    <dgm:pt modelId="{CC2B9527-C698-44D5-B1A4-8486B1169D71}" type="pres">
      <dgm:prSet presAssocID="{4CE4E8EB-4DC9-4BA8-BF79-62B7113A8A02}" presName="upArrow" presStyleLbl="node1" presStyleIdx="1" presStyleCnt="2" custLinFactNeighborX="6249" custLinFactNeighborY="34422"/>
      <dgm:spPr>
        <a:solidFill>
          <a:srgbClr val="FF0000"/>
        </a:solidFill>
      </dgm:spPr>
    </dgm:pt>
    <dgm:pt modelId="{49847D71-DDBA-4044-BF86-AF86EC9AFA6B}" type="pres">
      <dgm:prSet presAssocID="{4CE4E8EB-4DC9-4BA8-BF79-62B7113A8A02}" presName="upArrowText" presStyleLbl="revTx" presStyleIdx="1" presStyleCnt="2" custLinFactNeighborX="-10219" custLinFactNeighborY="0">
        <dgm:presLayoutVars>
          <dgm:bulletEnabled val="1"/>
        </dgm:presLayoutVars>
      </dgm:prSet>
      <dgm:spPr/>
    </dgm:pt>
  </dgm:ptLst>
  <dgm:cxnLst>
    <dgm:cxn modelId="{1C22761A-F959-47A3-9A90-79995B085A60}" type="presOf" srcId="{4CE4E8EB-4DC9-4BA8-BF79-62B7113A8A02}" destId="{49847D71-DDBA-4044-BF86-AF86EC9AFA6B}" srcOrd="0" destOrd="0" presId="urn:microsoft.com/office/officeart/2005/8/layout/arrow3"/>
    <dgm:cxn modelId="{5F71A432-CC68-4D11-92B3-B46CCE5A537B}" srcId="{19F87913-1FDC-4D4C-B44A-66B1A098C677}" destId="{B9176BF5-6A25-42A3-BBD9-B9F4366E3951}" srcOrd="0" destOrd="0" parTransId="{CEAB28BD-20CE-472F-B3FB-ECA3E6E4BA1D}" sibTransId="{6424B033-50B7-48BC-B124-4F43B2247F9B}"/>
    <dgm:cxn modelId="{3E7ECB48-3405-4B6C-BA64-5EDB7E63DC20}" type="presOf" srcId="{B9176BF5-6A25-42A3-BBD9-B9F4366E3951}" destId="{503873C8-A852-43F8-99D6-0D0B46FFCCCB}" srcOrd="0" destOrd="0" presId="urn:microsoft.com/office/officeart/2005/8/layout/arrow3"/>
    <dgm:cxn modelId="{5C37E4E4-E6BB-4BD0-9EAB-DB007F7ED4BA}" type="presOf" srcId="{19F87913-1FDC-4D4C-B44A-66B1A098C677}" destId="{A7561C78-3E3A-4CCD-8402-D58833CC8F7B}" srcOrd="0" destOrd="0" presId="urn:microsoft.com/office/officeart/2005/8/layout/arrow3"/>
    <dgm:cxn modelId="{B7FB78EF-530D-4C22-B105-FF606998C67A}" srcId="{19F87913-1FDC-4D4C-B44A-66B1A098C677}" destId="{4CE4E8EB-4DC9-4BA8-BF79-62B7113A8A02}" srcOrd="1" destOrd="0" parTransId="{EC1B2A91-CEF2-45D9-8EBE-32A3C6730821}" sibTransId="{B571E099-D9B9-4F3B-8D68-640EA664466A}"/>
    <dgm:cxn modelId="{A0985C89-A7F7-4349-B2B5-39DB68803C53}" type="presParOf" srcId="{A7561C78-3E3A-4CCD-8402-D58833CC8F7B}" destId="{09A64F61-A51E-4DB8-B399-FC53CF93A90D}" srcOrd="0" destOrd="0" presId="urn:microsoft.com/office/officeart/2005/8/layout/arrow3"/>
    <dgm:cxn modelId="{FD105F30-E958-4407-834D-EEF53D4DFA15}" type="presParOf" srcId="{A7561C78-3E3A-4CCD-8402-D58833CC8F7B}" destId="{3EDB7A0B-CBAA-4FC5-8928-720AE06A41AF}" srcOrd="1" destOrd="0" presId="urn:microsoft.com/office/officeart/2005/8/layout/arrow3"/>
    <dgm:cxn modelId="{B10BD739-8856-42CB-9605-38CA63E5384D}" type="presParOf" srcId="{A7561C78-3E3A-4CCD-8402-D58833CC8F7B}" destId="{503873C8-A852-43F8-99D6-0D0B46FFCCCB}" srcOrd="2" destOrd="0" presId="urn:microsoft.com/office/officeart/2005/8/layout/arrow3"/>
    <dgm:cxn modelId="{83AC62F6-7369-4861-A32D-A723071B6978}" type="presParOf" srcId="{A7561C78-3E3A-4CCD-8402-D58833CC8F7B}" destId="{CC2B9527-C698-44D5-B1A4-8486B1169D71}" srcOrd="3" destOrd="0" presId="urn:microsoft.com/office/officeart/2005/8/layout/arrow3"/>
    <dgm:cxn modelId="{B0290AE3-D6E4-433B-A756-83472E021A6F}" type="presParOf" srcId="{A7561C78-3E3A-4CCD-8402-D58833CC8F7B}" destId="{49847D71-DDBA-4044-BF86-AF86EC9AFA6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7D86B18-D622-4309-95C1-306A57FFB1A4}"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27C322A3-3E9C-4FC7-B347-C6C009F1AE88}">
      <dgm:prSet phldrT="[Tex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Pre-service training</a:t>
          </a:r>
        </a:p>
      </dgm:t>
    </dgm:pt>
    <dgm:pt modelId="{20968AD0-2036-45FE-84F9-45964F3C8982}" type="parTrans" cxnId="{84231FAA-6A37-4BF5-B360-EDA1A31F95E7}">
      <dgm:prSet/>
      <dgm:spPr/>
      <dgm:t>
        <a:bodyPr/>
        <a:lstStyle/>
        <a:p>
          <a:endParaRPr lang="en-US">
            <a:latin typeface="Calibri" panose="020F0502020204030204" pitchFamily="34" charset="0"/>
            <a:cs typeface="Calibri" panose="020F0502020204030204" pitchFamily="34" charset="0"/>
          </a:endParaRPr>
        </a:p>
      </dgm:t>
    </dgm:pt>
    <dgm:pt modelId="{F5BA6C71-1D60-480E-B214-AD6E070A5FE7}" type="sibTrans" cxnId="{84231FAA-6A37-4BF5-B360-EDA1A31F95E7}">
      <dgm:prSet/>
      <dgm:spPr/>
      <dgm:t>
        <a:bodyPr/>
        <a:lstStyle/>
        <a:p>
          <a:endParaRPr lang="en-US">
            <a:latin typeface="Calibri" panose="020F0502020204030204" pitchFamily="34" charset="0"/>
            <a:cs typeface="Calibri" panose="020F0502020204030204" pitchFamily="34" charset="0"/>
          </a:endParaRPr>
        </a:p>
      </dgm:t>
    </dgm:pt>
    <dgm:pt modelId="{A6E43F88-0E3E-4A4D-B69B-0BD00C26E36B}">
      <dgm:prSet phldrT="[Tex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Additional training as needed</a:t>
          </a:r>
        </a:p>
      </dgm:t>
    </dgm:pt>
    <dgm:pt modelId="{8758856E-75E7-49F8-B306-CA5283397F26}" type="parTrans" cxnId="{D9E6D6DB-D112-476A-857B-76601F66C99A}">
      <dgm:prSet/>
      <dgm:spPr/>
      <dgm:t>
        <a:bodyPr/>
        <a:lstStyle/>
        <a:p>
          <a:endParaRPr lang="en-US">
            <a:latin typeface="Calibri" panose="020F0502020204030204" pitchFamily="34" charset="0"/>
            <a:cs typeface="Calibri" panose="020F0502020204030204" pitchFamily="34" charset="0"/>
          </a:endParaRPr>
        </a:p>
      </dgm:t>
    </dgm:pt>
    <dgm:pt modelId="{1A329E88-E01B-4F99-92DB-38B389F24CCF}" type="sibTrans" cxnId="{D9E6D6DB-D112-476A-857B-76601F66C99A}">
      <dgm:prSet/>
      <dgm:spPr/>
      <dgm:t>
        <a:bodyPr/>
        <a:lstStyle/>
        <a:p>
          <a:endParaRPr lang="en-US">
            <a:latin typeface="Calibri" panose="020F0502020204030204" pitchFamily="34" charset="0"/>
            <a:cs typeface="Calibri" panose="020F0502020204030204" pitchFamily="34" charset="0"/>
          </a:endParaRPr>
        </a:p>
      </dgm:t>
    </dgm:pt>
    <dgm:pt modelId="{C5F1AA31-891C-4331-AF0A-87D9690B7EDE}">
      <dgm:prSet phldrT="[Text]"/>
      <dgm:spPr/>
      <dgm:t>
        <a:bodyPr/>
        <a:lstStyle/>
        <a:p>
          <a:r>
            <a:rPr lang="en-US" b="1" dirty="0">
              <a:latin typeface="Calibri" panose="020F0502020204030204" pitchFamily="34" charset="0"/>
              <a:cs typeface="Calibri" panose="020F0502020204030204" pitchFamily="34" charset="0"/>
            </a:rPr>
            <a:t>Ongoing supervision/consultation</a:t>
          </a:r>
        </a:p>
      </dgm:t>
    </dgm:pt>
    <dgm:pt modelId="{D5265E91-8A39-44B6-99EE-EB88AD96AAE6}" type="parTrans" cxnId="{E2A9F6B3-F526-4AC1-9103-A048B558E269}">
      <dgm:prSet/>
      <dgm:spPr/>
      <dgm:t>
        <a:bodyPr/>
        <a:lstStyle/>
        <a:p>
          <a:endParaRPr lang="en-US">
            <a:latin typeface="Calibri" panose="020F0502020204030204" pitchFamily="34" charset="0"/>
            <a:cs typeface="Calibri" panose="020F0502020204030204" pitchFamily="34" charset="0"/>
          </a:endParaRPr>
        </a:p>
      </dgm:t>
    </dgm:pt>
    <dgm:pt modelId="{6D6714E8-2330-431E-B4CE-EAA9BB58BA45}" type="sibTrans" cxnId="{E2A9F6B3-F526-4AC1-9103-A048B558E269}">
      <dgm:prSet/>
      <dgm:spPr/>
      <dgm:t>
        <a:bodyPr/>
        <a:lstStyle/>
        <a:p>
          <a:endParaRPr lang="en-US">
            <a:latin typeface="Calibri" panose="020F0502020204030204" pitchFamily="34" charset="0"/>
            <a:cs typeface="Calibri" panose="020F0502020204030204" pitchFamily="34" charset="0"/>
          </a:endParaRPr>
        </a:p>
      </dgm:t>
    </dgm:pt>
    <dgm:pt modelId="{029B24B5-40C5-4E63-B852-F741B3241729}">
      <dgm:prSet phldrT="[Tex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By model experts</a:t>
          </a:r>
        </a:p>
      </dgm:t>
    </dgm:pt>
    <dgm:pt modelId="{7A53B4C6-D994-402F-8C9F-3C687C842B5A}" type="parTrans" cxnId="{3C602C8A-97E4-4100-BC84-3F360E180E54}">
      <dgm:prSet/>
      <dgm:spPr/>
      <dgm:t>
        <a:bodyPr/>
        <a:lstStyle/>
        <a:p>
          <a:endParaRPr lang="en-US">
            <a:latin typeface="Calibri" panose="020F0502020204030204" pitchFamily="34" charset="0"/>
            <a:cs typeface="Calibri" panose="020F0502020204030204" pitchFamily="34" charset="0"/>
          </a:endParaRPr>
        </a:p>
      </dgm:t>
    </dgm:pt>
    <dgm:pt modelId="{6DCD7F77-100B-4887-830A-BA8F7C457E05}" type="sibTrans" cxnId="{3C602C8A-97E4-4100-BC84-3F360E180E54}">
      <dgm:prSet/>
      <dgm:spPr/>
      <dgm:t>
        <a:bodyPr/>
        <a:lstStyle/>
        <a:p>
          <a:endParaRPr lang="en-US">
            <a:latin typeface="Calibri" panose="020F0502020204030204" pitchFamily="34" charset="0"/>
            <a:cs typeface="Calibri" panose="020F0502020204030204" pitchFamily="34" charset="0"/>
          </a:endParaRPr>
        </a:p>
      </dgm:t>
    </dgm:pt>
    <dgm:pt modelId="{25D9D155-D983-41A7-9E53-533E809BC72A}">
      <dgm:prSet phldrT="[Text]"/>
      <dgm:spPr/>
      <dgm:t>
        <a:bodyPr/>
        <a:lstStyle/>
        <a:p>
          <a:r>
            <a:rPr lang="en-US" b="1" dirty="0">
              <a:latin typeface="Calibri" panose="020F0502020204030204" pitchFamily="34" charset="0"/>
              <a:cs typeface="Calibri" panose="020F0502020204030204" pitchFamily="34" charset="0"/>
            </a:rPr>
            <a:t>Continuous Feedback Loops</a:t>
          </a:r>
        </a:p>
      </dgm:t>
    </dgm:pt>
    <dgm:pt modelId="{76325FE8-9563-4291-9236-B6A8B638CC0B}" type="parTrans" cxnId="{B2019D3C-6A14-4ACA-AA36-FC8E0BCF64CE}">
      <dgm:prSet/>
      <dgm:spPr/>
      <dgm:t>
        <a:bodyPr/>
        <a:lstStyle/>
        <a:p>
          <a:endParaRPr lang="en-US">
            <a:latin typeface="Calibri" panose="020F0502020204030204" pitchFamily="34" charset="0"/>
            <a:cs typeface="Calibri" panose="020F0502020204030204" pitchFamily="34" charset="0"/>
          </a:endParaRPr>
        </a:p>
      </dgm:t>
    </dgm:pt>
    <dgm:pt modelId="{BC08F0AF-4E47-4C82-8C0A-50A18E8D9B57}" type="sibTrans" cxnId="{B2019D3C-6A14-4ACA-AA36-FC8E0BCF64CE}">
      <dgm:prSet/>
      <dgm:spPr/>
      <dgm:t>
        <a:bodyPr/>
        <a:lstStyle/>
        <a:p>
          <a:endParaRPr lang="en-US">
            <a:latin typeface="Calibri" panose="020F0502020204030204" pitchFamily="34" charset="0"/>
            <a:cs typeface="Calibri" panose="020F0502020204030204" pitchFamily="34" charset="0"/>
          </a:endParaRPr>
        </a:p>
      </dgm:t>
    </dgm:pt>
    <dgm:pt modelId="{98BC00B7-850B-40FF-AD71-41DF45711C9E}">
      <dgm:prSet phldrT="[Text]"/>
      <dgm:spPr/>
      <dgm:t>
        <a:bodyPr/>
        <a:lstStyle/>
        <a:p>
          <a:r>
            <a:rPr lang="en-US" b="1" dirty="0">
              <a:latin typeface="Calibri" panose="020F0502020204030204" pitchFamily="34" charset="0"/>
              <a:cs typeface="Calibri" panose="020F0502020204030204" pitchFamily="34" charset="0"/>
            </a:rPr>
            <a:t>Training</a:t>
          </a:r>
        </a:p>
      </dgm:t>
    </dgm:pt>
    <dgm:pt modelId="{630346B8-5924-449C-944F-C74DF406B22D}" type="sibTrans" cxnId="{A9FE9D21-056B-430E-A610-4884D1519867}">
      <dgm:prSet/>
      <dgm:spPr/>
      <dgm:t>
        <a:bodyPr/>
        <a:lstStyle/>
        <a:p>
          <a:endParaRPr lang="en-US">
            <a:latin typeface="Calibri" panose="020F0502020204030204" pitchFamily="34" charset="0"/>
            <a:cs typeface="Calibri" panose="020F0502020204030204" pitchFamily="34" charset="0"/>
          </a:endParaRPr>
        </a:p>
      </dgm:t>
    </dgm:pt>
    <dgm:pt modelId="{682E5420-42C9-40C0-85A4-9EFAB9613BE9}" type="parTrans" cxnId="{A9FE9D21-056B-430E-A610-4884D1519867}">
      <dgm:prSet/>
      <dgm:spPr/>
      <dgm:t>
        <a:bodyPr/>
        <a:lstStyle/>
        <a:p>
          <a:endParaRPr lang="en-US">
            <a:latin typeface="Calibri" panose="020F0502020204030204" pitchFamily="34" charset="0"/>
            <a:cs typeface="Calibri" panose="020F0502020204030204" pitchFamily="34" charset="0"/>
          </a:endParaRPr>
        </a:p>
      </dgm:t>
    </dgm:pt>
    <dgm:pt modelId="{D1FFD1F3-AE77-415D-A623-7650DE2C1694}">
      <dgm:prSet phldrT="[Tex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With focus on adherent model implementation</a:t>
          </a:r>
        </a:p>
      </dgm:t>
    </dgm:pt>
    <dgm:pt modelId="{40CBB965-6E2D-4CF8-B194-D18633B29066}" type="parTrans" cxnId="{C6BE448B-9338-4DD6-A12A-ACB4581CAA45}">
      <dgm:prSet/>
      <dgm:spPr/>
      <dgm:t>
        <a:bodyPr/>
        <a:lstStyle/>
        <a:p>
          <a:endParaRPr lang="en-US">
            <a:latin typeface="Calibri" panose="020F0502020204030204" pitchFamily="34" charset="0"/>
            <a:cs typeface="Calibri" panose="020F0502020204030204" pitchFamily="34" charset="0"/>
          </a:endParaRPr>
        </a:p>
      </dgm:t>
    </dgm:pt>
    <dgm:pt modelId="{0F6B55CB-F73C-4CB0-848A-C5C54C12E7EA}" type="sibTrans" cxnId="{C6BE448B-9338-4DD6-A12A-ACB4581CAA45}">
      <dgm:prSet/>
      <dgm:spPr/>
      <dgm:t>
        <a:bodyPr/>
        <a:lstStyle/>
        <a:p>
          <a:endParaRPr lang="en-US">
            <a:latin typeface="Calibri" panose="020F0502020204030204" pitchFamily="34" charset="0"/>
            <a:cs typeface="Calibri" panose="020F0502020204030204" pitchFamily="34" charset="0"/>
          </a:endParaRPr>
        </a:p>
      </dgm:t>
    </dgm:pt>
    <dgm:pt modelId="{2DE9E50C-288C-4BD5-B302-7D682ED182A2}">
      <dgm:prSe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Tracking outcomes</a:t>
          </a:r>
        </a:p>
      </dgm:t>
    </dgm:pt>
    <dgm:pt modelId="{070D61A3-BA98-4B8B-A031-DE24536C2C45}" type="parTrans" cxnId="{E82F2D89-8381-4042-AAD2-F41BFADB9229}">
      <dgm:prSet/>
      <dgm:spPr/>
      <dgm:t>
        <a:bodyPr/>
        <a:lstStyle/>
        <a:p>
          <a:endParaRPr lang="en-US">
            <a:latin typeface="Calibri" panose="020F0502020204030204" pitchFamily="34" charset="0"/>
            <a:cs typeface="Calibri" panose="020F0502020204030204" pitchFamily="34" charset="0"/>
          </a:endParaRPr>
        </a:p>
      </dgm:t>
    </dgm:pt>
    <dgm:pt modelId="{B64CE5D9-339B-4376-9876-05643658FFD6}" type="sibTrans" cxnId="{E82F2D89-8381-4042-AAD2-F41BFADB9229}">
      <dgm:prSet/>
      <dgm:spPr/>
      <dgm:t>
        <a:bodyPr/>
        <a:lstStyle/>
        <a:p>
          <a:endParaRPr lang="en-US">
            <a:latin typeface="Calibri" panose="020F0502020204030204" pitchFamily="34" charset="0"/>
            <a:cs typeface="Calibri" panose="020F0502020204030204" pitchFamily="34" charset="0"/>
          </a:endParaRPr>
        </a:p>
      </dgm:t>
    </dgm:pt>
    <dgm:pt modelId="{F1036294-1E08-4C75-B086-2189149F302F}">
      <dgm:prSe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Using data:</a:t>
          </a:r>
        </a:p>
      </dgm:t>
    </dgm:pt>
    <dgm:pt modelId="{3023BE93-1F4A-4F19-ADF5-010B2D8E3094}" type="parTrans" cxnId="{B7C2FD70-5363-4045-81E9-D22ADB8B5FBB}">
      <dgm:prSet/>
      <dgm:spPr/>
      <dgm:t>
        <a:bodyPr/>
        <a:lstStyle/>
        <a:p>
          <a:endParaRPr lang="en-US">
            <a:latin typeface="Calibri" panose="020F0502020204030204" pitchFamily="34" charset="0"/>
            <a:cs typeface="Calibri" panose="020F0502020204030204" pitchFamily="34" charset="0"/>
          </a:endParaRPr>
        </a:p>
      </dgm:t>
    </dgm:pt>
    <dgm:pt modelId="{080153C5-2B86-41AE-84F4-5B87BFE9B2D0}" type="sibTrans" cxnId="{B7C2FD70-5363-4045-81E9-D22ADB8B5FBB}">
      <dgm:prSet/>
      <dgm:spPr/>
      <dgm:t>
        <a:bodyPr/>
        <a:lstStyle/>
        <a:p>
          <a:endParaRPr lang="en-US">
            <a:latin typeface="Calibri" panose="020F0502020204030204" pitchFamily="34" charset="0"/>
            <a:cs typeface="Calibri" panose="020F0502020204030204" pitchFamily="34" charset="0"/>
          </a:endParaRPr>
        </a:p>
      </dgm:t>
    </dgm:pt>
    <dgm:pt modelId="{72151BE9-AF0B-4DB7-A7FE-2A75BC3411EE}">
      <dgm:prSet/>
      <dgm:spPr>
        <a:solidFill>
          <a:srgbClr val="FFC000">
            <a:alpha val="90000"/>
          </a:srgbClr>
        </a:solidFill>
      </dgm:spPr>
      <dgm:t>
        <a:bodyPr/>
        <a:lstStyle/>
        <a:p>
          <a:r>
            <a:rPr lang="en-US" b="1" dirty="0">
              <a:latin typeface="Calibri" panose="020F0502020204030204" pitchFamily="34" charset="0"/>
              <a:cs typeface="Calibri" panose="020F0502020204030204" pitchFamily="34" charset="0"/>
            </a:rPr>
            <a:t>Adherence monitoring</a:t>
          </a:r>
        </a:p>
      </dgm:t>
    </dgm:pt>
    <dgm:pt modelId="{B3515F04-E1BE-43FF-9CBA-83EAFAA7CA1A}" type="parTrans" cxnId="{2B2AA182-A5FC-49A9-97F8-0F049C349177}">
      <dgm:prSet/>
      <dgm:spPr/>
      <dgm:t>
        <a:bodyPr/>
        <a:lstStyle/>
        <a:p>
          <a:endParaRPr lang="en-US">
            <a:latin typeface="Calibri" panose="020F0502020204030204" pitchFamily="34" charset="0"/>
            <a:cs typeface="Calibri" panose="020F0502020204030204" pitchFamily="34" charset="0"/>
          </a:endParaRPr>
        </a:p>
      </dgm:t>
    </dgm:pt>
    <dgm:pt modelId="{EE1A0BF9-480A-4620-97D7-1181FBFFA88D}" type="sibTrans" cxnId="{2B2AA182-A5FC-49A9-97F8-0F049C349177}">
      <dgm:prSet/>
      <dgm:spPr/>
      <dgm:t>
        <a:bodyPr/>
        <a:lstStyle/>
        <a:p>
          <a:endParaRPr lang="en-US">
            <a:latin typeface="Calibri" panose="020F0502020204030204" pitchFamily="34" charset="0"/>
            <a:cs typeface="Calibri" panose="020F0502020204030204" pitchFamily="34" charset="0"/>
          </a:endParaRPr>
        </a:p>
      </dgm:t>
    </dgm:pt>
    <dgm:pt modelId="{8805B171-5336-4CC6-86C6-97233079BDC8}" type="pres">
      <dgm:prSet presAssocID="{E7D86B18-D622-4309-95C1-306A57FFB1A4}" presName="Name0" presStyleCnt="0">
        <dgm:presLayoutVars>
          <dgm:dir/>
          <dgm:animLvl val="lvl"/>
          <dgm:resizeHandles/>
        </dgm:presLayoutVars>
      </dgm:prSet>
      <dgm:spPr/>
    </dgm:pt>
    <dgm:pt modelId="{792C00E3-27C2-4445-8F78-C950833CC636}" type="pres">
      <dgm:prSet presAssocID="{98BC00B7-850B-40FF-AD71-41DF45711C9E}" presName="linNode" presStyleCnt="0"/>
      <dgm:spPr/>
    </dgm:pt>
    <dgm:pt modelId="{703A44D4-2D0B-49F2-BAD7-DE1FAAE97CCA}" type="pres">
      <dgm:prSet presAssocID="{98BC00B7-850B-40FF-AD71-41DF45711C9E}" presName="parentShp" presStyleLbl="node1" presStyleIdx="0" presStyleCnt="3" custLinFactNeighborY="6809">
        <dgm:presLayoutVars>
          <dgm:bulletEnabled val="1"/>
        </dgm:presLayoutVars>
      </dgm:prSet>
      <dgm:spPr/>
    </dgm:pt>
    <dgm:pt modelId="{BF23FA84-19A8-4910-B579-19E68F49F600}" type="pres">
      <dgm:prSet presAssocID="{98BC00B7-850B-40FF-AD71-41DF45711C9E}" presName="childShp" presStyleLbl="bgAccFollowNode1" presStyleIdx="0" presStyleCnt="3">
        <dgm:presLayoutVars>
          <dgm:bulletEnabled val="1"/>
        </dgm:presLayoutVars>
      </dgm:prSet>
      <dgm:spPr/>
    </dgm:pt>
    <dgm:pt modelId="{214558C4-E1C8-4D04-A3B7-AE2D9A23B96C}" type="pres">
      <dgm:prSet presAssocID="{630346B8-5924-449C-944F-C74DF406B22D}" presName="spacing" presStyleCnt="0"/>
      <dgm:spPr/>
    </dgm:pt>
    <dgm:pt modelId="{389CE828-D30A-4379-B85A-A60BF38754E1}" type="pres">
      <dgm:prSet presAssocID="{C5F1AA31-891C-4331-AF0A-87D9690B7EDE}" presName="linNode" presStyleCnt="0"/>
      <dgm:spPr/>
    </dgm:pt>
    <dgm:pt modelId="{0C0EC1DE-8493-45E1-83A0-4115B9ECFF5D}" type="pres">
      <dgm:prSet presAssocID="{C5F1AA31-891C-4331-AF0A-87D9690B7EDE}" presName="parentShp" presStyleLbl="node1" presStyleIdx="1" presStyleCnt="3">
        <dgm:presLayoutVars>
          <dgm:bulletEnabled val="1"/>
        </dgm:presLayoutVars>
      </dgm:prSet>
      <dgm:spPr/>
    </dgm:pt>
    <dgm:pt modelId="{5648249D-1668-43EF-9DAF-4730AA8E0481}" type="pres">
      <dgm:prSet presAssocID="{C5F1AA31-891C-4331-AF0A-87D9690B7EDE}" presName="childShp" presStyleLbl="bgAccFollowNode1" presStyleIdx="1" presStyleCnt="3">
        <dgm:presLayoutVars>
          <dgm:bulletEnabled val="1"/>
        </dgm:presLayoutVars>
      </dgm:prSet>
      <dgm:spPr/>
    </dgm:pt>
    <dgm:pt modelId="{1A544017-89DE-446D-8F38-01F581F58612}" type="pres">
      <dgm:prSet presAssocID="{6D6714E8-2330-431E-B4CE-EAA9BB58BA45}" presName="spacing" presStyleCnt="0"/>
      <dgm:spPr/>
    </dgm:pt>
    <dgm:pt modelId="{5C7546CB-5D8C-47D4-A066-C2E0F3A399D9}" type="pres">
      <dgm:prSet presAssocID="{25D9D155-D983-41A7-9E53-533E809BC72A}" presName="linNode" presStyleCnt="0"/>
      <dgm:spPr/>
    </dgm:pt>
    <dgm:pt modelId="{36EB66D0-89BF-4567-B95E-36C36BA01585}" type="pres">
      <dgm:prSet presAssocID="{25D9D155-D983-41A7-9E53-533E809BC72A}" presName="parentShp" presStyleLbl="node1" presStyleIdx="2" presStyleCnt="3">
        <dgm:presLayoutVars>
          <dgm:bulletEnabled val="1"/>
        </dgm:presLayoutVars>
      </dgm:prSet>
      <dgm:spPr/>
    </dgm:pt>
    <dgm:pt modelId="{079ECA29-2747-49BE-8CFF-FC2E469432FE}" type="pres">
      <dgm:prSet presAssocID="{25D9D155-D983-41A7-9E53-533E809BC72A}" presName="childShp" presStyleLbl="bgAccFollowNode1" presStyleIdx="2" presStyleCnt="3">
        <dgm:presLayoutVars>
          <dgm:bulletEnabled val="1"/>
        </dgm:presLayoutVars>
      </dgm:prSet>
      <dgm:spPr/>
    </dgm:pt>
  </dgm:ptLst>
  <dgm:cxnLst>
    <dgm:cxn modelId="{1D163C15-E05F-4164-AF53-D5A7C84B9086}" type="presOf" srcId="{E7D86B18-D622-4309-95C1-306A57FFB1A4}" destId="{8805B171-5336-4CC6-86C6-97233079BDC8}" srcOrd="0" destOrd="0" presId="urn:microsoft.com/office/officeart/2005/8/layout/vList6"/>
    <dgm:cxn modelId="{A9FE9D21-056B-430E-A610-4884D1519867}" srcId="{E7D86B18-D622-4309-95C1-306A57FFB1A4}" destId="{98BC00B7-850B-40FF-AD71-41DF45711C9E}" srcOrd="0" destOrd="0" parTransId="{682E5420-42C9-40C0-85A4-9EFAB9613BE9}" sibTransId="{630346B8-5924-449C-944F-C74DF406B22D}"/>
    <dgm:cxn modelId="{E6137530-E445-4FB5-82AB-9CEB2B4447BE}" type="presOf" srcId="{98BC00B7-850B-40FF-AD71-41DF45711C9E}" destId="{703A44D4-2D0B-49F2-BAD7-DE1FAAE97CCA}" srcOrd="0" destOrd="0" presId="urn:microsoft.com/office/officeart/2005/8/layout/vList6"/>
    <dgm:cxn modelId="{B2019D3C-6A14-4ACA-AA36-FC8E0BCF64CE}" srcId="{E7D86B18-D622-4309-95C1-306A57FFB1A4}" destId="{25D9D155-D983-41A7-9E53-533E809BC72A}" srcOrd="2" destOrd="0" parTransId="{76325FE8-9563-4291-9236-B6A8B638CC0B}" sibTransId="{BC08F0AF-4E47-4C82-8C0A-50A18E8D9B57}"/>
    <dgm:cxn modelId="{B7C2FD70-5363-4045-81E9-D22ADB8B5FBB}" srcId="{25D9D155-D983-41A7-9E53-533E809BC72A}" destId="{F1036294-1E08-4C75-B086-2189149F302F}" srcOrd="0" destOrd="0" parTransId="{3023BE93-1F4A-4F19-ADF5-010B2D8E3094}" sibTransId="{080153C5-2B86-41AE-84F4-5B87BFE9B2D0}"/>
    <dgm:cxn modelId="{0927D956-F48A-41D9-A98D-192ACC12F274}" type="presOf" srcId="{2DE9E50C-288C-4BD5-B302-7D682ED182A2}" destId="{079ECA29-2747-49BE-8CFF-FC2E469432FE}" srcOrd="0" destOrd="2" presId="urn:microsoft.com/office/officeart/2005/8/layout/vList6"/>
    <dgm:cxn modelId="{2B2AA182-A5FC-49A9-97F8-0F049C349177}" srcId="{25D9D155-D983-41A7-9E53-533E809BC72A}" destId="{72151BE9-AF0B-4DB7-A7FE-2A75BC3411EE}" srcOrd="1" destOrd="0" parTransId="{B3515F04-E1BE-43FF-9CBA-83EAFAA7CA1A}" sibTransId="{EE1A0BF9-480A-4620-97D7-1181FBFFA88D}"/>
    <dgm:cxn modelId="{E82F2D89-8381-4042-AAD2-F41BFADB9229}" srcId="{25D9D155-D983-41A7-9E53-533E809BC72A}" destId="{2DE9E50C-288C-4BD5-B302-7D682ED182A2}" srcOrd="2" destOrd="0" parTransId="{070D61A3-BA98-4B8B-A031-DE24536C2C45}" sibTransId="{B64CE5D9-339B-4376-9876-05643658FFD6}"/>
    <dgm:cxn modelId="{3C602C8A-97E4-4100-BC84-3F360E180E54}" srcId="{C5F1AA31-891C-4331-AF0A-87D9690B7EDE}" destId="{029B24B5-40C5-4E63-B852-F741B3241729}" srcOrd="0" destOrd="0" parTransId="{7A53B4C6-D994-402F-8C9F-3C687C842B5A}" sibTransId="{6DCD7F77-100B-4887-830A-BA8F7C457E05}"/>
    <dgm:cxn modelId="{C6BE448B-9338-4DD6-A12A-ACB4581CAA45}" srcId="{C5F1AA31-891C-4331-AF0A-87D9690B7EDE}" destId="{D1FFD1F3-AE77-415D-A623-7650DE2C1694}" srcOrd="1" destOrd="0" parTransId="{40CBB965-6E2D-4CF8-B194-D18633B29066}" sibTransId="{0F6B55CB-F73C-4CB0-848A-C5C54C12E7EA}"/>
    <dgm:cxn modelId="{84231FAA-6A37-4BF5-B360-EDA1A31F95E7}" srcId="{98BC00B7-850B-40FF-AD71-41DF45711C9E}" destId="{27C322A3-3E9C-4FC7-B347-C6C009F1AE88}" srcOrd="0" destOrd="0" parTransId="{20968AD0-2036-45FE-84F9-45964F3C8982}" sibTransId="{F5BA6C71-1D60-480E-B214-AD6E070A5FE7}"/>
    <dgm:cxn modelId="{7464D4AC-9467-45DE-A284-56D395AE569C}" type="presOf" srcId="{27C322A3-3E9C-4FC7-B347-C6C009F1AE88}" destId="{BF23FA84-19A8-4910-B579-19E68F49F600}" srcOrd="0" destOrd="0" presId="urn:microsoft.com/office/officeart/2005/8/layout/vList6"/>
    <dgm:cxn modelId="{A20726B3-7D21-4CB8-934D-9337C84B74E2}" type="presOf" srcId="{C5F1AA31-891C-4331-AF0A-87D9690B7EDE}" destId="{0C0EC1DE-8493-45E1-83A0-4115B9ECFF5D}" srcOrd="0" destOrd="0" presId="urn:microsoft.com/office/officeart/2005/8/layout/vList6"/>
    <dgm:cxn modelId="{E2A9F6B3-F526-4AC1-9103-A048B558E269}" srcId="{E7D86B18-D622-4309-95C1-306A57FFB1A4}" destId="{C5F1AA31-891C-4331-AF0A-87D9690B7EDE}" srcOrd="1" destOrd="0" parTransId="{D5265E91-8A39-44B6-99EE-EB88AD96AAE6}" sibTransId="{6D6714E8-2330-431E-B4CE-EAA9BB58BA45}"/>
    <dgm:cxn modelId="{ED71BBDB-641F-4B33-A6C6-8D48C0D83E49}" type="presOf" srcId="{72151BE9-AF0B-4DB7-A7FE-2A75BC3411EE}" destId="{079ECA29-2747-49BE-8CFF-FC2E469432FE}" srcOrd="0" destOrd="1" presId="urn:microsoft.com/office/officeart/2005/8/layout/vList6"/>
    <dgm:cxn modelId="{D9E6D6DB-D112-476A-857B-76601F66C99A}" srcId="{98BC00B7-850B-40FF-AD71-41DF45711C9E}" destId="{A6E43F88-0E3E-4A4D-B69B-0BD00C26E36B}" srcOrd="1" destOrd="0" parTransId="{8758856E-75E7-49F8-B306-CA5283397F26}" sibTransId="{1A329E88-E01B-4F99-92DB-38B389F24CCF}"/>
    <dgm:cxn modelId="{1B6F4CE1-CC58-48D5-A200-EDA5F4ED9227}" type="presOf" srcId="{25D9D155-D983-41A7-9E53-533E809BC72A}" destId="{36EB66D0-89BF-4567-B95E-36C36BA01585}" srcOrd="0" destOrd="0" presId="urn:microsoft.com/office/officeart/2005/8/layout/vList6"/>
    <dgm:cxn modelId="{68D182EF-3ACA-4FA4-B513-B76FDEC38B3B}" type="presOf" srcId="{029B24B5-40C5-4E63-B852-F741B3241729}" destId="{5648249D-1668-43EF-9DAF-4730AA8E0481}" srcOrd="0" destOrd="0" presId="urn:microsoft.com/office/officeart/2005/8/layout/vList6"/>
    <dgm:cxn modelId="{018251F0-8BC4-45EA-8BFB-F586D29DCDEB}" type="presOf" srcId="{F1036294-1E08-4C75-B086-2189149F302F}" destId="{079ECA29-2747-49BE-8CFF-FC2E469432FE}" srcOrd="0" destOrd="0" presId="urn:microsoft.com/office/officeart/2005/8/layout/vList6"/>
    <dgm:cxn modelId="{D5B9F5FB-45E9-4DC4-81AE-0A7C111786E6}" type="presOf" srcId="{A6E43F88-0E3E-4A4D-B69B-0BD00C26E36B}" destId="{BF23FA84-19A8-4910-B579-19E68F49F600}" srcOrd="0" destOrd="1" presId="urn:microsoft.com/office/officeart/2005/8/layout/vList6"/>
    <dgm:cxn modelId="{388738FD-F823-4883-B22F-70A63D002333}" type="presOf" srcId="{D1FFD1F3-AE77-415D-A623-7650DE2C1694}" destId="{5648249D-1668-43EF-9DAF-4730AA8E0481}" srcOrd="0" destOrd="1" presId="urn:microsoft.com/office/officeart/2005/8/layout/vList6"/>
    <dgm:cxn modelId="{71DFD86E-685C-43C9-BFDD-03FDBDC56A64}" type="presParOf" srcId="{8805B171-5336-4CC6-86C6-97233079BDC8}" destId="{792C00E3-27C2-4445-8F78-C950833CC636}" srcOrd="0" destOrd="0" presId="urn:microsoft.com/office/officeart/2005/8/layout/vList6"/>
    <dgm:cxn modelId="{7548C776-3D7C-4E20-AA64-4BE114BC54EF}" type="presParOf" srcId="{792C00E3-27C2-4445-8F78-C950833CC636}" destId="{703A44D4-2D0B-49F2-BAD7-DE1FAAE97CCA}" srcOrd="0" destOrd="0" presId="urn:microsoft.com/office/officeart/2005/8/layout/vList6"/>
    <dgm:cxn modelId="{350F6010-5506-4153-86BA-84D4E90AD330}" type="presParOf" srcId="{792C00E3-27C2-4445-8F78-C950833CC636}" destId="{BF23FA84-19A8-4910-B579-19E68F49F600}" srcOrd="1" destOrd="0" presId="urn:microsoft.com/office/officeart/2005/8/layout/vList6"/>
    <dgm:cxn modelId="{31EBF5F4-5BFB-4E60-99D8-9B666F885D83}" type="presParOf" srcId="{8805B171-5336-4CC6-86C6-97233079BDC8}" destId="{214558C4-E1C8-4D04-A3B7-AE2D9A23B96C}" srcOrd="1" destOrd="0" presId="urn:microsoft.com/office/officeart/2005/8/layout/vList6"/>
    <dgm:cxn modelId="{41B0945E-A816-40A4-8741-385DE4D3D329}" type="presParOf" srcId="{8805B171-5336-4CC6-86C6-97233079BDC8}" destId="{389CE828-D30A-4379-B85A-A60BF38754E1}" srcOrd="2" destOrd="0" presId="urn:microsoft.com/office/officeart/2005/8/layout/vList6"/>
    <dgm:cxn modelId="{3486F19D-7BAC-4C64-945A-D2825967AFE0}" type="presParOf" srcId="{389CE828-D30A-4379-B85A-A60BF38754E1}" destId="{0C0EC1DE-8493-45E1-83A0-4115B9ECFF5D}" srcOrd="0" destOrd="0" presId="urn:microsoft.com/office/officeart/2005/8/layout/vList6"/>
    <dgm:cxn modelId="{0DD10888-80A3-41A1-BB72-70146A1CB293}" type="presParOf" srcId="{389CE828-D30A-4379-B85A-A60BF38754E1}" destId="{5648249D-1668-43EF-9DAF-4730AA8E0481}" srcOrd="1" destOrd="0" presId="urn:microsoft.com/office/officeart/2005/8/layout/vList6"/>
    <dgm:cxn modelId="{75A30B54-3C74-4E94-B7D3-6BC191FD0A42}" type="presParOf" srcId="{8805B171-5336-4CC6-86C6-97233079BDC8}" destId="{1A544017-89DE-446D-8F38-01F581F58612}" srcOrd="3" destOrd="0" presId="urn:microsoft.com/office/officeart/2005/8/layout/vList6"/>
    <dgm:cxn modelId="{171DE764-85E4-4DA0-A1DE-790DA9A63C64}" type="presParOf" srcId="{8805B171-5336-4CC6-86C6-97233079BDC8}" destId="{5C7546CB-5D8C-47D4-A066-C2E0F3A399D9}" srcOrd="4" destOrd="0" presId="urn:microsoft.com/office/officeart/2005/8/layout/vList6"/>
    <dgm:cxn modelId="{77B581E6-E26B-4033-8B60-17A18D906F92}" type="presParOf" srcId="{5C7546CB-5D8C-47D4-A066-C2E0F3A399D9}" destId="{36EB66D0-89BF-4567-B95E-36C36BA01585}" srcOrd="0" destOrd="0" presId="urn:microsoft.com/office/officeart/2005/8/layout/vList6"/>
    <dgm:cxn modelId="{5AD7B077-7A41-4178-91F9-CE9A86AC4B83}" type="presParOf" srcId="{5C7546CB-5D8C-47D4-A066-C2E0F3A399D9}" destId="{079ECA29-2747-49BE-8CFF-FC2E469432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4F61-A51E-4DB8-B399-FC53CF93A90D}">
      <dsp:nvSpPr>
        <dsp:cNvPr id="0" name=""/>
        <dsp:cNvSpPr/>
      </dsp:nvSpPr>
      <dsp:spPr>
        <a:xfrm rot="21300000">
          <a:off x="23191" y="1683420"/>
          <a:ext cx="7511124" cy="860137"/>
        </a:xfrm>
        <a:prstGeom prst="mathMinus">
          <a:avLst/>
        </a:prstGeom>
        <a:solidFill>
          <a:schemeClr val="accent2">
            <a:tint val="55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EDB7A0B-CBAA-4FC5-8928-720AE06A41AF}">
      <dsp:nvSpPr>
        <dsp:cNvPr id="0" name=""/>
        <dsp:cNvSpPr/>
      </dsp:nvSpPr>
      <dsp:spPr>
        <a:xfrm>
          <a:off x="906900" y="211348"/>
          <a:ext cx="2267252" cy="1690791"/>
        </a:xfrm>
        <a:prstGeom prst="downArrow">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3873C8-A852-43F8-99D6-0D0B46FFCCCB}">
      <dsp:nvSpPr>
        <dsp:cNvPr id="0" name=""/>
        <dsp:cNvSpPr/>
      </dsp:nvSpPr>
      <dsp:spPr>
        <a:xfrm>
          <a:off x="4314381" y="86050"/>
          <a:ext cx="2418402" cy="177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Dissemination of research and knowledge</a:t>
          </a:r>
        </a:p>
      </dsp:txBody>
      <dsp:txXfrm>
        <a:off x="4314381" y="86050"/>
        <a:ext cx="2418402" cy="1775330"/>
      </dsp:txXfrm>
    </dsp:sp>
    <dsp:sp modelId="{CC2B9527-C698-44D5-B1A4-8486B1169D71}">
      <dsp:nvSpPr>
        <dsp:cNvPr id="0" name=""/>
        <dsp:cNvSpPr/>
      </dsp:nvSpPr>
      <dsp:spPr>
        <a:xfrm>
          <a:off x="4525035" y="2536186"/>
          <a:ext cx="2267252" cy="1690791"/>
        </a:xfrm>
        <a:prstGeom prst="upArrow">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9847D71-DDBA-4044-BF86-AF86EC9AFA6B}">
      <dsp:nvSpPr>
        <dsp:cNvPr id="0" name=""/>
        <dsp:cNvSpPr/>
      </dsp:nvSpPr>
      <dsp:spPr>
        <a:xfrm>
          <a:off x="886489" y="2451647"/>
          <a:ext cx="2418402" cy="177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Training alone</a:t>
          </a:r>
        </a:p>
      </dsp:txBody>
      <dsp:txXfrm>
        <a:off x="886489" y="2451647"/>
        <a:ext cx="2418402" cy="177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3FA84-19A8-4910-B579-19E68F49F600}">
      <dsp:nvSpPr>
        <dsp:cNvPr id="0" name=""/>
        <dsp:cNvSpPr/>
      </dsp:nvSpPr>
      <dsp:spPr>
        <a:xfrm>
          <a:off x="3008630" y="0"/>
          <a:ext cx="4512945" cy="1320136"/>
        </a:xfrm>
        <a:prstGeom prst="rightArrow">
          <a:avLst>
            <a:gd name="adj1" fmla="val 75000"/>
            <a:gd name="adj2" fmla="val 50000"/>
          </a:avLst>
        </a:prstGeom>
        <a:solidFill>
          <a:srgbClr val="FFC000">
            <a:alpha val="90000"/>
          </a:srgb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Pre-service training</a:t>
          </a:r>
        </a:p>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Additional training as needed</a:t>
          </a:r>
        </a:p>
      </dsp:txBody>
      <dsp:txXfrm>
        <a:off x="3008630" y="165017"/>
        <a:ext cx="4017894" cy="990102"/>
      </dsp:txXfrm>
    </dsp:sp>
    <dsp:sp modelId="{703A44D4-2D0B-49F2-BAD7-DE1FAAE97CCA}">
      <dsp:nvSpPr>
        <dsp:cNvPr id="0" name=""/>
        <dsp:cNvSpPr/>
      </dsp:nvSpPr>
      <dsp:spPr>
        <a:xfrm>
          <a:off x="0" y="89888"/>
          <a:ext cx="3008630" cy="13201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Calibri" panose="020F0502020204030204" pitchFamily="34" charset="0"/>
              <a:cs typeface="Calibri" panose="020F0502020204030204" pitchFamily="34" charset="0"/>
            </a:rPr>
            <a:t>Training</a:t>
          </a:r>
        </a:p>
      </dsp:txBody>
      <dsp:txXfrm>
        <a:off x="64444" y="154332"/>
        <a:ext cx="2879742" cy="1191248"/>
      </dsp:txXfrm>
    </dsp:sp>
    <dsp:sp modelId="{5648249D-1668-43EF-9DAF-4730AA8E0481}">
      <dsp:nvSpPr>
        <dsp:cNvPr id="0" name=""/>
        <dsp:cNvSpPr/>
      </dsp:nvSpPr>
      <dsp:spPr>
        <a:xfrm>
          <a:off x="3008630" y="1452150"/>
          <a:ext cx="4512945" cy="1320136"/>
        </a:xfrm>
        <a:prstGeom prst="rightArrow">
          <a:avLst>
            <a:gd name="adj1" fmla="val 75000"/>
            <a:gd name="adj2" fmla="val 50000"/>
          </a:avLst>
        </a:prstGeom>
        <a:solidFill>
          <a:srgbClr val="FFC000">
            <a:alpha val="90000"/>
          </a:srgb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By model experts</a:t>
          </a:r>
        </a:p>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With focus on adherent model implementation</a:t>
          </a:r>
        </a:p>
      </dsp:txBody>
      <dsp:txXfrm>
        <a:off x="3008630" y="1617167"/>
        <a:ext cx="4017894" cy="990102"/>
      </dsp:txXfrm>
    </dsp:sp>
    <dsp:sp modelId="{0C0EC1DE-8493-45E1-83A0-4115B9ECFF5D}">
      <dsp:nvSpPr>
        <dsp:cNvPr id="0" name=""/>
        <dsp:cNvSpPr/>
      </dsp:nvSpPr>
      <dsp:spPr>
        <a:xfrm>
          <a:off x="0" y="1452150"/>
          <a:ext cx="3008630" cy="13201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Calibri" panose="020F0502020204030204" pitchFamily="34" charset="0"/>
              <a:cs typeface="Calibri" panose="020F0502020204030204" pitchFamily="34" charset="0"/>
            </a:rPr>
            <a:t>Ongoing supervision/consultation</a:t>
          </a:r>
        </a:p>
      </dsp:txBody>
      <dsp:txXfrm>
        <a:off x="64444" y="1516594"/>
        <a:ext cx="2879742" cy="1191248"/>
      </dsp:txXfrm>
    </dsp:sp>
    <dsp:sp modelId="{079ECA29-2747-49BE-8CFF-FC2E469432FE}">
      <dsp:nvSpPr>
        <dsp:cNvPr id="0" name=""/>
        <dsp:cNvSpPr/>
      </dsp:nvSpPr>
      <dsp:spPr>
        <a:xfrm>
          <a:off x="3008630" y="2904300"/>
          <a:ext cx="4512945" cy="1320136"/>
        </a:xfrm>
        <a:prstGeom prst="rightArrow">
          <a:avLst>
            <a:gd name="adj1" fmla="val 75000"/>
            <a:gd name="adj2" fmla="val 50000"/>
          </a:avLst>
        </a:prstGeom>
        <a:solidFill>
          <a:srgbClr val="FFC000">
            <a:alpha val="90000"/>
          </a:srgb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Using data:</a:t>
          </a:r>
        </a:p>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Adherence monitoring</a:t>
          </a:r>
        </a:p>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Tracking outcomes</a:t>
          </a:r>
        </a:p>
      </dsp:txBody>
      <dsp:txXfrm>
        <a:off x="3008630" y="3069317"/>
        <a:ext cx="4017894" cy="990102"/>
      </dsp:txXfrm>
    </dsp:sp>
    <dsp:sp modelId="{36EB66D0-89BF-4567-B95E-36C36BA01585}">
      <dsp:nvSpPr>
        <dsp:cNvPr id="0" name=""/>
        <dsp:cNvSpPr/>
      </dsp:nvSpPr>
      <dsp:spPr>
        <a:xfrm>
          <a:off x="0" y="2904300"/>
          <a:ext cx="3008630" cy="13201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Calibri" panose="020F0502020204030204" pitchFamily="34" charset="0"/>
              <a:cs typeface="Calibri" panose="020F0502020204030204" pitchFamily="34" charset="0"/>
            </a:rPr>
            <a:t>Continuous Feedback Loops</a:t>
          </a:r>
        </a:p>
      </dsp:txBody>
      <dsp:txXfrm>
        <a:off x="64444" y="2968744"/>
        <a:ext cx="2879742" cy="119124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45" name="Google Shape;14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08" name="Google Shape;20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00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15" name="Google Shape;21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37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24" name="Google Shape;224;p1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d2072722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3d2072722_1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33" name="Google Shape;233;ge3d2072722_1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125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d2072722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e3d2072722_1_15: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93" name="Google Shape;293;ge3d2072722_1_1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00" name="Google Shape;30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14" name="Google Shape;31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07" name="Google Shape;30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29" name="Google Shape;32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43" name="Google Shape;34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36" name="Google Shape;33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50" name="Google Shape;35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p3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72" name="Google Shape;372;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597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638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272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159" name="Google Shape;15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099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8326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399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85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5657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0598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622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416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904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166" name="Google Shape;16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722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428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655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7697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5115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9924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743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522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713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690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39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677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9804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4687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i="1" dirty="0">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9831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36" name="Google Shape;33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048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03789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233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122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7729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187" name="Google Shape;187;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597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358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508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642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85" name="Google Shape;385;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220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92" name="Google Shape;39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3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425" name="Google Shape;425;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730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lvl="0" indent="0" algn="l" rtl="0">
              <a:spcBef>
                <a:spcPts val="0"/>
              </a:spcBef>
              <a:spcAft>
                <a:spcPts val="0"/>
              </a:spcAft>
              <a:buNone/>
            </a:pPr>
            <a:endParaRPr dirty="0"/>
          </a:p>
        </p:txBody>
      </p:sp>
      <p:sp>
        <p:nvSpPr>
          <p:cNvPr id="432" name="Google Shape;432;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9" name="Google Shape;439;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2" name="Google Shape;432;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0545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9" name="Google Shape;439;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8065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7837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862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6373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60807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4494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72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6055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3941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2191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8549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953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704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6399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993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66219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453" name="Google Shape;453;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461" name="Google Shape;461;p4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01" name="Google Shape;20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9" name="Google Shape;29;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0" name="Google Shape;30;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1" name="Google Shape;31;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6D1D6B">
                <a:alpha val="49803"/>
              </a:srgbClr>
            </a:solidFill>
            <a:ln>
              <a:noFill/>
            </a:ln>
          </p:spPr>
        </p:sp>
        <p:sp>
          <p:nvSpPr>
            <p:cNvPr id="34" name="Google Shape;34;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6D1D6B">
                <a:alpha val="69803"/>
              </a:srgbClr>
            </a:solidFill>
            <a:ln>
              <a:noFill/>
            </a:ln>
          </p:spPr>
        </p:sp>
        <p:sp>
          <p:nvSpPr>
            <p:cNvPr id="35" name="Google Shape;35;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491347">
                <a:alpha val="80000"/>
              </a:srgbClr>
            </a:solidFill>
            <a:ln>
              <a:noFill/>
            </a:ln>
          </p:spPr>
        </p:sp>
        <p:sp>
          <p:nvSpPr>
            <p:cNvPr id="36" name="Google Shape;36;p2"/>
            <p:cNvSpPr/>
            <p:nvPr/>
          </p:nvSpPr>
          <p:spPr>
            <a:xfrm>
              <a:off x="10371666" y="3589867"/>
              <a:ext cx="1817159" cy="3268133"/>
            </a:xfrm>
            <a:prstGeom prst="triangle">
              <a:avLst>
                <a:gd name="adj" fmla="val 100000"/>
              </a:avLst>
            </a:prstGeom>
            <a:solidFill>
              <a:srgbClr val="491347">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0" y="0"/>
              <a:ext cx="842596" cy="5666154"/>
            </a:xfrm>
            <a:prstGeom prst="triangle">
              <a:avLst>
                <a:gd name="adj" fmla="val 100000"/>
              </a:avLst>
            </a:prstGeom>
            <a:solidFill>
              <a:srgbClr val="6D1D6B">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6D1D6B"/>
              </a:buClr>
              <a:buSzPts val="5400"/>
              <a:buFont typeface="Trebuchet MS"/>
              <a:buNone/>
              <a:defRPr sz="5400">
                <a:solidFill>
                  <a:srgbClr val="6D1D6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D1D6B"/>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D1D6B"/>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D1D6B"/>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D1D6B"/>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6D1D6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D1D6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6D1D6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D1D6B"/>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53" name="Google Shape;53;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6D1D6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D1D6B"/>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6" name="Google Shape;66;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6D1D6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D1D6B"/>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rgbClr val="6D1D6B"/>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D1D6B"/>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6D1D6B">
                <a:alpha val="4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6D1D6B">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491347">
                <a:alpha val="80000"/>
              </a:srgbClr>
            </a:solidFill>
            <a:ln>
              <a:noFill/>
            </a:ln>
          </p:spPr>
        </p:sp>
        <p:sp>
          <p:nvSpPr>
            <p:cNvPr id="19" name="Google Shape;19;p1"/>
            <p:cNvSpPr/>
            <p:nvPr/>
          </p:nvSpPr>
          <p:spPr>
            <a:xfrm>
              <a:off x="10371666" y="3589867"/>
              <a:ext cx="1817159" cy="3268133"/>
            </a:xfrm>
            <a:prstGeom prst="triangle">
              <a:avLst>
                <a:gd name="adj" fmla="val 100000"/>
              </a:avLst>
            </a:prstGeom>
            <a:solidFill>
              <a:srgbClr val="491347">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rgbClr val="6D1D6B">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6D1D6B"/>
              </a:buClr>
              <a:buSzPts val="3600"/>
              <a:buFont typeface="Trebuchet MS"/>
              <a:buNone/>
              <a:defRPr sz="3600" b="0" i="0" u="none" strike="noStrike" cap="none">
                <a:solidFill>
                  <a:srgbClr val="6D1D6B"/>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rgbClr val="6D1D6B"/>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rgbClr val="6D1D6B"/>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rgbClr val="6D1D6B"/>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rgbClr val="6D1D6B"/>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6D1D6B"/>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6D1D6B"/>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6D1D6B"/>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6D1D6B"/>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6D1D6B"/>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6D1D6B"/>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6D1D6B"/>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6D1D6B"/>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6D1D6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legis.wisconsin.gov/document/statutes/ch.%204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ebc4cw.org/ratings/scientific-rating-scal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prockk@uww.edu"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mailto:hessenas@uww.edu" TargetMode="External"/><Relationship Id="rId4" Type="http://schemas.openxmlformats.org/officeDocument/2006/relationships/hyperlink" Target="mailto:drechslk@uww.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725864" y="1471749"/>
            <a:ext cx="8851769" cy="2579087"/>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107000"/>
              </a:lnSpc>
              <a:spcBef>
                <a:spcPts val="0"/>
              </a:spcBef>
              <a:spcAft>
                <a:spcPts val="0"/>
              </a:spcAft>
              <a:buClr>
                <a:srgbClr val="6D1D6B"/>
              </a:buClr>
              <a:buSzPct val="100000"/>
              <a:buFont typeface="Trebuchet MS"/>
              <a:buNone/>
            </a:pP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br>
              <a:rPr lang="en-US" sz="3600" b="1" dirty="0">
                <a:latin typeface="Trebuchet MS"/>
                <a:ea typeface="Trebuchet MS"/>
                <a:cs typeface="Trebuchet MS"/>
                <a:sym typeface="Trebuchet MS"/>
              </a:rPr>
            </a:br>
            <a:r>
              <a:rPr lang="en-US" sz="3600" b="1" i="1" dirty="0">
                <a:solidFill>
                  <a:schemeClr val="accent1"/>
                </a:solidFill>
                <a:latin typeface="Calibri"/>
                <a:ea typeface="Calibri"/>
                <a:cs typeface="Calibri"/>
                <a:sym typeface="Calibri"/>
              </a:rPr>
              <a:t>Ethics and Boundaries: </a:t>
            </a:r>
            <a:br>
              <a:rPr lang="en-US" sz="3600" b="1" i="1" dirty="0">
                <a:solidFill>
                  <a:schemeClr val="accent1"/>
                </a:solidFill>
                <a:latin typeface="Calibri"/>
                <a:ea typeface="Calibri"/>
                <a:cs typeface="Calibri"/>
                <a:sym typeface="Calibri"/>
              </a:rPr>
            </a:br>
            <a:r>
              <a:rPr lang="en-US" sz="3600" b="1" i="1" dirty="0">
                <a:solidFill>
                  <a:schemeClr val="accent1"/>
                </a:solidFill>
                <a:latin typeface="Calibri"/>
                <a:ea typeface="Calibri"/>
                <a:cs typeface="Calibri"/>
                <a:sym typeface="Calibri"/>
              </a:rPr>
              <a:t>Utilizing the Evidence-Based Practice Process in the Helping Professions </a:t>
            </a:r>
            <a:br>
              <a:rPr lang="en-US" sz="3600" b="1" dirty="0">
                <a:solidFill>
                  <a:schemeClr val="accent1"/>
                </a:solidFill>
                <a:latin typeface="Trebuchet MS"/>
                <a:ea typeface="Trebuchet MS"/>
                <a:cs typeface="Trebuchet MS"/>
                <a:sym typeface="Trebuchet MS"/>
              </a:rPr>
            </a:br>
            <a:r>
              <a:rPr lang="en-US" b="1" dirty="0">
                <a:solidFill>
                  <a:schemeClr val="accent2"/>
                </a:solidFill>
              </a:rPr>
              <a:t>​</a:t>
            </a:r>
            <a:endParaRPr b="1" dirty="0">
              <a:solidFill>
                <a:schemeClr val="accent2"/>
              </a:solidFill>
            </a:endParaRPr>
          </a:p>
        </p:txBody>
      </p:sp>
      <p:sp>
        <p:nvSpPr>
          <p:cNvPr id="148" name="Google Shape;148;p18"/>
          <p:cNvSpPr txBox="1">
            <a:spLocks noGrp="1"/>
          </p:cNvSpPr>
          <p:nvPr>
            <p:ph type="subTitle" idx="1"/>
          </p:nvPr>
        </p:nvSpPr>
        <p:spPr>
          <a:xfrm>
            <a:off x="283363" y="4786425"/>
            <a:ext cx="8307300" cy="1620062"/>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en-US" sz="2000" b="1" dirty="0">
                <a:solidFill>
                  <a:schemeClr val="tx1"/>
                </a:solidFill>
                <a:latin typeface="Calibri" panose="020F0502020204030204" pitchFamily="34" charset="0"/>
                <a:cs typeface="Calibri" panose="020F0502020204030204" pitchFamily="34" charset="0"/>
              </a:rPr>
              <a:t>Presented By:</a:t>
            </a:r>
            <a:endParaRPr sz="2000" b="1"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SzPts val="1440"/>
              <a:buNone/>
            </a:pPr>
            <a:r>
              <a:rPr lang="en-US" b="1" i="1" dirty="0">
                <a:solidFill>
                  <a:schemeClr val="bg2"/>
                </a:solidFill>
                <a:latin typeface="Calibri" panose="020F0502020204030204" pitchFamily="34" charset="0"/>
                <a:cs typeface="Calibri" panose="020F0502020204030204" pitchFamily="34" charset="0"/>
              </a:rPr>
              <a:t>    Kristen Prock, PhD, LCSW</a:t>
            </a:r>
            <a:endParaRPr b="1" i="1" dirty="0">
              <a:solidFill>
                <a:schemeClr val="bg2"/>
              </a:solidFill>
              <a:latin typeface="Calibri" panose="020F0502020204030204" pitchFamily="34" charset="0"/>
              <a:cs typeface="Calibri" panose="020F0502020204030204" pitchFamily="34" charset="0"/>
            </a:endParaRPr>
          </a:p>
          <a:p>
            <a:pPr marL="0" lvl="0" indent="0" algn="l" rtl="0">
              <a:spcBef>
                <a:spcPts val="0"/>
              </a:spcBef>
              <a:spcAft>
                <a:spcPts val="0"/>
              </a:spcAft>
              <a:buSzPts val="1440"/>
              <a:buNone/>
            </a:pPr>
            <a:r>
              <a:rPr lang="en-US" b="1" i="1" dirty="0">
                <a:solidFill>
                  <a:schemeClr val="bg2"/>
                </a:solidFill>
                <a:latin typeface="Calibri" panose="020F0502020204030204" pitchFamily="34" charset="0"/>
                <a:cs typeface="Calibri" panose="020F0502020204030204" pitchFamily="34" charset="0"/>
              </a:rPr>
              <a:t>    Katherine Drechsler, DSW, LCSW-SA</a:t>
            </a:r>
            <a:endParaRPr b="1" i="1" dirty="0">
              <a:solidFill>
                <a:schemeClr val="bg2"/>
              </a:solidFill>
              <a:latin typeface="Calibri" panose="020F0502020204030204" pitchFamily="34" charset="0"/>
              <a:cs typeface="Calibri" panose="020F0502020204030204" pitchFamily="34" charset="0"/>
            </a:endParaRPr>
          </a:p>
          <a:p>
            <a:pPr marL="0" lvl="0" indent="0" algn="l" rtl="0">
              <a:spcBef>
                <a:spcPts val="0"/>
              </a:spcBef>
              <a:spcAft>
                <a:spcPts val="0"/>
              </a:spcAft>
              <a:buSzPts val="1440"/>
              <a:buNone/>
            </a:pPr>
            <a:r>
              <a:rPr lang="en-US" b="1" i="1" dirty="0">
                <a:solidFill>
                  <a:schemeClr val="bg2"/>
                </a:solidFill>
                <a:latin typeface="Calibri" panose="020F0502020204030204" pitchFamily="34" charset="0"/>
                <a:cs typeface="Calibri" panose="020F0502020204030204" pitchFamily="34" charset="0"/>
              </a:rPr>
              <a:t>    Sarah Hessenauer, PhD, LCSW</a:t>
            </a:r>
            <a:endParaRPr i="1" dirty="0">
              <a:solidFill>
                <a:schemeClr val="bg2"/>
              </a:solidFill>
              <a:latin typeface="Calibri" panose="020F0502020204030204" pitchFamily="34" charset="0"/>
              <a:cs typeface="Calibri" panose="020F0502020204030204" pitchFamily="34" charset="0"/>
            </a:endParaRPr>
          </a:p>
          <a:p>
            <a:pPr marL="0" lvl="0" indent="0" algn="l" rtl="0">
              <a:spcBef>
                <a:spcPts val="0"/>
              </a:spcBef>
              <a:spcAft>
                <a:spcPts val="0"/>
              </a:spcAft>
              <a:buSzPts val="1440"/>
              <a:buNone/>
            </a:pPr>
            <a:r>
              <a:rPr lang="en-US" b="1" dirty="0">
                <a:solidFill>
                  <a:schemeClr val="bg1">
                    <a:lumMod val="50000"/>
                  </a:schemeClr>
                </a:solidFill>
                <a:latin typeface="Calibri" panose="020F0502020204030204" pitchFamily="34" charset="0"/>
                <a:cs typeface="Calibri" panose="020F0502020204030204" pitchFamily="34" charset="0"/>
              </a:rPr>
              <a:t>    University of Wisconsin-Whitewater</a:t>
            </a:r>
            <a:endParaRPr dirty="0">
              <a:solidFill>
                <a:schemeClr val="bg1">
                  <a:lumMod val="50000"/>
                </a:schemeClr>
              </a:solidFill>
              <a:latin typeface="Calibri" panose="020F0502020204030204" pitchFamily="34" charset="0"/>
              <a:cs typeface="Calibri" panose="020F0502020204030204" pitchFamily="34" charset="0"/>
            </a:endParaRPr>
          </a:p>
          <a:p>
            <a:pPr marL="0" lvl="0" indent="0" algn="r" rtl="0">
              <a:spcBef>
                <a:spcPts val="0"/>
              </a:spcBef>
              <a:spcAft>
                <a:spcPts val="0"/>
              </a:spcAft>
              <a:buSzPts val="1440"/>
              <a:buNone/>
            </a:pPr>
            <a:r>
              <a:rPr lang="en-US" b="1" dirty="0">
                <a:solidFill>
                  <a:schemeClr val="dk1"/>
                </a:solidFill>
              </a:rPr>
              <a:t>						</a:t>
            </a:r>
            <a:r>
              <a:rPr lang="en-US" b="1" dirty="0"/>
              <a:t>	</a:t>
            </a:r>
            <a:endParaRPr dirty="0"/>
          </a:p>
        </p:txBody>
      </p:sp>
      <p:sp>
        <p:nvSpPr>
          <p:cNvPr id="149" name="Google Shape;149;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Values and Ethics (continued)</a:t>
            </a:r>
            <a:endParaRPr b="1" dirty="0">
              <a:latin typeface="Calibri" panose="020F0502020204030204" pitchFamily="34" charset="0"/>
              <a:cs typeface="Calibri" panose="020F0502020204030204" pitchFamily="34" charset="0"/>
            </a:endParaRPr>
          </a:p>
        </p:txBody>
      </p:sp>
      <p:sp>
        <p:nvSpPr>
          <p:cNvPr id="211" name="Google Shape;211;p27"/>
          <p:cNvSpPr txBox="1">
            <a:spLocks noGrp="1"/>
          </p:cNvSpPr>
          <p:nvPr>
            <p:ph type="body" idx="1"/>
          </p:nvPr>
        </p:nvSpPr>
        <p:spPr>
          <a:xfrm>
            <a:off x="677334" y="1930400"/>
            <a:ext cx="8596668" cy="388077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920"/>
              <a:buChar char="►"/>
            </a:pPr>
            <a:r>
              <a:rPr lang="en-US" sz="2400" b="1" dirty="0">
                <a:solidFill>
                  <a:schemeClr val="accent1"/>
                </a:solidFill>
                <a:latin typeface="Calibri" panose="020F0502020204030204" pitchFamily="34" charset="0"/>
                <a:cs typeface="Calibri" panose="020F0502020204030204" pitchFamily="34" charset="0"/>
              </a:rPr>
              <a:t>CODE OF ETHICS </a:t>
            </a:r>
            <a:r>
              <a:rPr lang="en-US" b="1" dirty="0">
                <a:latin typeface="Calibri" panose="020F0502020204030204" pitchFamily="34" charset="0"/>
                <a:cs typeface="Calibri" panose="020F0502020204030204" pitchFamily="34" charset="0"/>
              </a:rPr>
              <a:t>go one step further to describe these behaviors in the form of standards or “shared reference points” that apply to all people who prescribe to a particular code.</a:t>
            </a:r>
            <a:endParaRPr dirty="0">
              <a:latin typeface="Calibri" panose="020F0502020204030204" pitchFamily="34" charset="0"/>
              <a:cs typeface="Calibri" panose="020F0502020204030204" pitchFamily="34" charset="0"/>
            </a:endParaRPr>
          </a:p>
          <a:p>
            <a:pPr marL="0" lvl="0" indent="0" algn="just"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just" rtl="0">
              <a:spcBef>
                <a:spcPts val="1000"/>
              </a:spcBef>
              <a:spcAft>
                <a:spcPts val="0"/>
              </a:spcAft>
              <a:buSzPts val="1920"/>
              <a:buChar char="►"/>
            </a:pPr>
            <a:r>
              <a:rPr lang="en-US" sz="2400" b="1" dirty="0">
                <a:solidFill>
                  <a:schemeClr val="accent1"/>
                </a:solidFill>
                <a:latin typeface="Calibri" panose="020F0502020204030204" pitchFamily="34" charset="0"/>
                <a:cs typeface="Calibri" panose="020F0502020204030204" pitchFamily="34" charset="0"/>
              </a:rPr>
              <a:t>NATIONAL ASSOCIATION OF SOCIAL WORKERS CODE OF ETHICS </a:t>
            </a:r>
            <a:r>
              <a:rPr lang="en-US" b="1" dirty="0">
                <a:latin typeface="Calibri" panose="020F0502020204030204" pitchFamily="34" charset="0"/>
                <a:cs typeface="Calibri" panose="020F0502020204030204" pitchFamily="34" charset="0"/>
              </a:rPr>
              <a:t>sets forth these values, principles, and standards to guide social workers’ conduct.</a:t>
            </a:r>
            <a:endParaRPr dirty="0">
              <a:latin typeface="Calibri" panose="020F0502020204030204" pitchFamily="34" charset="0"/>
              <a:cs typeface="Calibri" panose="020F0502020204030204" pitchFamily="34" charset="0"/>
            </a:endParaRPr>
          </a:p>
          <a:p>
            <a:pPr marL="0" lvl="0" indent="0" algn="just"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just" rtl="0">
              <a:spcBef>
                <a:spcPts val="1000"/>
              </a:spcBef>
              <a:spcAft>
                <a:spcPts val="0"/>
              </a:spcAft>
              <a:buSzPts val="1920"/>
              <a:buChar char="►"/>
            </a:pPr>
            <a:r>
              <a:rPr lang="en-US" sz="2400" b="1" dirty="0">
                <a:solidFill>
                  <a:schemeClr val="accent1"/>
                </a:solidFill>
                <a:latin typeface="Calibri" panose="020F0502020204030204" pitchFamily="34" charset="0"/>
                <a:cs typeface="Calibri" panose="020F0502020204030204" pitchFamily="34" charset="0"/>
              </a:rPr>
              <a:t>MPSW 20 </a:t>
            </a:r>
            <a:r>
              <a:rPr lang="en-US" b="1" dirty="0">
                <a:latin typeface="Calibri" panose="020F0502020204030204" pitchFamily="34" charset="0"/>
                <a:cs typeface="Calibri" panose="020F0502020204030204" pitchFamily="34" charset="0"/>
              </a:rPr>
              <a:t>Wisconsin Administrative Code Marriage and Family Therapy, Counseling, and Social Worker Chapter 20 Conduct.</a:t>
            </a:r>
            <a:endParaRPr dirty="0">
              <a:latin typeface="Calibri" panose="020F0502020204030204" pitchFamily="34" charset="0"/>
              <a:cs typeface="Calibri" panose="020F0502020204030204" pitchFamily="34" charset="0"/>
            </a:endParaRPr>
          </a:p>
          <a:p>
            <a:pPr marL="342900" lvl="0" indent="-251459" algn="just"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0" lvl="0" indent="0" algn="just"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dirty="0">
              <a:latin typeface="Calibri" panose="020F0502020204030204" pitchFamily="34" charset="0"/>
              <a:cs typeface="Calibri" panose="020F0502020204030204" pitchFamily="34" charset="0"/>
            </a:endParaRPr>
          </a:p>
        </p:txBody>
      </p:sp>
      <p:sp>
        <p:nvSpPr>
          <p:cNvPr id="212" name="Google Shape;212;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3D38-DA3D-4D01-BE3F-3A18D55E1768}"/>
              </a:ext>
            </a:extLst>
          </p:cNvPr>
          <p:cNvSpPr>
            <a:spLocks noGrp="1"/>
          </p:cNvSpPr>
          <p:nvPr>
            <p:ph type="title"/>
          </p:nvPr>
        </p:nvSpPr>
        <p:spPr>
          <a:xfrm>
            <a:off x="215695" y="451513"/>
            <a:ext cx="9141369" cy="860771"/>
          </a:xfrm>
        </p:spPr>
        <p:txBody>
          <a:bodyPr>
            <a:normAutofit fontScale="90000"/>
          </a:bodyPr>
          <a:lstStyle/>
          <a:p>
            <a:pPr algn="ctr"/>
            <a:r>
              <a:rPr lang="en-US" sz="3600" b="1" dirty="0">
                <a:latin typeface="Calibri" panose="020F0502020204030204" pitchFamily="34" charset="0"/>
                <a:cs typeface="Calibri" panose="020F0502020204030204" pitchFamily="34" charset="0"/>
              </a:rPr>
              <a:t>National Association of Social Work </a:t>
            </a:r>
            <a:r>
              <a:rPr lang="en-US" sz="3600" b="1" i="1" dirty="0">
                <a:latin typeface="Calibri" panose="020F0502020204030204" pitchFamily="34" charset="0"/>
                <a:cs typeface="Calibri" panose="020F0502020204030204" pitchFamily="34" charset="0"/>
              </a:rPr>
              <a:t>Code of Ethics</a:t>
            </a:r>
          </a:p>
        </p:txBody>
      </p:sp>
      <p:sp>
        <p:nvSpPr>
          <p:cNvPr id="3" name="Text Placeholder 2">
            <a:extLst>
              <a:ext uri="{FF2B5EF4-FFF2-40B4-BE49-F238E27FC236}">
                <a16:creationId xmlns:a16="http://schemas.microsoft.com/office/drawing/2014/main" id="{8113FC64-63DD-463A-AB02-0A81AD52E891}"/>
              </a:ext>
            </a:extLst>
          </p:cNvPr>
          <p:cNvSpPr>
            <a:spLocks noGrp="1"/>
          </p:cNvSpPr>
          <p:nvPr>
            <p:ph type="body" idx="1"/>
          </p:nvPr>
        </p:nvSpPr>
        <p:spPr>
          <a:xfrm>
            <a:off x="5035668" y="1820600"/>
            <a:ext cx="4513541" cy="3826275"/>
          </a:xfrm>
        </p:spPr>
        <p:txBody>
          <a:bodyPr>
            <a:normAutofit/>
          </a:bodyPr>
          <a:lstStyle/>
          <a:p>
            <a:r>
              <a:rPr lang="en-US" sz="2400" b="1" dirty="0">
                <a:latin typeface="Calibri" panose="020F0502020204030204" pitchFamily="34" charset="0"/>
                <a:cs typeface="Calibri" panose="020F0502020204030204" pitchFamily="34" charset="0"/>
              </a:rPr>
              <a:t>Preamble</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Purpose</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Ethical Principles </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Ethical Standards</a:t>
            </a:r>
          </a:p>
        </p:txBody>
      </p:sp>
      <p:sp>
        <p:nvSpPr>
          <p:cNvPr id="5" name="Slide Number Placeholder 4">
            <a:extLst>
              <a:ext uri="{FF2B5EF4-FFF2-40B4-BE49-F238E27FC236}">
                <a16:creationId xmlns:a16="http://schemas.microsoft.com/office/drawing/2014/main" id="{F7A1A5E6-ACE0-426A-A932-9A075C8A8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a:extLst>
              <a:ext uri="{FF2B5EF4-FFF2-40B4-BE49-F238E27FC236}">
                <a16:creationId xmlns:a16="http://schemas.microsoft.com/office/drawing/2014/main" id="{4BB8EBB5-2893-41BE-93D8-16D9071840B7}"/>
              </a:ext>
            </a:extLst>
          </p:cNvPr>
          <p:cNvPicPr>
            <a:picLocks noChangeAspect="1"/>
          </p:cNvPicPr>
          <p:nvPr/>
        </p:nvPicPr>
        <p:blipFill>
          <a:blip r:embed="rId3"/>
          <a:stretch>
            <a:fillRect/>
          </a:stretch>
        </p:blipFill>
        <p:spPr>
          <a:xfrm>
            <a:off x="925909" y="1766470"/>
            <a:ext cx="3312776" cy="3880405"/>
          </a:xfrm>
          <a:prstGeom prst="rect">
            <a:avLst/>
          </a:prstGeom>
        </p:spPr>
      </p:pic>
    </p:spTree>
    <p:extLst>
      <p:ext uri="{BB962C8B-B14F-4D97-AF65-F5344CB8AC3E}">
        <p14:creationId xmlns:p14="http://schemas.microsoft.com/office/powerpoint/2010/main" val="138546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677334" y="387658"/>
            <a:ext cx="8596668" cy="13208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6D1D6B"/>
              </a:buClr>
              <a:buSzPct val="100000"/>
              <a:buFont typeface="Trebuchet MS"/>
              <a:buNone/>
            </a:pPr>
            <a:r>
              <a:rPr lang="en-US" b="1" dirty="0"/>
              <a:t>NASW Code of Ethics</a:t>
            </a:r>
            <a:br>
              <a:rPr lang="en-US" b="1" dirty="0"/>
            </a:br>
            <a:r>
              <a:rPr lang="en-US" sz="2400" b="1" i="1" dirty="0"/>
              <a:t>(revised June 1, 2021)</a:t>
            </a:r>
            <a:endParaRPr i="1" dirty="0"/>
          </a:p>
        </p:txBody>
      </p:sp>
      <p:sp>
        <p:nvSpPr>
          <p:cNvPr id="218" name="Google Shape;218;p28"/>
          <p:cNvSpPr txBox="1">
            <a:spLocks noGrp="1"/>
          </p:cNvSpPr>
          <p:nvPr>
            <p:ph type="body" idx="1"/>
          </p:nvPr>
        </p:nvSpPr>
        <p:spPr>
          <a:xfrm>
            <a:off x="677334" y="2071812"/>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Protects clients, families, and social workers</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Holds the profession accountable </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Summarizes principles &amp; core values of a profession </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Provides guidance for practice </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Socializes new practitioners (important when talking about generational differences)</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p:txBody>
      </p:sp>
      <p:sp>
        <p:nvSpPr>
          <p:cNvPr id="219" name="Google Shape;219;p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026" name="Picture 2" descr="What&amp;#39;s New - Trawick Financial Services">
            <a:extLst>
              <a:ext uri="{FF2B5EF4-FFF2-40B4-BE49-F238E27FC236}">
                <a16:creationId xmlns:a16="http://schemas.microsoft.com/office/drawing/2014/main" id="{A36316EF-0DB9-4A2C-B02A-56CCF622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2936">
            <a:off x="6873536" y="2199452"/>
            <a:ext cx="2163015" cy="2351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EDED4C-1E34-4FCE-969D-59A6E680B3EE}"/>
              </a:ext>
            </a:extLst>
          </p:cNvPr>
          <p:cNvSpPr>
            <a:spLocks noGrp="1"/>
          </p:cNvSpPr>
          <p:nvPr>
            <p:ph type="body" idx="1"/>
          </p:nvPr>
        </p:nvSpPr>
        <p:spPr>
          <a:xfrm>
            <a:off x="4824149" y="877947"/>
            <a:ext cx="4817001" cy="5102105"/>
          </a:xfrm>
        </p:spPr>
        <p:txBody>
          <a:bodyPr>
            <a:normAutofit/>
          </a:bodyPr>
          <a:lstStyle/>
          <a:p>
            <a:endParaRPr lang="en-US" dirty="0">
              <a:latin typeface="Calibri" panose="020F0502020204030204" pitchFamily="34" charset="0"/>
              <a:cs typeface="Calibri" panose="020F0502020204030204" pitchFamily="34" charset="0"/>
            </a:endParaRPr>
          </a:p>
          <a:p>
            <a:pPr marL="137160" indent="0" algn="ctr">
              <a:buNone/>
            </a:pPr>
            <a:r>
              <a:rPr lang="en-US" sz="2000" b="1" dirty="0">
                <a:latin typeface="Calibri" panose="020F0502020204030204" pitchFamily="34" charset="0"/>
                <a:cs typeface="Calibri" panose="020F0502020204030204" pitchFamily="34" charset="0"/>
              </a:rPr>
              <a:t>Self-Care</a:t>
            </a:r>
          </a:p>
          <a:p>
            <a:r>
              <a:rPr lang="en-US" dirty="0">
                <a:highlight>
                  <a:srgbClr val="FFFF00"/>
                </a:highlight>
                <a:latin typeface="Calibri" panose="020F0502020204030204" pitchFamily="34" charset="0"/>
                <a:cs typeface="Calibri" panose="020F0502020204030204" pitchFamily="34" charset="0"/>
              </a:rPr>
              <a:t>Professional self-care is paramount for competent and ethical social work practice. Professional demands, challenging workplace climates, and exposure to trauma warrant that social workers maintain personal and professional health, safety, and integrity. Social work organizations, agencies, and educational institutions are encouraged to promote organizational policies, practices, and materials to support social workers’ self-care.</a:t>
            </a:r>
          </a:p>
          <a:p>
            <a:endParaRPr lang="en-US" dirty="0">
              <a:highlight>
                <a:srgbClr val="FFFF00"/>
              </a:highlight>
              <a:latin typeface="Calibri" panose="020F0502020204030204" pitchFamily="34" charset="0"/>
              <a:cs typeface="Calibri" panose="020F0502020204030204" pitchFamily="34" charset="0"/>
            </a:endParaRPr>
          </a:p>
          <a:p>
            <a:pPr marL="137160" indent="0">
              <a:buNone/>
            </a:pPr>
            <a:r>
              <a:rPr lang="en-US" dirty="0">
                <a:highlight>
                  <a:srgbClr val="FFFF00"/>
                </a:highlight>
                <a:latin typeface="Calibri" panose="020F0502020204030204" pitchFamily="34" charset="0"/>
                <a:cs typeface="Calibri" panose="020F0502020204030204" pitchFamily="34" charset="0"/>
              </a:rPr>
              <a:t>***2021 Revision of NASW Code of Ethics</a:t>
            </a:r>
          </a:p>
          <a:p>
            <a:endParaRPr lang="en-US" dirty="0">
              <a:highlight>
                <a:srgbClr val="FFFF00"/>
              </a:highlight>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B404E8EC-2201-4B79-8E1D-3E36B81F6B7D}"/>
              </a:ext>
            </a:extLst>
          </p:cNvPr>
          <p:cNvSpPr>
            <a:spLocks noGrp="1"/>
          </p:cNvSpPr>
          <p:nvPr>
            <p:ph type="body" idx="2"/>
          </p:nvPr>
        </p:nvSpPr>
        <p:spPr>
          <a:xfrm>
            <a:off x="473148" y="2571780"/>
            <a:ext cx="3854528" cy="1387661"/>
          </a:xfrm>
        </p:spPr>
        <p:txBody>
          <a:bodyPr>
            <a:normAutofit/>
          </a:bodyPr>
          <a:lstStyle/>
          <a:p>
            <a:pPr algn="ctr"/>
            <a:r>
              <a:rPr lang="en-US" sz="2800" b="1" dirty="0">
                <a:latin typeface="Calibri" panose="020F0502020204030204" pitchFamily="34" charset="0"/>
                <a:cs typeface="Calibri" panose="020F0502020204030204" pitchFamily="34" charset="0"/>
              </a:rPr>
              <a:t>NASW Code of Ethics </a:t>
            </a:r>
          </a:p>
          <a:p>
            <a:pPr algn="ctr"/>
            <a:r>
              <a:rPr lang="en-US" sz="2800" b="1" dirty="0">
                <a:latin typeface="Calibri" panose="020F0502020204030204" pitchFamily="34" charset="0"/>
                <a:cs typeface="Calibri" panose="020F0502020204030204" pitchFamily="34" charset="0"/>
              </a:rPr>
              <a:t>Purpose</a:t>
            </a:r>
          </a:p>
        </p:txBody>
      </p:sp>
      <p:sp>
        <p:nvSpPr>
          <p:cNvPr id="5" name="Slide Number Placeholder 4">
            <a:extLst>
              <a:ext uri="{FF2B5EF4-FFF2-40B4-BE49-F238E27FC236}">
                <a16:creationId xmlns:a16="http://schemas.microsoft.com/office/drawing/2014/main" id="{04DF4A53-3EC1-4EA1-815E-6456E20B70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99454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84371" y="642555"/>
            <a:ext cx="8596668" cy="79307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NASW Code of Ethics: </a:t>
            </a:r>
            <a:r>
              <a:rPr lang="en-US" b="1" i="1" dirty="0">
                <a:latin typeface="Calibri" panose="020F0502020204030204" pitchFamily="34" charset="0"/>
                <a:cs typeface="Calibri" panose="020F0502020204030204" pitchFamily="34" charset="0"/>
              </a:rPr>
              <a:t>Ethical Principals</a:t>
            </a:r>
            <a:endParaRPr b="1" i="1" dirty="0">
              <a:latin typeface="Calibri" panose="020F0502020204030204" pitchFamily="34" charset="0"/>
              <a:cs typeface="Calibri" panose="020F0502020204030204" pitchFamily="34" charset="0"/>
            </a:endParaRPr>
          </a:p>
        </p:txBody>
      </p:sp>
      <p:sp>
        <p:nvSpPr>
          <p:cNvPr id="227" name="Google Shape;227;p29"/>
          <p:cNvSpPr txBox="1">
            <a:spLocks noGrp="1"/>
          </p:cNvSpPr>
          <p:nvPr>
            <p:ph type="body" idx="1"/>
          </p:nvPr>
        </p:nvSpPr>
        <p:spPr>
          <a:xfrm>
            <a:off x="677334" y="1930401"/>
            <a:ext cx="4184035" cy="41109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Font typeface="Noto Sans Symbols"/>
              <a:buNone/>
            </a:pPr>
            <a:r>
              <a:rPr lang="en-US" b="1" dirty="0">
                <a:latin typeface="Calibri" panose="020F0502020204030204" pitchFamily="34" charset="0"/>
                <a:cs typeface="Calibri" panose="020F0502020204030204" pitchFamily="34" charset="0"/>
              </a:rPr>
              <a:t>Value:  </a:t>
            </a:r>
            <a:r>
              <a:rPr lang="en-US" b="1" i="1" dirty="0">
                <a:solidFill>
                  <a:schemeClr val="bg2">
                    <a:lumMod val="40000"/>
                    <a:lumOff val="60000"/>
                  </a:schemeClr>
                </a:solidFill>
                <a:latin typeface="Calibri" panose="020F0502020204030204" pitchFamily="34" charset="0"/>
                <a:cs typeface="Calibri" panose="020F0502020204030204" pitchFamily="34" charset="0"/>
              </a:rPr>
              <a:t>Service</a:t>
            </a:r>
            <a:endParaRPr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r>
              <a:rPr lang="en-US" b="1" dirty="0">
                <a:latin typeface="Calibri" panose="020F0502020204030204" pitchFamily="34" charset="0"/>
                <a:cs typeface="Calibri" panose="020F0502020204030204" pitchFamily="34" charset="0"/>
              </a:rPr>
              <a:t>Ethical Principle:  </a:t>
            </a:r>
            <a:r>
              <a:rPr lang="en-US" i="1" dirty="0">
                <a:latin typeface="Calibri" panose="020F0502020204030204" pitchFamily="34" charset="0"/>
                <a:cs typeface="Calibri" panose="020F0502020204030204" pitchFamily="34" charset="0"/>
              </a:rPr>
              <a:t>Social workers’ primary goal is to help people in need and address social problems. </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endParaRPr b="1" i="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r>
              <a:rPr lang="en-US" b="1" dirty="0">
                <a:latin typeface="Calibri" panose="020F0502020204030204" pitchFamily="34" charset="0"/>
                <a:cs typeface="Calibri" panose="020F0502020204030204" pitchFamily="34" charset="0"/>
              </a:rPr>
              <a:t>Value:  </a:t>
            </a:r>
            <a:r>
              <a:rPr lang="en-US" b="1" i="1" dirty="0">
                <a:solidFill>
                  <a:schemeClr val="bg2">
                    <a:lumMod val="40000"/>
                    <a:lumOff val="60000"/>
                  </a:schemeClr>
                </a:solidFill>
                <a:latin typeface="Calibri" panose="020F0502020204030204" pitchFamily="34" charset="0"/>
                <a:cs typeface="Calibri" panose="020F0502020204030204" pitchFamily="34" charset="0"/>
              </a:rPr>
              <a:t>Social Justice</a:t>
            </a:r>
            <a:endParaRPr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r>
              <a:rPr lang="en-US" b="1" dirty="0">
                <a:latin typeface="Calibri" panose="020F0502020204030204" pitchFamily="34" charset="0"/>
                <a:cs typeface="Calibri" panose="020F0502020204030204" pitchFamily="34" charset="0"/>
              </a:rPr>
              <a:t>Ethical Principle:  </a:t>
            </a:r>
            <a:r>
              <a:rPr lang="en-US" i="1" dirty="0">
                <a:latin typeface="Calibri" panose="020F0502020204030204" pitchFamily="34" charset="0"/>
                <a:cs typeface="Calibri" panose="020F0502020204030204" pitchFamily="34" charset="0"/>
              </a:rPr>
              <a:t>Social workers challenge injustice.</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endParaRPr b="1" i="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Font typeface="Noto Sans Symbols"/>
              <a:buNone/>
            </a:pPr>
            <a:endParaRPr b="1" dirty="0">
              <a:latin typeface="Calibri" panose="020F0502020204030204" pitchFamily="34" charset="0"/>
              <a:cs typeface="Calibri" panose="020F0502020204030204" pitchFamily="34" charset="0"/>
            </a:endParaRPr>
          </a:p>
        </p:txBody>
      </p:sp>
      <p:sp>
        <p:nvSpPr>
          <p:cNvPr id="228" name="Google Shape;228;p29"/>
          <p:cNvSpPr txBox="1">
            <a:spLocks noGrp="1"/>
          </p:cNvSpPr>
          <p:nvPr>
            <p:ph type="body" idx="2"/>
          </p:nvPr>
        </p:nvSpPr>
        <p:spPr>
          <a:xfrm>
            <a:off x="5055045" y="1930400"/>
            <a:ext cx="4551175" cy="3990109"/>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ct val="56470"/>
              <a:buFont typeface="Noto Sans Symbols"/>
              <a:buNone/>
            </a:pPr>
            <a:r>
              <a:rPr lang="en-US" b="1" dirty="0">
                <a:latin typeface="Calibri" panose="020F0502020204030204" pitchFamily="34" charset="0"/>
                <a:cs typeface="Calibri" panose="020F0502020204030204" pitchFamily="34" charset="0"/>
              </a:rPr>
              <a:t>Value</a:t>
            </a:r>
            <a:r>
              <a:rPr lang="en-US" b="1" dirty="0">
                <a:solidFill>
                  <a:schemeClr val="accent1"/>
                </a:solidFill>
                <a:latin typeface="Calibri" panose="020F0502020204030204" pitchFamily="34" charset="0"/>
                <a:cs typeface="Calibri" panose="020F0502020204030204" pitchFamily="34" charset="0"/>
              </a:rPr>
              <a:t>: </a:t>
            </a:r>
            <a:r>
              <a:rPr lang="en-US" b="1" i="1" dirty="0">
                <a:solidFill>
                  <a:schemeClr val="bg2">
                    <a:lumMod val="40000"/>
                    <a:lumOff val="60000"/>
                  </a:schemeClr>
                </a:solidFill>
                <a:latin typeface="Calibri" panose="020F0502020204030204" pitchFamily="34" charset="0"/>
                <a:cs typeface="Calibri" panose="020F0502020204030204" pitchFamily="34" charset="0"/>
              </a:rPr>
              <a:t>Dignity and Worth of the Person</a:t>
            </a:r>
            <a:endParaRPr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lgn="l" rtl="0">
              <a:spcBef>
                <a:spcPts val="1000"/>
              </a:spcBef>
              <a:spcAft>
                <a:spcPts val="0"/>
              </a:spcAft>
              <a:buClr>
                <a:schemeClr val="dk1"/>
              </a:buClr>
              <a:buSzPct val="56470"/>
              <a:buFont typeface="Noto Sans Symbols"/>
              <a:buNone/>
            </a:pPr>
            <a:r>
              <a:rPr lang="en-US" b="1" dirty="0">
                <a:latin typeface="Calibri" panose="020F0502020204030204" pitchFamily="34" charset="0"/>
                <a:cs typeface="Calibri" panose="020F0502020204030204" pitchFamily="34" charset="0"/>
              </a:rPr>
              <a:t>Ethical Principle:  </a:t>
            </a:r>
            <a:r>
              <a:rPr lang="en-US" i="1" dirty="0">
                <a:latin typeface="Calibri" panose="020F0502020204030204" pitchFamily="34" charset="0"/>
                <a:cs typeface="Calibri" panose="020F0502020204030204" pitchFamily="34" charset="0"/>
              </a:rPr>
              <a:t>Social Workers respect the inherent dignity and worth of the person.</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SzPct val="56470"/>
              <a:buFont typeface="Noto Sans Symbols"/>
              <a:buNone/>
            </a:pP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SzPct val="56470"/>
              <a:buFont typeface="Noto Sans Symbols"/>
              <a:buNone/>
            </a:pP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SzPct val="56470"/>
              <a:buFont typeface="Noto Sans Symbols"/>
              <a:buNone/>
            </a:pP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SzPct val="56470"/>
              <a:buFont typeface="Noto Sans Symbols"/>
              <a:buNone/>
            </a:pPr>
            <a:r>
              <a:rPr lang="en-US" b="1" dirty="0">
                <a:latin typeface="Calibri" panose="020F0502020204030204" pitchFamily="34" charset="0"/>
                <a:cs typeface="Calibri" panose="020F0502020204030204" pitchFamily="34" charset="0"/>
              </a:rPr>
              <a:t>Value:  </a:t>
            </a:r>
            <a:r>
              <a:rPr lang="en-US" b="1" i="1" dirty="0">
                <a:solidFill>
                  <a:schemeClr val="bg2">
                    <a:lumMod val="40000"/>
                    <a:lumOff val="60000"/>
                  </a:schemeClr>
                </a:solidFill>
                <a:latin typeface="Calibri" panose="020F0502020204030204" pitchFamily="34" charset="0"/>
                <a:cs typeface="Calibri" panose="020F0502020204030204" pitchFamily="34" charset="0"/>
              </a:rPr>
              <a:t>Importance of Human Relationships</a:t>
            </a:r>
            <a:endParaRPr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56470"/>
              <a:buFont typeface="Noto Sans Symbols"/>
              <a:buNone/>
            </a:pPr>
            <a:r>
              <a:rPr lang="en-US" b="1" dirty="0">
                <a:latin typeface="Calibri" panose="020F0502020204030204" pitchFamily="34" charset="0"/>
                <a:cs typeface="Calibri" panose="020F0502020204030204" pitchFamily="34" charset="0"/>
              </a:rPr>
              <a:t>Ethical Principle:  </a:t>
            </a:r>
            <a:r>
              <a:rPr lang="en-US" i="1" dirty="0">
                <a:latin typeface="Calibri" panose="020F0502020204030204" pitchFamily="34" charset="0"/>
                <a:cs typeface="Calibri" panose="020F0502020204030204" pitchFamily="34" charset="0"/>
              </a:rPr>
              <a:t>Social workers recognize the central importance of human relationships.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Noto Sans Symbols"/>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Noto Sans Symbols"/>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Noto Sans Symbols"/>
              <a:buNone/>
            </a:pP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Noto Sans Symbols"/>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Noto Sans Symbols"/>
              <a:buNone/>
            </a:pPr>
            <a:endParaRPr b="1" dirty="0">
              <a:latin typeface="Calibri" panose="020F0502020204030204" pitchFamily="34" charset="0"/>
              <a:cs typeface="Calibri" panose="020F0502020204030204" pitchFamily="34" charset="0"/>
            </a:endParaRPr>
          </a:p>
        </p:txBody>
      </p:sp>
      <p:sp>
        <p:nvSpPr>
          <p:cNvPr id="229" name="Google Shape;229;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677334" y="609600"/>
            <a:ext cx="8596668" cy="1059402"/>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Calibri" panose="020F0502020204030204" pitchFamily="34" charset="0"/>
                <a:cs typeface="Calibri" panose="020F0502020204030204" pitchFamily="34" charset="0"/>
              </a:rPr>
              <a:t>Ethical Principles </a:t>
            </a:r>
            <a:r>
              <a:rPr lang="en-US" sz="2000" b="1" i="1" dirty="0">
                <a:latin typeface="Calibri" panose="020F0502020204030204" pitchFamily="34" charset="0"/>
                <a:cs typeface="Calibri" panose="020F0502020204030204" pitchFamily="34" charset="0"/>
              </a:rPr>
              <a:t>(continued)</a:t>
            </a:r>
            <a:endParaRPr b="1" i="1" dirty="0">
              <a:latin typeface="Calibri" panose="020F0502020204030204" pitchFamily="34" charset="0"/>
              <a:cs typeface="Calibri" panose="020F0502020204030204" pitchFamily="34" charset="0"/>
            </a:endParaRPr>
          </a:p>
        </p:txBody>
      </p:sp>
      <p:sp>
        <p:nvSpPr>
          <p:cNvPr id="236" name="Google Shape;236;p30"/>
          <p:cNvSpPr txBox="1">
            <a:spLocks noGrp="1"/>
          </p:cNvSpPr>
          <p:nvPr>
            <p:ph type="body" idx="1"/>
          </p:nvPr>
        </p:nvSpPr>
        <p:spPr>
          <a:xfrm>
            <a:off x="677334" y="1991913"/>
            <a:ext cx="4184035" cy="3880772"/>
          </a:xfrm>
          <a:prstGeom prst="rect">
            <a:avLst/>
          </a:prstGeom>
        </p:spPr>
        <p:txBody>
          <a:bodyPr spcFirstLastPara="1" wrap="square" lIns="91425" tIns="45700" rIns="91425" bIns="45700" anchor="t" anchorCtr="0">
            <a:normAutofit fontScale="47500" lnSpcReduction="20000"/>
          </a:bodyPr>
          <a:lstStyle/>
          <a:p>
            <a:pPr marL="342900" lvl="0" indent="-342900" algn="l" rtl="0">
              <a:spcBef>
                <a:spcPts val="1000"/>
              </a:spcBef>
              <a:spcAft>
                <a:spcPts val="0"/>
              </a:spcAft>
              <a:buNone/>
            </a:pPr>
            <a:r>
              <a:rPr lang="en-US" sz="3800" b="1" dirty="0">
                <a:latin typeface="Calibri" panose="020F0502020204030204" pitchFamily="34" charset="0"/>
                <a:cs typeface="Calibri" panose="020F0502020204030204" pitchFamily="34" charset="0"/>
              </a:rPr>
              <a:t>Value</a:t>
            </a:r>
            <a:r>
              <a:rPr lang="en-US" sz="3800" b="1" dirty="0">
                <a:solidFill>
                  <a:schemeClr val="tx1"/>
                </a:solidFill>
                <a:latin typeface="Calibri" panose="020F0502020204030204" pitchFamily="34" charset="0"/>
                <a:cs typeface="Calibri" panose="020F0502020204030204" pitchFamily="34" charset="0"/>
              </a:rPr>
              <a:t>:</a:t>
            </a:r>
            <a:r>
              <a:rPr lang="en-US" sz="3800" b="1" dirty="0">
                <a:solidFill>
                  <a:srgbClr val="B968B7"/>
                </a:solidFill>
                <a:latin typeface="Calibri" panose="020F0502020204030204" pitchFamily="34" charset="0"/>
                <a:cs typeface="Calibri" panose="020F0502020204030204" pitchFamily="34" charset="0"/>
              </a:rPr>
              <a:t>  </a:t>
            </a:r>
            <a:r>
              <a:rPr lang="en-US" sz="3800" b="1" i="1" dirty="0">
                <a:solidFill>
                  <a:schemeClr val="bg2">
                    <a:lumMod val="40000"/>
                    <a:lumOff val="60000"/>
                  </a:schemeClr>
                </a:solidFill>
                <a:latin typeface="Calibri" panose="020F0502020204030204" pitchFamily="34" charset="0"/>
                <a:cs typeface="Calibri" panose="020F0502020204030204" pitchFamily="34" charset="0"/>
              </a:rPr>
              <a:t>Integrity</a:t>
            </a:r>
            <a:endParaRPr sz="3800"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lgn="l" rtl="0">
              <a:spcBef>
                <a:spcPts val="1000"/>
              </a:spcBef>
              <a:spcAft>
                <a:spcPts val="0"/>
              </a:spcAft>
              <a:buNone/>
            </a:pPr>
            <a:r>
              <a:rPr lang="en-US" sz="3800" b="1" dirty="0">
                <a:latin typeface="Calibri" panose="020F0502020204030204" pitchFamily="34" charset="0"/>
                <a:cs typeface="Calibri" panose="020F0502020204030204" pitchFamily="34" charset="0"/>
              </a:rPr>
              <a:t>Ethical Principle:  </a:t>
            </a:r>
            <a:r>
              <a:rPr lang="en-US" sz="3800" i="1" dirty="0">
                <a:latin typeface="Calibri" panose="020F0502020204030204" pitchFamily="34" charset="0"/>
                <a:cs typeface="Calibri" panose="020F0502020204030204" pitchFamily="34" charset="0"/>
              </a:rPr>
              <a:t>Social workers behave in a trustworthy manner.</a:t>
            </a:r>
            <a:endParaRPr sz="3800" b="1" dirty="0">
              <a:latin typeface="Calibri" panose="020F0502020204030204" pitchFamily="34" charset="0"/>
              <a:cs typeface="Calibri" panose="020F0502020204030204" pitchFamily="34" charset="0"/>
            </a:endParaRPr>
          </a:p>
          <a:p>
            <a:pPr marL="742" marR="271407" lvl="0" indent="4179" algn="l" rtl="0">
              <a:lnSpc>
                <a:spcPct val="115303"/>
              </a:lnSpc>
              <a:spcBef>
                <a:spcPts val="1220"/>
              </a:spcBef>
              <a:spcAft>
                <a:spcPts val="0"/>
              </a:spcAft>
              <a:buClr>
                <a:schemeClr val="dk1"/>
              </a:buClr>
              <a:buSzPct val="36044"/>
              <a:buFont typeface="Arial"/>
              <a:buNone/>
            </a:pPr>
            <a:r>
              <a:rPr lang="en-US" sz="3051" i="1" dirty="0">
                <a:solidFill>
                  <a:schemeClr val="dk1"/>
                </a:solidFill>
                <a:latin typeface="Calibri" panose="020F0502020204030204" pitchFamily="34" charset="0"/>
                <a:cs typeface="Calibri" panose="020F0502020204030204" pitchFamily="34" charset="0"/>
              </a:rPr>
              <a:t>Social workers are continually aware of the profession’s  mission, values, ethical principles, and ethical standards and  practice in a manner consistent with them. </a:t>
            </a:r>
            <a:r>
              <a:rPr lang="en-US" sz="3051" i="1" dirty="0">
                <a:solidFill>
                  <a:schemeClr val="dk1"/>
                </a:solidFill>
                <a:highlight>
                  <a:srgbClr val="FFFF00"/>
                </a:highlight>
                <a:latin typeface="Calibri" panose="020F0502020204030204" pitchFamily="34" charset="0"/>
                <a:cs typeface="Calibri" panose="020F0502020204030204" pitchFamily="34" charset="0"/>
              </a:rPr>
              <a:t>Social workers  should take measures to care for themselves  professionally and personally.</a:t>
            </a:r>
            <a:r>
              <a:rPr lang="en-US" sz="3051" i="1" dirty="0">
                <a:solidFill>
                  <a:schemeClr val="dk1"/>
                </a:solidFill>
                <a:latin typeface="Calibri" panose="020F0502020204030204" pitchFamily="34" charset="0"/>
                <a:cs typeface="Calibri" panose="020F0502020204030204" pitchFamily="34" charset="0"/>
              </a:rPr>
              <a:t> Social workers act honestly  and responsibly and promote ethical practices on the part of  the organizations with which they are affiliated. </a:t>
            </a:r>
            <a:r>
              <a:rPr lang="en-US" sz="2550" i="1" dirty="0">
                <a:solidFill>
                  <a:schemeClr val="dk1"/>
                </a:solidFill>
                <a:latin typeface="Calibri" panose="020F0502020204030204" pitchFamily="34" charset="0"/>
                <a:cs typeface="Calibri" panose="020F0502020204030204" pitchFamily="34" charset="0"/>
              </a:rPr>
              <a:t> </a:t>
            </a:r>
            <a:endParaRPr sz="2550" dirty="0">
              <a:latin typeface="Calibri" panose="020F0502020204030204" pitchFamily="34" charset="0"/>
              <a:cs typeface="Calibri" panose="020F0502020204030204" pitchFamily="34" charset="0"/>
            </a:endParaRPr>
          </a:p>
          <a:p>
            <a:pPr marL="342900" lvl="0" indent="-342900" algn="l" rtl="0">
              <a:spcBef>
                <a:spcPts val="1000"/>
              </a:spcBef>
              <a:spcAft>
                <a:spcPts val="0"/>
              </a:spcAft>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Clr>
                <a:schemeClr val="dk1"/>
              </a:buClr>
              <a:buSzPct val="79999"/>
              <a:buFont typeface="Noto Sans Symbols"/>
              <a:buNone/>
            </a:pPr>
            <a:r>
              <a:rPr lang="en-US" sz="2500" dirty="0">
                <a:highlight>
                  <a:srgbClr val="FFFF00"/>
                </a:highlight>
                <a:latin typeface="Calibri" panose="020F0502020204030204" pitchFamily="34" charset="0"/>
                <a:cs typeface="Calibri" panose="020F0502020204030204" pitchFamily="34" charset="0"/>
              </a:rPr>
              <a:t>***(2021 Revision of NASW Code of Ethics)</a:t>
            </a:r>
            <a:endParaRPr sz="2500" dirty="0">
              <a:highlight>
                <a:srgbClr val="FFFF00"/>
              </a:highligh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C2529628-9791-435A-B929-BA24EAE88CAE}"/>
              </a:ext>
            </a:extLst>
          </p:cNvPr>
          <p:cNvSpPr>
            <a:spLocks noGrp="1"/>
          </p:cNvSpPr>
          <p:nvPr>
            <p:ph type="body" idx="2"/>
          </p:nvPr>
        </p:nvSpPr>
        <p:spPr>
          <a:xfrm>
            <a:off x="5089968" y="1991913"/>
            <a:ext cx="4184034" cy="3880773"/>
          </a:xfrm>
        </p:spPr>
        <p:txBody>
          <a:bodyPr/>
          <a:lstStyle/>
          <a:p>
            <a:pPr marL="342900" lvl="0" indent="-342900">
              <a:buClr>
                <a:schemeClr val="dk1"/>
              </a:buClr>
              <a:buSzPts val="1100"/>
              <a:buNone/>
            </a:pPr>
            <a:r>
              <a:rPr lang="en-US" b="1" dirty="0">
                <a:latin typeface="Calibri" panose="020F0502020204030204" pitchFamily="34" charset="0"/>
                <a:cs typeface="Calibri" panose="020F0502020204030204" pitchFamily="34" charset="0"/>
              </a:rPr>
              <a:t>Value:  </a:t>
            </a:r>
            <a:r>
              <a:rPr lang="en-US" b="1" i="1" dirty="0">
                <a:solidFill>
                  <a:schemeClr val="bg2">
                    <a:lumMod val="40000"/>
                    <a:lumOff val="60000"/>
                  </a:schemeClr>
                </a:solidFill>
                <a:latin typeface="Calibri" panose="020F0502020204030204" pitchFamily="34" charset="0"/>
                <a:cs typeface="Calibri" panose="020F0502020204030204" pitchFamily="34" charset="0"/>
              </a:rPr>
              <a:t>Competence</a:t>
            </a:r>
            <a:endParaRPr lang="en-US" dirty="0">
              <a:solidFill>
                <a:schemeClr val="bg2">
                  <a:lumMod val="40000"/>
                  <a:lumOff val="60000"/>
                </a:schemeClr>
              </a:solidFill>
              <a:latin typeface="Calibri" panose="020F0502020204030204" pitchFamily="34" charset="0"/>
              <a:cs typeface="Calibri" panose="020F0502020204030204" pitchFamily="34" charset="0"/>
            </a:endParaRPr>
          </a:p>
          <a:p>
            <a:pPr marL="342900" lvl="0" indent="-342900">
              <a:buClr>
                <a:schemeClr val="dk1"/>
              </a:buClr>
              <a:buSzPts val="1100"/>
              <a:buNone/>
            </a:pPr>
            <a:r>
              <a:rPr lang="en-US" b="1" dirty="0">
                <a:latin typeface="Calibri" panose="020F0502020204030204" pitchFamily="34" charset="0"/>
                <a:cs typeface="Calibri" panose="020F0502020204030204" pitchFamily="34" charset="0"/>
              </a:rPr>
              <a:t>Ethical Principle:  </a:t>
            </a:r>
            <a:r>
              <a:rPr lang="en-US" i="1" dirty="0">
                <a:latin typeface="Calibri" panose="020F0502020204030204" pitchFamily="34" charset="0"/>
                <a:cs typeface="Calibri" panose="020F0502020204030204" pitchFamily="34" charset="0"/>
              </a:rPr>
              <a:t>Social workers practice within their areas of competence and develop and enhance their professional expertise.</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38" name="Google Shape;238;p3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A522-E6F0-4F3B-AFDD-4916766A38C4}"/>
              </a:ext>
            </a:extLst>
          </p:cNvPr>
          <p:cNvSpPr>
            <a:spLocks noGrp="1"/>
          </p:cNvSpPr>
          <p:nvPr>
            <p:ph type="title"/>
          </p:nvPr>
        </p:nvSpPr>
        <p:spPr>
          <a:xfrm>
            <a:off x="677333" y="272879"/>
            <a:ext cx="8596668" cy="1320800"/>
          </a:xfrm>
        </p:spPr>
        <p:txBody>
          <a:bodyPr/>
          <a:lstStyle/>
          <a:p>
            <a:pPr algn="ctr"/>
            <a:r>
              <a:rPr lang="en-US" b="1" dirty="0">
                <a:latin typeface="Calibri" panose="020F0502020204030204" pitchFamily="34" charset="0"/>
                <a:cs typeface="Calibri" panose="020F0502020204030204" pitchFamily="34" charset="0"/>
              </a:rPr>
              <a:t>NASW Code of Ethics: </a:t>
            </a:r>
            <a:br>
              <a:rPr lang="en-US" b="1" dirty="0">
                <a:latin typeface="Calibri" panose="020F0502020204030204" pitchFamily="34" charset="0"/>
                <a:cs typeface="Calibri" panose="020F0502020204030204" pitchFamily="34" charset="0"/>
              </a:rPr>
            </a:br>
            <a:r>
              <a:rPr lang="en-US" b="1" i="1" dirty="0">
                <a:latin typeface="Calibri" panose="020F0502020204030204" pitchFamily="34" charset="0"/>
                <a:cs typeface="Calibri" panose="020F0502020204030204" pitchFamily="34" charset="0"/>
              </a:rPr>
              <a:t>Ethical Standards</a:t>
            </a:r>
          </a:p>
        </p:txBody>
      </p:sp>
      <p:sp>
        <p:nvSpPr>
          <p:cNvPr id="7" name="Text Placeholder 6">
            <a:extLst>
              <a:ext uri="{FF2B5EF4-FFF2-40B4-BE49-F238E27FC236}">
                <a16:creationId xmlns:a16="http://schemas.microsoft.com/office/drawing/2014/main" id="{CA2CC698-8E12-42EF-B736-E6655A1C2CCA}"/>
              </a:ext>
            </a:extLst>
          </p:cNvPr>
          <p:cNvSpPr>
            <a:spLocks noGrp="1"/>
          </p:cNvSpPr>
          <p:nvPr>
            <p:ph type="body" idx="1"/>
          </p:nvPr>
        </p:nvSpPr>
        <p:spPr>
          <a:xfrm>
            <a:off x="834500" y="1930400"/>
            <a:ext cx="8439501" cy="3880773"/>
          </a:xfrm>
        </p:spPr>
        <p:txBody>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1. Social Worker’s Ethical Responsibilities to Clients</a:t>
            </a:r>
          </a:p>
          <a:p>
            <a:r>
              <a:rPr lang="en-US" b="1" dirty="0">
                <a:latin typeface="Calibri" panose="020F0502020204030204" pitchFamily="34" charset="0"/>
                <a:cs typeface="Calibri" panose="020F0502020204030204" pitchFamily="34" charset="0"/>
              </a:rPr>
              <a:t>2. Social Worker’s Ethical Responsibilities to Colleagues</a:t>
            </a:r>
          </a:p>
          <a:p>
            <a:r>
              <a:rPr lang="en-US" b="1" dirty="0">
                <a:latin typeface="Calibri" panose="020F0502020204030204" pitchFamily="34" charset="0"/>
                <a:cs typeface="Calibri" panose="020F0502020204030204" pitchFamily="34" charset="0"/>
              </a:rPr>
              <a:t>3. Social Worker’s Ethical Responsibilities in Practice Settings</a:t>
            </a:r>
          </a:p>
          <a:p>
            <a:r>
              <a:rPr lang="en-US" b="1" dirty="0">
                <a:latin typeface="Calibri" panose="020F0502020204030204" pitchFamily="34" charset="0"/>
                <a:cs typeface="Calibri" panose="020F0502020204030204" pitchFamily="34" charset="0"/>
              </a:rPr>
              <a:t>4. Social Worker’s Ethical Responsibilities as Professionals</a:t>
            </a:r>
          </a:p>
          <a:p>
            <a:r>
              <a:rPr lang="en-US" b="1" dirty="0">
                <a:latin typeface="Calibri" panose="020F0502020204030204" pitchFamily="34" charset="0"/>
                <a:cs typeface="Calibri" panose="020F0502020204030204" pitchFamily="34" charset="0"/>
              </a:rPr>
              <a:t>5. Social Worker’s Ethical Responsibilities to the Social Work Profession</a:t>
            </a:r>
          </a:p>
          <a:p>
            <a:r>
              <a:rPr lang="en-US" b="1" dirty="0">
                <a:latin typeface="Calibri" panose="020F0502020204030204" pitchFamily="34" charset="0"/>
                <a:cs typeface="Calibri" panose="020F0502020204030204" pitchFamily="34" charset="0"/>
              </a:rPr>
              <a:t>6. Social Worker’s Ethical Responsibilities to the Broader Society</a:t>
            </a:r>
          </a:p>
        </p:txBody>
      </p:sp>
      <p:sp>
        <p:nvSpPr>
          <p:cNvPr id="5" name="Slide Number Placeholder 4">
            <a:extLst>
              <a:ext uri="{FF2B5EF4-FFF2-40B4-BE49-F238E27FC236}">
                <a16:creationId xmlns:a16="http://schemas.microsoft.com/office/drawing/2014/main" id="{528A25FF-78C0-401F-AC9E-C574FFE11D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98270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303151" y="306699"/>
            <a:ext cx="9345161" cy="13209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NASW Code of Ethics: </a:t>
            </a:r>
            <a:br>
              <a:rPr lang="en-US" b="1" dirty="0">
                <a:latin typeface="Calibri" panose="020F0502020204030204" pitchFamily="34" charset="0"/>
                <a:cs typeface="Calibri" panose="020F0502020204030204" pitchFamily="34" charset="0"/>
              </a:rPr>
            </a:br>
            <a:r>
              <a:rPr lang="en-US" b="1" i="1" dirty="0">
                <a:latin typeface="Calibri" panose="020F0502020204030204" pitchFamily="34" charset="0"/>
                <a:cs typeface="Calibri" panose="020F0502020204030204" pitchFamily="34" charset="0"/>
              </a:rPr>
              <a:t>Updated Cultural Competence</a:t>
            </a:r>
            <a:endParaRPr i="1" dirty="0">
              <a:latin typeface="Calibri" panose="020F0502020204030204" pitchFamily="34" charset="0"/>
              <a:cs typeface="Calibri" panose="020F0502020204030204" pitchFamily="34" charset="0"/>
            </a:endParaRPr>
          </a:p>
        </p:txBody>
      </p:sp>
      <p:sp>
        <p:nvSpPr>
          <p:cNvPr id="296" name="Google Shape;296;p38"/>
          <p:cNvSpPr txBox="1">
            <a:spLocks noGrp="1"/>
          </p:cNvSpPr>
          <p:nvPr>
            <p:ph type="body" idx="1"/>
          </p:nvPr>
        </p:nvSpPr>
        <p:spPr>
          <a:xfrm>
            <a:off x="535282" y="1556578"/>
            <a:ext cx="8880900" cy="4691822"/>
          </a:xfrm>
          <a:prstGeom prst="rect">
            <a:avLst/>
          </a:prstGeom>
        </p:spPr>
        <p:txBody>
          <a:bodyPr spcFirstLastPara="1" wrap="square" lIns="91425" tIns="45700" rIns="91425" bIns="45700" anchor="t" anchorCtr="0">
            <a:normAutofit fontScale="62500" lnSpcReduction="20000"/>
          </a:bodyPr>
          <a:lstStyle/>
          <a:p>
            <a:pPr marL="83874" lvl="0" indent="0" algn="l" rtl="0">
              <a:spcBef>
                <a:spcPts val="1977"/>
              </a:spcBef>
              <a:spcAft>
                <a:spcPts val="0"/>
              </a:spcAft>
              <a:buClr>
                <a:schemeClr val="dk1"/>
              </a:buClr>
              <a:buSzPct val="28947"/>
              <a:buFont typeface="Arial"/>
              <a:buNone/>
            </a:pPr>
            <a:r>
              <a:rPr lang="en-US" sz="3800" dirty="0">
                <a:solidFill>
                  <a:srgbClr val="231F20"/>
                </a:solidFill>
                <a:latin typeface="Calibri" panose="020F0502020204030204" pitchFamily="34" charset="0"/>
                <a:ea typeface="Helvetica Neue"/>
                <a:cs typeface="Calibri" panose="020F0502020204030204" pitchFamily="34" charset="0"/>
                <a:sym typeface="Helvetica Neue"/>
              </a:rPr>
              <a:t>1.05 </a:t>
            </a:r>
            <a:r>
              <a:rPr lang="en-US" sz="3800" dirty="0">
                <a:solidFill>
                  <a:schemeClr val="tx1"/>
                </a:solidFill>
                <a:latin typeface="Calibri" panose="020F0502020204030204" pitchFamily="34" charset="0"/>
                <a:ea typeface="Helvetica Neue"/>
                <a:cs typeface="Calibri" panose="020F0502020204030204" pitchFamily="34" charset="0"/>
                <a:sym typeface="Helvetica Neue"/>
              </a:rPr>
              <a:t>Cultural Competence </a:t>
            </a:r>
            <a:endParaRPr sz="3800" dirty="0">
              <a:solidFill>
                <a:schemeClr val="tx1"/>
              </a:solidFill>
              <a:latin typeface="Calibri" panose="020F0502020204030204" pitchFamily="34" charset="0"/>
              <a:ea typeface="Helvetica Neue"/>
              <a:cs typeface="Calibri" panose="020F0502020204030204" pitchFamily="34" charset="0"/>
              <a:sym typeface="Helvetica Neue"/>
            </a:endParaRPr>
          </a:p>
          <a:p>
            <a:pPr marL="252957" marR="318973" lvl="0" indent="-169913" algn="just" rtl="0">
              <a:lnSpc>
                <a:spcPct val="115302"/>
              </a:lnSpc>
              <a:spcBef>
                <a:spcPts val="2111"/>
              </a:spcBef>
              <a:spcAft>
                <a:spcPts val="0"/>
              </a:spcAft>
              <a:buClr>
                <a:schemeClr val="dk1"/>
              </a:buClr>
              <a:buSzPct val="48245"/>
              <a:buFont typeface="Arial"/>
              <a:buNone/>
            </a:pPr>
            <a:r>
              <a:rPr lang="en-US" sz="2280" dirty="0">
                <a:solidFill>
                  <a:schemeClr val="tx1"/>
                </a:solidFill>
                <a:latin typeface="Calibri" panose="020F0502020204030204" pitchFamily="34" charset="0"/>
                <a:ea typeface="Helvetica Neue"/>
                <a:cs typeface="Calibri" panose="020F0502020204030204" pitchFamily="34" charset="0"/>
                <a:sym typeface="Helvetica Neue"/>
              </a:rPr>
              <a:t>(a) Social workers should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demonstrate understanding of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culture and its function in human behavior and society,  recognizing the strengths that exist in all cultures.  </a:t>
            </a:r>
            <a:endParaRPr sz="2280" dirty="0">
              <a:solidFill>
                <a:schemeClr val="tx1"/>
              </a:solidFill>
              <a:latin typeface="Calibri" panose="020F0502020204030204" pitchFamily="34" charset="0"/>
              <a:ea typeface="Helvetica Neue"/>
              <a:cs typeface="Calibri" panose="020F0502020204030204" pitchFamily="34" charset="0"/>
              <a:sym typeface="Helvetica Neue"/>
            </a:endParaRPr>
          </a:p>
          <a:p>
            <a:pPr marL="249765" marR="31174" lvl="0" indent="-166681" algn="l" rtl="0">
              <a:lnSpc>
                <a:spcPct val="115265"/>
              </a:lnSpc>
              <a:spcBef>
                <a:spcPts val="65"/>
              </a:spcBef>
              <a:spcAft>
                <a:spcPts val="0"/>
              </a:spcAft>
              <a:buClr>
                <a:schemeClr val="dk1"/>
              </a:buClr>
              <a:buSzPct val="48245"/>
              <a:buFont typeface="Arial"/>
              <a:buNone/>
            </a:pPr>
            <a:r>
              <a:rPr lang="en-US" sz="2280" dirty="0">
                <a:solidFill>
                  <a:schemeClr val="tx1"/>
                </a:solidFill>
                <a:latin typeface="Calibri" panose="020F0502020204030204" pitchFamily="34" charset="0"/>
                <a:ea typeface="Helvetica Neue"/>
                <a:cs typeface="Calibri" panose="020F0502020204030204" pitchFamily="34" charset="0"/>
                <a:sym typeface="Helvetica Neue"/>
              </a:rPr>
              <a:t>(b) Social workers should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demonstrate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knowledge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that guides  practice with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clients of various cultures and be able to  demonstrate skills in the provision of culturally informed  services that empower marginalized individuals and groups.  Social workers must take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action against oppression,  racism, discrimination, and inequities, and acknowledge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personal privilege.  </a:t>
            </a:r>
            <a:endParaRPr sz="2280" dirty="0">
              <a:solidFill>
                <a:schemeClr val="tx1"/>
              </a:solidFill>
              <a:latin typeface="Calibri" panose="020F0502020204030204" pitchFamily="34" charset="0"/>
              <a:ea typeface="Helvetica Neue"/>
              <a:cs typeface="Calibri" panose="020F0502020204030204" pitchFamily="34" charset="0"/>
              <a:sym typeface="Helvetica Neue"/>
            </a:endParaRPr>
          </a:p>
          <a:p>
            <a:pPr marL="249100" marR="154251" lvl="0" indent="-170442" algn="l" rtl="0">
              <a:lnSpc>
                <a:spcPct val="115303"/>
              </a:lnSpc>
              <a:spcBef>
                <a:spcPts val="66"/>
              </a:spcBef>
              <a:spcAft>
                <a:spcPts val="0"/>
              </a:spcAft>
              <a:buClr>
                <a:schemeClr val="dk1"/>
              </a:buClr>
              <a:buSzPct val="48245"/>
              <a:buFont typeface="Arial"/>
              <a:buNone/>
            </a:pPr>
            <a:r>
              <a:rPr lang="en-US" sz="2280" b="1" dirty="0">
                <a:solidFill>
                  <a:schemeClr val="tx1"/>
                </a:solidFill>
                <a:latin typeface="Calibri" panose="020F0502020204030204" pitchFamily="34" charset="0"/>
                <a:ea typeface="Helvetica Neue"/>
                <a:cs typeface="Calibri" panose="020F0502020204030204" pitchFamily="34" charset="0"/>
                <a:sym typeface="Helvetica Neue"/>
              </a:rPr>
              <a:t>(c)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Social workers should demonstrate awareness and  cultural humility by engaging in critical self-reflection  (understanding their own bias and engaging in  self-correction); recognizing clients as experts of  their own culture; committing to life-long learning;  and holding institutions accountable for advancing  cultural humility.  </a:t>
            </a:r>
            <a:endParaRPr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endParaRPr>
          </a:p>
          <a:p>
            <a:pPr marL="252583" marR="63118" lvl="0" indent="-169415" algn="l" rtl="0">
              <a:lnSpc>
                <a:spcPct val="115291"/>
              </a:lnSpc>
              <a:spcBef>
                <a:spcPts val="64"/>
              </a:spcBef>
              <a:spcAft>
                <a:spcPts val="0"/>
              </a:spcAft>
              <a:buClr>
                <a:schemeClr val="dk1"/>
              </a:buClr>
              <a:buSzPct val="48245"/>
              <a:buFont typeface="Arial"/>
              <a:buNone/>
            </a:pPr>
            <a:r>
              <a:rPr lang="en-US" sz="2280" dirty="0">
                <a:solidFill>
                  <a:schemeClr val="tx1"/>
                </a:solidFill>
                <a:latin typeface="Calibri" panose="020F0502020204030204" pitchFamily="34" charset="0"/>
                <a:ea typeface="Helvetica Neue"/>
                <a:cs typeface="Calibri" panose="020F0502020204030204" pitchFamily="34" charset="0"/>
                <a:sym typeface="Helvetica Neue"/>
              </a:rPr>
              <a:t>(d) Social workers should obtain education about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and  demonstrate understanding of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the nature of social  diversity and oppression with respect to race, ethnicity,  national origin, color, sex, sexual orientation, gender identity  or expression, age, marital status, political belief, religion,  immigration status, and mental or physical ability.  </a:t>
            </a:r>
            <a:endParaRPr sz="2280" dirty="0">
              <a:solidFill>
                <a:schemeClr val="tx1"/>
              </a:solidFill>
              <a:latin typeface="Calibri" panose="020F0502020204030204" pitchFamily="34" charset="0"/>
              <a:ea typeface="Helvetica Neue"/>
              <a:cs typeface="Calibri" panose="020F0502020204030204" pitchFamily="34" charset="0"/>
              <a:sym typeface="Helvetica Neue"/>
            </a:endParaRPr>
          </a:p>
          <a:p>
            <a:pPr marL="249923" marR="69673" lvl="0" indent="-166791" algn="l" rtl="0">
              <a:lnSpc>
                <a:spcPct val="115257"/>
              </a:lnSpc>
              <a:spcBef>
                <a:spcPts val="66"/>
              </a:spcBef>
              <a:spcAft>
                <a:spcPts val="0"/>
              </a:spcAft>
              <a:buClr>
                <a:schemeClr val="dk1"/>
              </a:buClr>
              <a:buSzPct val="48245"/>
              <a:buFont typeface="Arial"/>
              <a:buNone/>
            </a:pPr>
            <a:r>
              <a:rPr lang="en-US" sz="2280" dirty="0">
                <a:solidFill>
                  <a:schemeClr val="tx1"/>
                </a:solidFill>
                <a:latin typeface="Calibri" panose="020F0502020204030204" pitchFamily="34" charset="0"/>
                <a:ea typeface="Helvetica Neue"/>
                <a:cs typeface="Calibri" panose="020F0502020204030204" pitchFamily="34" charset="0"/>
                <a:sym typeface="Helvetica Neue"/>
              </a:rPr>
              <a:t>(e) Social workers who provide electronic social work services  should be aware of cultural and socioeconomic differences  among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clients’ use of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and access to electronic technology  </a:t>
            </a:r>
            <a:r>
              <a:rPr lang="en-US" sz="2280" b="1"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and seek to prevent such potential barriers</a:t>
            </a:r>
            <a:r>
              <a:rPr lang="en-US" sz="2280" dirty="0">
                <a:solidFill>
                  <a:schemeClr val="tx1"/>
                </a:solidFill>
                <a:highlight>
                  <a:srgbClr val="FFFF00"/>
                </a:highlight>
                <a:latin typeface="Calibri" panose="020F0502020204030204" pitchFamily="34" charset="0"/>
                <a:ea typeface="Helvetica Neue"/>
                <a:cs typeface="Calibri" panose="020F0502020204030204" pitchFamily="34" charset="0"/>
                <a:sym typeface="Helvetica Neue"/>
              </a:rPr>
              <a:t>. </a:t>
            </a:r>
            <a:r>
              <a:rPr lang="en-US" sz="2280" dirty="0">
                <a:solidFill>
                  <a:schemeClr val="tx1"/>
                </a:solidFill>
                <a:latin typeface="Calibri" panose="020F0502020204030204" pitchFamily="34" charset="0"/>
                <a:ea typeface="Helvetica Neue"/>
                <a:cs typeface="Calibri" panose="020F0502020204030204" pitchFamily="34" charset="0"/>
                <a:sym typeface="Helvetica Neue"/>
              </a:rPr>
              <a:t>Social  workers should assess cultural, environmental, economic,  mental or physical ability, linguistic, and other issues that  may affect the delivery or use of these services.  </a:t>
            </a:r>
            <a:endParaRPr sz="2280" dirty="0">
              <a:solidFill>
                <a:schemeClr val="tx1"/>
              </a:solidFill>
              <a:latin typeface="Calibri" panose="020F0502020204030204" pitchFamily="34" charset="0"/>
              <a:ea typeface="Helvetica Neue"/>
              <a:cs typeface="Calibri" panose="020F0502020204030204" pitchFamily="34" charset="0"/>
              <a:sym typeface="Helvetica Neue"/>
            </a:endParaRPr>
          </a:p>
          <a:p>
            <a:pPr marL="0" lvl="0" indent="0" algn="l" rtl="0">
              <a:spcBef>
                <a:spcPts val="1000"/>
              </a:spcBef>
              <a:spcAft>
                <a:spcPts val="0"/>
              </a:spcAft>
              <a:buNone/>
            </a:pPr>
            <a:r>
              <a:rPr lang="en-US" dirty="0">
                <a:highlight>
                  <a:srgbClr val="FFFF00"/>
                </a:highlight>
                <a:latin typeface="Calibri" panose="020F0502020204030204" pitchFamily="34" charset="0"/>
                <a:cs typeface="Calibri" panose="020F0502020204030204" pitchFamily="34" charset="0"/>
              </a:rPr>
              <a:t>*** (2021 Revisions of the NASW Code of Ethics)</a:t>
            </a:r>
            <a:endParaRPr dirty="0">
              <a:highlight>
                <a:srgbClr val="FFFF00"/>
              </a:highlight>
              <a:latin typeface="Calibri" panose="020F0502020204030204" pitchFamily="34" charset="0"/>
              <a:cs typeface="Calibri" panose="020F0502020204030204" pitchFamily="34" charset="0"/>
            </a:endParaRPr>
          </a:p>
        </p:txBody>
      </p:sp>
      <p:sp>
        <p:nvSpPr>
          <p:cNvPr id="297" name="Google Shape;297;p38"/>
          <p:cNvSpPr txBox="1">
            <a:spLocks noGrp="1"/>
          </p:cNvSpPr>
          <p:nvPr>
            <p:ph type="sldNum" idx="12"/>
          </p:nvPr>
        </p:nvSpPr>
        <p:spPr>
          <a:xfrm>
            <a:off x="8590663" y="604136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677334" y="309154"/>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NASW Code of Ethics: </a:t>
            </a:r>
            <a:br>
              <a:rPr lang="en-US" b="1" dirty="0">
                <a:latin typeface="Calibri" panose="020F0502020204030204" pitchFamily="34" charset="0"/>
                <a:cs typeface="Calibri" panose="020F0502020204030204" pitchFamily="34" charset="0"/>
                <a:sym typeface="Trebuchet MS"/>
              </a:rPr>
            </a:br>
            <a:r>
              <a:rPr lang="en-US" b="1" i="1" dirty="0">
                <a:latin typeface="Calibri" panose="020F0502020204030204" pitchFamily="34" charset="0"/>
                <a:cs typeface="Calibri" panose="020F0502020204030204" pitchFamily="34" charset="0"/>
                <a:sym typeface="Trebuchet MS"/>
              </a:rPr>
              <a:t>Technology</a:t>
            </a:r>
            <a:endParaRPr i="1" dirty="0">
              <a:latin typeface="Calibri" panose="020F0502020204030204" pitchFamily="34" charset="0"/>
              <a:cs typeface="Calibri" panose="020F0502020204030204" pitchFamily="34" charset="0"/>
              <a:sym typeface="Trebuchet MS"/>
            </a:endParaRPr>
          </a:p>
        </p:txBody>
      </p:sp>
      <p:sp>
        <p:nvSpPr>
          <p:cNvPr id="303" name="Google Shape;303;p39"/>
          <p:cNvSpPr txBox="1">
            <a:spLocks noGrp="1"/>
          </p:cNvSpPr>
          <p:nvPr>
            <p:ph type="body" idx="1"/>
          </p:nvPr>
        </p:nvSpPr>
        <p:spPr>
          <a:xfrm>
            <a:off x="793813" y="1882066"/>
            <a:ext cx="9069060" cy="43589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b="1" dirty="0">
                <a:latin typeface="Calibri" panose="020F0502020204030204" pitchFamily="34" charset="0"/>
                <a:cs typeface="Calibri" panose="020F0502020204030204" pitchFamily="34" charset="0"/>
              </a:rPr>
              <a:t>Not yet written into the Code of Conduct in Wisconsin</a:t>
            </a: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Social workers should discuss with clients the social workers’ policies concerning the use of technology in the provision of professional services.</a:t>
            </a: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Social workers should obtain clients' informed consent before making audio or video recordings of them or permitting observation of services to clients by a third party.</a:t>
            </a: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Social workers should obtain client consent before conducting an electronic search on the client. Exceptions may arise when the search is for purposes of protecting the client or other people from serious, foreseeable, and imminent harm, or for other compelling professional reasons.</a:t>
            </a: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Social workers who use technology in the provision of social work services should ensure that they have the necessary knowledge and skills to provide such services in a competent manner. This includes an understanding of the special communication challenges when using technology and the ability to implement strategies to address these challenges.</a:t>
            </a:r>
            <a:endParaRPr b="1" dirty="0">
              <a:latin typeface="Calibri" panose="020F0502020204030204" pitchFamily="34" charset="0"/>
              <a:cs typeface="Calibri" panose="020F0502020204030204" pitchFamily="34" charset="0"/>
            </a:endParaRPr>
          </a:p>
        </p:txBody>
      </p:sp>
      <p:sp>
        <p:nvSpPr>
          <p:cNvPr id="304" name="Google Shape;304;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xfrm>
            <a:off x="677334" y="352147"/>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NASW Code of Ethics:</a:t>
            </a:r>
            <a:br>
              <a:rPr lang="en-US" b="1" dirty="0">
                <a:latin typeface="Calibri" panose="020F0502020204030204" pitchFamily="34" charset="0"/>
                <a:cs typeface="Calibri" panose="020F0502020204030204" pitchFamily="34" charset="0"/>
              </a:rPr>
            </a:br>
            <a:r>
              <a:rPr lang="en-US" b="1" i="1" dirty="0">
                <a:latin typeface="Calibri" panose="020F0502020204030204" pitchFamily="34" charset="0"/>
                <a:cs typeface="Calibri" panose="020F0502020204030204" pitchFamily="34" charset="0"/>
              </a:rPr>
              <a:t>Technology</a:t>
            </a:r>
            <a:r>
              <a:rPr lang="en-US" b="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(Continued)</a:t>
            </a:r>
            <a:endParaRPr i="1" dirty="0">
              <a:latin typeface="Calibri" panose="020F0502020204030204" pitchFamily="34" charset="0"/>
              <a:cs typeface="Calibri" panose="020F0502020204030204" pitchFamily="34" charset="0"/>
            </a:endParaRPr>
          </a:p>
        </p:txBody>
      </p:sp>
      <p:sp>
        <p:nvSpPr>
          <p:cNvPr id="317" name="Google Shape;317;p41"/>
          <p:cNvSpPr txBox="1">
            <a:spLocks noGrp="1"/>
          </p:cNvSpPr>
          <p:nvPr>
            <p:ph type="body" idx="1"/>
          </p:nvPr>
        </p:nvSpPr>
        <p:spPr>
          <a:xfrm>
            <a:off x="677334" y="2059619"/>
            <a:ext cx="8596668" cy="398174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ct val="79999"/>
              <a:buChar char="►"/>
            </a:pPr>
            <a:r>
              <a:rPr lang="en-US" b="1" dirty="0">
                <a:latin typeface="Calibri" panose="020F0502020204030204" pitchFamily="34" charset="0"/>
                <a:cs typeface="Calibri" panose="020F0502020204030204" pitchFamily="34" charset="0"/>
              </a:rPr>
              <a:t>In the event of unauthorized access to client records or information, including any unauthorized access to the social worker’s electronic communication or storage systems, social workers should inform clients of such disclosures, consistent with applicable laws and professional standards.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develop and inform clients about their policies, consistent with prevailing social work ethical standards, on the use of electronic technology, including Internet-based search engines, to gather information about clients.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avoid searching or gathering client information electronically unless there are compelling professional reasons, and when appropriate, with the client’s informed consent.</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avoid posting any identifying or confidential information about clients on professional websites or other forms of social media.</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Dual relationships over electronic communications.</a:t>
            </a:r>
            <a:endParaRPr dirty="0">
              <a:latin typeface="Calibri" panose="020F0502020204030204" pitchFamily="34" charset="0"/>
              <a:cs typeface="Calibri" panose="020F0502020204030204" pitchFamily="34" charset="0"/>
            </a:endParaRPr>
          </a:p>
          <a:p>
            <a:pPr marL="342900" lvl="0" indent="-258318" algn="l" rtl="0">
              <a:spcBef>
                <a:spcPts val="1000"/>
              </a:spcBef>
              <a:spcAft>
                <a:spcPts val="0"/>
              </a:spcAft>
              <a:buSzPct val="79999"/>
              <a:buNone/>
            </a:pPr>
            <a:endParaRPr dirty="0">
              <a:latin typeface="Calibri" panose="020F0502020204030204" pitchFamily="34" charset="0"/>
              <a:cs typeface="Calibri" panose="020F0502020204030204" pitchFamily="34" charset="0"/>
            </a:endParaRPr>
          </a:p>
        </p:txBody>
      </p:sp>
      <p:sp>
        <p:nvSpPr>
          <p:cNvPr id="318" name="Google Shape;318;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body" idx="1"/>
          </p:nvPr>
        </p:nvSpPr>
        <p:spPr>
          <a:xfrm>
            <a:off x="677325" y="1162976"/>
            <a:ext cx="8596800" cy="4878300"/>
          </a:xfrm>
          <a:prstGeom prst="rect">
            <a:avLst/>
          </a:prstGeom>
          <a:noFill/>
          <a:ln>
            <a:noFill/>
          </a:ln>
        </p:spPr>
        <p:txBody>
          <a:bodyPr spcFirstLastPara="1" wrap="square" lIns="91425" tIns="45700" rIns="91425" bIns="45700" anchor="t" anchorCtr="0">
            <a:normAutofit/>
          </a:bodyPr>
          <a:lstStyle/>
          <a:p>
            <a:pPr marL="342900" lvl="0" indent="-258318" algn="l" rtl="0">
              <a:spcBef>
                <a:spcPts val="0"/>
              </a:spcBef>
              <a:spcAft>
                <a:spcPts val="0"/>
              </a:spcAft>
              <a:buSzPts val="1440"/>
              <a:buNone/>
            </a:pPr>
            <a:endParaRPr b="1"/>
          </a:p>
          <a:p>
            <a:pPr marL="342900" lvl="0" indent="-258318" algn="l" rtl="0">
              <a:spcBef>
                <a:spcPts val="1000"/>
              </a:spcBef>
              <a:spcAft>
                <a:spcPts val="0"/>
              </a:spcAft>
              <a:buSzPts val="1440"/>
              <a:buNone/>
            </a:pPr>
            <a:endParaRPr b="1"/>
          </a:p>
          <a:p>
            <a:pPr marL="342900" lvl="0" indent="0" algn="l" rtl="0">
              <a:spcBef>
                <a:spcPts val="1000"/>
              </a:spcBef>
              <a:spcAft>
                <a:spcPts val="0"/>
              </a:spcAft>
              <a:buNone/>
            </a:pPr>
            <a:endParaRPr b="1"/>
          </a:p>
          <a:p>
            <a:pPr marL="342900" lvl="0" indent="-258318" algn="l" rtl="0">
              <a:spcBef>
                <a:spcPts val="1000"/>
              </a:spcBef>
              <a:spcAft>
                <a:spcPts val="0"/>
              </a:spcAft>
              <a:buSzPts val="1440"/>
              <a:buNone/>
            </a:pPr>
            <a:endParaRPr b="1"/>
          </a:p>
          <a:p>
            <a:pPr marL="342900" lvl="0" indent="-258318" algn="l" rtl="0">
              <a:spcBef>
                <a:spcPts val="1000"/>
              </a:spcBef>
              <a:spcAft>
                <a:spcPts val="0"/>
              </a:spcAft>
              <a:buSzPts val="1440"/>
              <a:buNone/>
            </a:pPr>
            <a:endParaRPr b="1"/>
          </a:p>
          <a:p>
            <a:pPr marL="342900" lvl="0" indent="-258318" algn="l" rtl="0">
              <a:spcBef>
                <a:spcPts val="1000"/>
              </a:spcBef>
              <a:spcAft>
                <a:spcPts val="0"/>
              </a:spcAft>
              <a:buSzPts val="1440"/>
              <a:buNone/>
            </a:pPr>
            <a:endParaRPr b="1"/>
          </a:p>
          <a:p>
            <a:pPr marL="342900" lvl="0" indent="-258318" algn="l" rtl="0">
              <a:spcBef>
                <a:spcPts val="1000"/>
              </a:spcBef>
              <a:spcAft>
                <a:spcPts val="0"/>
              </a:spcAft>
              <a:buSzPts val="1440"/>
              <a:buNone/>
            </a:pPr>
            <a:endParaRPr b="1"/>
          </a:p>
          <a:p>
            <a:pPr marL="342900" lvl="0" indent="-258318" algn="l" rtl="0">
              <a:spcBef>
                <a:spcPts val="1000"/>
              </a:spcBef>
              <a:spcAft>
                <a:spcPts val="0"/>
              </a:spcAft>
              <a:buSzPts val="1440"/>
              <a:buNone/>
            </a:pPr>
            <a:endParaRPr b="1"/>
          </a:p>
          <a:p>
            <a:pPr marL="342900" lvl="0" indent="-258318" algn="l" rtl="0">
              <a:spcBef>
                <a:spcPts val="1000"/>
              </a:spcBef>
              <a:spcAft>
                <a:spcPts val="0"/>
              </a:spcAft>
              <a:buSzPts val="1440"/>
              <a:buNone/>
            </a:pPr>
            <a:endParaRPr b="1"/>
          </a:p>
          <a:p>
            <a:pPr marL="3200400" lvl="7" indent="0" algn="l" rtl="0">
              <a:spcBef>
                <a:spcPts val="1000"/>
              </a:spcBef>
              <a:spcAft>
                <a:spcPts val="0"/>
              </a:spcAft>
              <a:buSzPts val="960"/>
              <a:buNone/>
            </a:pPr>
            <a:endParaRPr b="1"/>
          </a:p>
        </p:txBody>
      </p:sp>
      <p:sp>
        <p:nvSpPr>
          <p:cNvPr id="155" name="Google Shape;155;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56" name="Google Shape;156;p19"/>
          <p:cNvPicPr preferRelativeResize="0"/>
          <p:nvPr/>
        </p:nvPicPr>
        <p:blipFill rotWithShape="1">
          <a:blip r:embed="rId3">
            <a:alphaModFix/>
          </a:blip>
          <a:srcRect/>
          <a:stretch/>
        </p:blipFill>
        <p:spPr>
          <a:xfrm>
            <a:off x="1162987" y="1489175"/>
            <a:ext cx="7589151" cy="4101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40"/>
          <p:cNvSpPr txBox="1">
            <a:spLocks noGrp="1"/>
          </p:cNvSpPr>
          <p:nvPr>
            <p:ph type="body" idx="1"/>
          </p:nvPr>
        </p:nvSpPr>
        <p:spPr>
          <a:xfrm>
            <a:off x="677334" y="2015231"/>
            <a:ext cx="8596668" cy="417250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en-US" b="1" dirty="0">
                <a:latin typeface="Calibri" panose="020F0502020204030204" pitchFamily="34" charset="0"/>
                <a:cs typeface="Calibri" panose="020F0502020204030204" pitchFamily="34" charset="0"/>
              </a:rPr>
              <a:t>Social workers who provide electronic social work services should be aware of cultural and socioeconomic differences among clients and how they may use electronic technology. Social workers should assess cultural, environmental, economic, mental or physical ability, linguistic, and other issues that may affect the delivery or use of these services.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avoid communication with clients using technology (such as social networking sites, online chat, e-mail, text messages, telephone, and video) for personal or non-work-related purposes.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take reasonable steps to protect the confidentiality of electronic communications, including information provided to clients or third parties. Social workers should use applicable safeguards (such as encryption, firewalls, and passwords) when using electronic communications such as e-mail, online posts, online chat sessions, mobile communication, and text messages.</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Social workers should develop and disclose policies and procedures for notifying clients of any breach of confidential information in a timely manner.</a:t>
            </a:r>
            <a:endParaRPr dirty="0">
              <a:latin typeface="Calibri" panose="020F0502020204030204" pitchFamily="34" charset="0"/>
              <a:cs typeface="Calibri" panose="020F0502020204030204" pitchFamily="34" charset="0"/>
            </a:endParaRPr>
          </a:p>
        </p:txBody>
      </p:sp>
      <p:sp>
        <p:nvSpPr>
          <p:cNvPr id="311" name="Google Shape;311;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7" name="Google Shape;316;p41">
            <a:extLst>
              <a:ext uri="{FF2B5EF4-FFF2-40B4-BE49-F238E27FC236}">
                <a16:creationId xmlns:a16="http://schemas.microsoft.com/office/drawing/2014/main" id="{59FDEDC6-3430-4D1C-A2EF-1536DF4AFA1F}"/>
              </a:ext>
            </a:extLst>
          </p:cNvPr>
          <p:cNvSpPr txBox="1">
            <a:spLocks/>
          </p:cNvSpPr>
          <p:nvPr/>
        </p:nvSpPr>
        <p:spPr>
          <a:xfrm>
            <a:off x="677334" y="352147"/>
            <a:ext cx="8596668" cy="13208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D1D6B"/>
              </a:buClr>
              <a:buSzPts val="1800"/>
              <a:buFont typeface="Trebuchet MS"/>
              <a:buNone/>
              <a:defRPr sz="3600" b="0" i="0" u="none" strike="noStrike" cap="none">
                <a:solidFill>
                  <a:srgbClr val="6D1D6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ctr">
              <a:buSzPts val="3600"/>
            </a:pPr>
            <a:r>
              <a:rPr lang="en-US" b="1" dirty="0">
                <a:latin typeface="Calibri" panose="020F0502020204030204" pitchFamily="34" charset="0"/>
                <a:cs typeface="Calibri" panose="020F0502020204030204" pitchFamily="34" charset="0"/>
              </a:rPr>
              <a:t>NASW Code of Ethics:</a:t>
            </a:r>
            <a:br>
              <a:rPr lang="en-US" b="1" dirty="0">
                <a:latin typeface="Calibri" panose="020F0502020204030204" pitchFamily="34" charset="0"/>
                <a:cs typeface="Calibri" panose="020F0502020204030204" pitchFamily="34" charset="0"/>
              </a:rPr>
            </a:br>
            <a:r>
              <a:rPr lang="en-US" b="1" i="1" dirty="0">
                <a:latin typeface="Calibri" panose="020F0502020204030204" pitchFamily="34" charset="0"/>
                <a:cs typeface="Calibri" panose="020F0502020204030204" pitchFamily="34" charset="0"/>
              </a:rPr>
              <a:t>Technology</a:t>
            </a:r>
            <a:r>
              <a:rPr lang="en-US" b="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677334" y="609600"/>
            <a:ext cx="8596668" cy="9795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E1E76"/>
              </a:buClr>
              <a:buSzPts val="3600"/>
              <a:buFont typeface="Trebuchet MS"/>
              <a:buNone/>
            </a:pPr>
            <a:r>
              <a:rPr lang="en-US" b="1" dirty="0">
                <a:solidFill>
                  <a:schemeClr val="bg2"/>
                </a:solidFill>
                <a:latin typeface="Calibri" panose="020F0502020204030204" pitchFamily="34" charset="0"/>
                <a:cs typeface="Calibri" panose="020F0502020204030204" pitchFamily="34" charset="0"/>
              </a:rPr>
              <a:t>Importance of  Boundaries</a:t>
            </a:r>
            <a:br>
              <a:rPr lang="en-US" b="1" dirty="0">
                <a:solidFill>
                  <a:schemeClr val="bg2"/>
                </a:solidFill>
                <a:latin typeface="Calibri" panose="020F0502020204030204" pitchFamily="34" charset="0"/>
                <a:cs typeface="Calibri" panose="020F0502020204030204" pitchFamily="34" charset="0"/>
              </a:rPr>
            </a:br>
            <a:endParaRPr b="1" dirty="0">
              <a:solidFill>
                <a:schemeClr val="bg2"/>
              </a:solidFill>
              <a:latin typeface="Calibri" panose="020F0502020204030204" pitchFamily="34" charset="0"/>
              <a:cs typeface="Calibri" panose="020F0502020204030204" pitchFamily="34" charset="0"/>
            </a:endParaRPr>
          </a:p>
        </p:txBody>
      </p:sp>
      <p:sp>
        <p:nvSpPr>
          <p:cNvPr id="332" name="Google Shape;332;p43"/>
          <p:cNvSpPr txBox="1">
            <a:spLocks noGrp="1"/>
          </p:cNvSpPr>
          <p:nvPr>
            <p:ph type="body" idx="1"/>
          </p:nvPr>
        </p:nvSpPr>
        <p:spPr>
          <a:xfrm>
            <a:off x="774988" y="1874846"/>
            <a:ext cx="8499014" cy="388077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en-US" b="1" dirty="0">
                <a:latin typeface="Calibri" panose="020F0502020204030204" pitchFamily="34" charset="0"/>
                <a:cs typeface="Calibri" panose="020F0502020204030204" pitchFamily="34" charset="0"/>
              </a:rPr>
              <a:t>These are a few of the major boundaries that may have implications for your practice and behavior.</a:t>
            </a:r>
            <a:endParaRPr b="1"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ct val="80000"/>
              <a:buChar char="►"/>
            </a:pPr>
            <a:r>
              <a:rPr lang="en-US" b="1" dirty="0">
                <a:solidFill>
                  <a:schemeClr val="accent1">
                    <a:lumMod val="75000"/>
                  </a:schemeClr>
                </a:solidFill>
                <a:latin typeface="Calibri" panose="020F0502020204030204" pitchFamily="34" charset="0"/>
                <a:cs typeface="Calibri" panose="020F0502020204030204" pitchFamily="34" charset="0"/>
              </a:rPr>
              <a:t>Client Relationships. </a:t>
            </a:r>
            <a:r>
              <a:rPr lang="en-US" dirty="0">
                <a:latin typeface="Calibri" panose="020F0502020204030204" pitchFamily="34" charset="0"/>
                <a:cs typeface="Calibri" panose="020F0502020204030204" pitchFamily="34" charset="0"/>
              </a:rPr>
              <a:t>Make sure you are treating each client the same (not meaning extra energy but providing similar services).</a:t>
            </a:r>
            <a:endParaRPr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ct val="80000"/>
              <a:buChar char="►"/>
            </a:pPr>
            <a:r>
              <a:rPr lang="en-US" b="1" dirty="0">
                <a:solidFill>
                  <a:schemeClr val="accent1">
                    <a:lumMod val="75000"/>
                  </a:schemeClr>
                </a:solidFill>
                <a:latin typeface="Calibri" panose="020F0502020204030204" pitchFamily="34" charset="0"/>
                <a:cs typeface="Calibri" panose="020F0502020204030204" pitchFamily="34" charset="0"/>
              </a:rPr>
              <a:t>Supervision and Consultation</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Find ways to communicate with your supervisors and colleagues (as appropriate).</a:t>
            </a:r>
            <a:endParaRPr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ct val="80000"/>
              <a:buChar char="►"/>
            </a:pPr>
            <a:r>
              <a:rPr lang="en-US" b="1" dirty="0">
                <a:solidFill>
                  <a:schemeClr val="accent1">
                    <a:lumMod val="75000"/>
                  </a:schemeClr>
                </a:solidFill>
                <a:latin typeface="Calibri" panose="020F0502020204030204" pitchFamily="34" charset="0"/>
                <a:cs typeface="Calibri" panose="020F0502020204030204" pitchFamily="34" charset="0"/>
              </a:rPr>
              <a:t>Dual Relationships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You should not hold more than one type of relationship with a client, for example, they cannot work for you, be a family member or receive extra private support from you, as well as be one of your clients.</a:t>
            </a:r>
            <a:endParaRPr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ct val="80000"/>
              <a:buChar char="►"/>
            </a:pPr>
            <a:r>
              <a:rPr lang="en-US" b="1" dirty="0">
                <a:solidFill>
                  <a:schemeClr val="accent1">
                    <a:lumMod val="75000"/>
                  </a:schemeClr>
                </a:solidFill>
                <a:latin typeface="Calibri" panose="020F0502020204030204" pitchFamily="34" charset="0"/>
                <a:cs typeface="Calibri" panose="020F0502020204030204" pitchFamily="34" charset="0"/>
              </a:rPr>
              <a:t>Working Within Your Competence</a:t>
            </a:r>
            <a:r>
              <a:rPr lang="en-US" dirty="0">
                <a:latin typeface="Calibri" panose="020F0502020204030204" pitchFamily="34" charset="0"/>
                <a:cs typeface="Calibri" panose="020F0502020204030204" pitchFamily="34" charset="0"/>
              </a:rPr>
              <a:t>. It is important that you understand the limitations of your role and of your personal capabilities, and when to refer to other professionals or to seek further support and advice for yourself and your clients.</a:t>
            </a:r>
            <a:endParaRPr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ct val="80000"/>
              <a:buChar char="►"/>
            </a:pPr>
            <a:r>
              <a:rPr lang="en-US" b="1" dirty="0">
                <a:solidFill>
                  <a:schemeClr val="bg2"/>
                </a:solidFill>
                <a:latin typeface="Calibri" panose="020F0502020204030204" pitchFamily="34" charset="0"/>
                <a:cs typeface="Calibri" panose="020F0502020204030204" pitchFamily="34" charset="0"/>
              </a:rPr>
              <a:t>Looking After Self</a:t>
            </a:r>
            <a:r>
              <a:rPr lang="en-US" dirty="0">
                <a:solidFill>
                  <a:schemeClr val="bg2"/>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It is your responsibility to ensure that you are in a fit state to do the job that you are required to do. Take lunch breaks. Stand and stretch. Take vacations.</a:t>
            </a:r>
            <a:endParaRPr dirty="0">
              <a:latin typeface="Calibri" panose="020F0502020204030204" pitchFamily="34" charset="0"/>
              <a:cs typeface="Calibri" panose="020F0502020204030204" pitchFamily="34" charset="0"/>
            </a:endParaRPr>
          </a:p>
          <a:p>
            <a:pPr marL="342900" lvl="0" indent="-258318" algn="l" rtl="0">
              <a:spcBef>
                <a:spcPts val="1000"/>
              </a:spcBef>
              <a:spcAft>
                <a:spcPts val="0"/>
              </a:spcAft>
              <a:buSzPct val="79999"/>
              <a:buNone/>
            </a:pPr>
            <a:endParaRPr dirty="0">
              <a:latin typeface="Calibri" panose="020F0502020204030204" pitchFamily="34" charset="0"/>
              <a:cs typeface="Calibri" panose="020F0502020204030204" pitchFamily="34" charset="0"/>
            </a:endParaRPr>
          </a:p>
        </p:txBody>
      </p:sp>
      <p:sp>
        <p:nvSpPr>
          <p:cNvPr id="333" name="Google Shape;333;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1" y="451513"/>
            <a:ext cx="9507984" cy="105769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1D6B"/>
              </a:buClr>
              <a:buSzPct val="100000"/>
              <a:buFont typeface="Trebuchet MS"/>
              <a:buNone/>
            </a:pPr>
            <a:r>
              <a:rPr lang="en-US" b="1" dirty="0">
                <a:latin typeface="Calibri" panose="020F0502020204030204" pitchFamily="34" charset="0"/>
                <a:cs typeface="Calibri" panose="020F0502020204030204" pitchFamily="34" charset="0"/>
              </a:rPr>
              <a:t>Chapter </a:t>
            </a:r>
            <a:r>
              <a:rPr lang="en-US" b="1" dirty="0">
                <a:latin typeface="Calibri" panose="020F0502020204030204" pitchFamily="34" charset="0"/>
                <a:cs typeface="Calibri" panose="020F0502020204030204" pitchFamily="34" charset="0"/>
                <a:sym typeface="Trebuchet MS"/>
              </a:rPr>
              <a:t>MPSW 20: </a:t>
            </a:r>
            <a:br>
              <a:rPr lang="en-US" b="1" dirty="0">
                <a:latin typeface="Calibri" panose="020F0502020204030204" pitchFamily="34" charset="0"/>
                <a:cs typeface="Calibri" panose="020F0502020204030204" pitchFamily="34" charset="0"/>
                <a:sym typeface="Trebuchet MS"/>
              </a:rPr>
            </a:br>
            <a:r>
              <a:rPr lang="en-US" b="1" i="1" dirty="0">
                <a:latin typeface="Calibri" panose="020F0502020204030204" pitchFamily="34" charset="0"/>
                <a:cs typeface="Calibri" panose="020F0502020204030204" pitchFamily="34" charset="0"/>
                <a:sym typeface="Trebuchet MS"/>
              </a:rPr>
              <a:t>Conduct</a:t>
            </a:r>
            <a:r>
              <a:rPr lang="en-US" b="1" dirty="0">
                <a:latin typeface="Calibri" panose="020F0502020204030204" pitchFamily="34" charset="0"/>
                <a:cs typeface="Calibri" panose="020F0502020204030204" pitchFamily="34" charset="0"/>
                <a:sym typeface="Trebuchet MS"/>
              </a:rPr>
              <a:t> (April 26, 1993)</a:t>
            </a:r>
            <a:br>
              <a:rPr lang="en-US" b="1" dirty="0">
                <a:latin typeface="Calibri" panose="020F0502020204030204" pitchFamily="34" charset="0"/>
                <a:cs typeface="Calibri" panose="020F0502020204030204" pitchFamily="34" charset="0"/>
                <a:sym typeface="Trebuchet MS"/>
              </a:rPr>
            </a:br>
            <a:br>
              <a:rPr lang="en-US"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346" name="Google Shape;346;p4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rtl="0">
              <a:spcBef>
                <a:spcPts val="0"/>
              </a:spcBef>
              <a:spcAft>
                <a:spcPts val="0"/>
              </a:spcAft>
              <a:buSzPts val="1440"/>
              <a:buChar char="►"/>
            </a:pPr>
            <a:r>
              <a:rPr lang="en-US" b="1" dirty="0">
                <a:solidFill>
                  <a:schemeClr val="accent1"/>
                </a:solidFill>
                <a:latin typeface="Calibri" panose="020F0502020204030204" pitchFamily="34" charset="0"/>
                <a:cs typeface="Calibri" panose="020F0502020204030204" pitchFamily="34" charset="0"/>
              </a:rPr>
              <a:t>MPSW 20.01</a:t>
            </a:r>
            <a:r>
              <a:rPr lang="en-US" dirty="0">
                <a:solidFill>
                  <a:schemeClr val="accent1"/>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Definition.</a:t>
            </a:r>
            <a:r>
              <a:rPr lang="en-US" dirty="0">
                <a:latin typeface="Calibri" panose="020F0502020204030204" pitchFamily="34" charset="0"/>
                <a:cs typeface="Calibri" panose="020F0502020204030204" pitchFamily="34" charset="0"/>
              </a:rPr>
              <a:t> “Gross negligence" in the practice of social work, or marriage and family therapy, or professional counseling means the performance of professional services that does not comply with an accepted standard of practice that has a significant relationship to the protection of the health, safety or welfare of a patient, client, or the public, and that is performed in a manner indicating that the person performing the services knew or should have known, but acted with indifference to or disregard of, the accepted standard of practice.</a:t>
            </a:r>
          </a:p>
          <a:p>
            <a:pPr marL="342900" lvl="0" indent="-342900" rtl="0">
              <a:spcBef>
                <a:spcPts val="0"/>
              </a:spcBef>
              <a:spcAft>
                <a:spcPts val="0"/>
              </a:spcAft>
              <a:buSzPts val="1440"/>
              <a:buChar char="►"/>
            </a:pPr>
            <a:endParaRPr b="1" dirty="0">
              <a:latin typeface="Calibri" panose="020F0502020204030204" pitchFamily="34" charset="0"/>
              <a:cs typeface="Calibri" panose="020F0502020204030204" pitchFamily="34" charset="0"/>
            </a:endParaRPr>
          </a:p>
          <a:p>
            <a:pPr marL="342900" lvl="0" indent="-342900" rtl="0">
              <a:spcBef>
                <a:spcPts val="1000"/>
              </a:spcBef>
              <a:spcAft>
                <a:spcPts val="0"/>
              </a:spcAft>
              <a:buSzPts val="1440"/>
              <a:buChar char="►"/>
            </a:pPr>
            <a:r>
              <a:rPr lang="en-US" b="1" dirty="0">
                <a:solidFill>
                  <a:schemeClr val="accent1"/>
                </a:solidFill>
                <a:latin typeface="Calibri" panose="020F0502020204030204" pitchFamily="34" charset="0"/>
                <a:cs typeface="Calibri" panose="020F0502020204030204" pitchFamily="34" charset="0"/>
              </a:rPr>
              <a:t>MPSW 20.02  </a:t>
            </a:r>
            <a:r>
              <a:rPr lang="en-US" b="1" dirty="0">
                <a:latin typeface="Calibri" panose="020F0502020204030204" pitchFamily="34" charset="0"/>
                <a:cs typeface="Calibri" panose="020F0502020204030204" pitchFamily="34" charset="0"/>
              </a:rPr>
              <a:t>Unprofessional conduct.</a:t>
            </a:r>
            <a:r>
              <a:rPr lang="en-US" dirty="0">
                <a:latin typeface="Calibri" panose="020F0502020204030204" pitchFamily="34" charset="0"/>
                <a:cs typeface="Calibri" panose="020F0502020204030204" pitchFamily="34" charset="0"/>
              </a:rPr>
              <a:t> Unprofessional conduct related to the practice under a credential issued under </a:t>
            </a:r>
            <a:r>
              <a:rPr lang="en-US" dirty="0" err="1">
                <a:latin typeface="Calibri" panose="020F0502020204030204" pitchFamily="34" charset="0"/>
                <a:cs typeface="Calibri" panose="020F0502020204030204" pitchFamily="34" charset="0"/>
              </a:rPr>
              <a:t>ch.</a:t>
            </a:r>
            <a:r>
              <a:rPr lang="en-US" dirty="0">
                <a:latin typeface="Calibri" panose="020F0502020204030204" pitchFamily="34" charset="0"/>
                <a:cs typeface="Calibri" panose="020F0502020204030204" pitchFamily="34" charset="0"/>
              </a:rPr>
              <a:t> </a:t>
            </a:r>
            <a:r>
              <a:rPr lang="en-US"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457</a:t>
            </a:r>
            <a:r>
              <a:rPr lang="en-US" dirty="0">
                <a:solidFill>
                  <a:schemeClr val="tx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Stats., includes, but is not limited to, engaging in, attempting to engage in, or aiding or abetting the following conduct: violating laws, operating outside of scope or training, breaking confidentiality, avoiding dual relationships. </a:t>
            </a:r>
            <a:endParaRPr dirty="0">
              <a:latin typeface="Calibri" panose="020F0502020204030204" pitchFamily="34" charset="0"/>
              <a:cs typeface="Calibri" panose="020F0502020204030204" pitchFamily="34" charset="0"/>
            </a:endParaRPr>
          </a:p>
          <a:p>
            <a:pPr marL="342900" lvl="0" indent="-251459" algn="just" rtl="0">
              <a:spcBef>
                <a:spcPts val="1000"/>
              </a:spcBef>
              <a:spcAft>
                <a:spcPts val="0"/>
              </a:spcAft>
              <a:buSzPts val="1440"/>
              <a:buNone/>
            </a:pPr>
            <a:endParaRPr dirty="0">
              <a:latin typeface="Calibri" panose="020F0502020204030204" pitchFamily="34" charset="0"/>
              <a:cs typeface="Calibri" panose="020F0502020204030204" pitchFamily="34" charset="0"/>
            </a:endParaRPr>
          </a:p>
        </p:txBody>
      </p:sp>
      <p:sp>
        <p:nvSpPr>
          <p:cNvPr id="347" name="Google Shape;347;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body" idx="2"/>
          </p:nvPr>
        </p:nvSpPr>
        <p:spPr>
          <a:xfrm>
            <a:off x="668456" y="2203045"/>
            <a:ext cx="3854528" cy="258444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endParaRPr sz="2400" b="1" dirty="0"/>
          </a:p>
          <a:p>
            <a:pPr marL="0" lvl="0" indent="0" algn="ctr" rtl="0">
              <a:spcBef>
                <a:spcPts val="1000"/>
              </a:spcBef>
              <a:spcAft>
                <a:spcPts val="0"/>
              </a:spcAft>
              <a:buSzPts val="1920"/>
              <a:buNone/>
            </a:pPr>
            <a:r>
              <a:rPr lang="en-US" sz="2800" b="1" dirty="0">
                <a:latin typeface="Calibri" panose="020F0502020204030204" pitchFamily="34" charset="0"/>
                <a:cs typeface="Calibri" panose="020F0502020204030204" pitchFamily="34" charset="0"/>
              </a:rPr>
              <a:t>Break Time!</a:t>
            </a:r>
            <a:endParaRPr sz="2800" b="1" dirty="0">
              <a:latin typeface="Calibri" panose="020F0502020204030204" pitchFamily="34" charset="0"/>
              <a:cs typeface="Calibri" panose="020F0502020204030204" pitchFamily="34" charset="0"/>
            </a:endParaRPr>
          </a:p>
          <a:p>
            <a:pPr marL="0" lvl="0" indent="0" algn="ctr" rtl="0">
              <a:spcBef>
                <a:spcPts val="1000"/>
              </a:spcBef>
              <a:spcAft>
                <a:spcPts val="0"/>
              </a:spcAft>
              <a:buSzPts val="1920"/>
              <a:buNone/>
            </a:pPr>
            <a:r>
              <a:rPr lang="en-US" sz="2400" b="1" dirty="0">
                <a:latin typeface="Calibri" panose="020F0502020204030204" pitchFamily="34" charset="0"/>
                <a:cs typeface="Calibri" panose="020F0502020204030204" pitchFamily="34" charset="0"/>
              </a:rPr>
              <a:t>Be back in 10 minutes.</a:t>
            </a:r>
            <a:endParaRPr sz="2400" b="1" dirty="0">
              <a:latin typeface="Calibri" panose="020F0502020204030204" pitchFamily="34" charset="0"/>
              <a:cs typeface="Calibri" panose="020F0502020204030204" pitchFamily="34" charset="0"/>
            </a:endParaRPr>
          </a:p>
        </p:txBody>
      </p:sp>
      <p:sp>
        <p:nvSpPr>
          <p:cNvPr id="339" name="Google Shape;339;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0" name="Google Shape;340;p44"/>
          <p:cNvPicPr preferRelativeResize="0"/>
          <p:nvPr/>
        </p:nvPicPr>
        <p:blipFill rotWithShape="1">
          <a:blip r:embed="rId3">
            <a:alphaModFix/>
          </a:blip>
          <a:srcRect/>
          <a:stretch/>
        </p:blipFill>
        <p:spPr>
          <a:xfrm>
            <a:off x="5573030" y="1604711"/>
            <a:ext cx="3577213" cy="39791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6"/>
          <p:cNvSpPr txBox="1">
            <a:spLocks noGrp="1"/>
          </p:cNvSpPr>
          <p:nvPr>
            <p:ph type="body" idx="1"/>
          </p:nvPr>
        </p:nvSpPr>
        <p:spPr>
          <a:xfrm>
            <a:off x="4618581" y="3217731"/>
            <a:ext cx="5102630" cy="1383530"/>
          </a:xfrm>
          <a:prstGeom prst="rect">
            <a:avLst/>
          </a:prstGeom>
          <a:noFill/>
          <a:ln>
            <a:noFill/>
          </a:ln>
        </p:spPr>
        <p:txBody>
          <a:bodyPr spcFirstLastPara="1" wrap="square" lIns="91425" tIns="45700" rIns="91425" bIns="45700" anchor="t" anchorCtr="0">
            <a:normAutofit/>
          </a:bodyPr>
          <a:lstStyle/>
          <a:p>
            <a:pPr marL="0" lvl="0" indent="0" algn="ctr" rtl="0">
              <a:spcBef>
                <a:spcPts val="1000"/>
              </a:spcBef>
              <a:spcAft>
                <a:spcPts val="0"/>
              </a:spcAft>
              <a:buSzPts val="1440"/>
              <a:buNone/>
            </a:pPr>
            <a:r>
              <a:rPr lang="en-US" sz="2400" dirty="0">
                <a:solidFill>
                  <a:schemeClr val="tx1"/>
                </a:solidFill>
                <a:latin typeface="Calibri" panose="020F0502020204030204" pitchFamily="34" charset="0"/>
                <a:cs typeface="Calibri" panose="020F0502020204030204" pitchFamily="34" charset="0"/>
              </a:rPr>
              <a:t>What do you think is the most prevalent violation in Wisconsin?</a:t>
            </a:r>
          </a:p>
        </p:txBody>
      </p:sp>
      <p:sp>
        <p:nvSpPr>
          <p:cNvPr id="354" name="Google Shape;354;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052" name="Picture 4" descr="Violation Notice Rubber Stamp High Res Stock Images | Shutterstock">
            <a:extLst>
              <a:ext uri="{FF2B5EF4-FFF2-40B4-BE49-F238E27FC236}">
                <a16:creationId xmlns:a16="http://schemas.microsoft.com/office/drawing/2014/main" id="{BBB36562-3898-4017-8F0D-A7E02C531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88" y="2281562"/>
            <a:ext cx="4415073" cy="30743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5A95BE6-BEF8-4B5D-87D8-B0CF37BFF178}"/>
              </a:ext>
            </a:extLst>
          </p:cNvPr>
          <p:cNvSpPr>
            <a:spLocks noGrp="1"/>
          </p:cNvSpPr>
          <p:nvPr>
            <p:ph type="title"/>
          </p:nvPr>
        </p:nvSpPr>
        <p:spPr>
          <a:xfrm>
            <a:off x="4765915" y="1715658"/>
            <a:ext cx="4807963" cy="1078149"/>
          </a:xfrm>
        </p:spPr>
        <p:txBody>
          <a:bodyPr>
            <a:normAutofit fontScale="90000"/>
          </a:bodyPr>
          <a:lstStyle/>
          <a:p>
            <a:pPr algn="ctr"/>
            <a:r>
              <a:rPr lang="en-US" sz="4000" b="1" dirty="0">
                <a:latin typeface="Calibri" panose="020F0502020204030204" pitchFamily="34" charset="0"/>
                <a:cs typeface="Calibri" panose="020F0502020204030204" pitchFamily="34" charset="0"/>
              </a:rPr>
              <a:t>Violations in Wisconsin: </a:t>
            </a:r>
            <a:br>
              <a:rPr lang="en-US" sz="4000" b="1" dirty="0">
                <a:latin typeface="Calibri" panose="020F0502020204030204" pitchFamily="34" charset="0"/>
                <a:cs typeface="Calibri" panose="020F0502020204030204" pitchFamily="34" charset="0"/>
              </a:rPr>
            </a:br>
            <a:r>
              <a:rPr lang="en-US" sz="4000" b="1" i="1" dirty="0">
                <a:latin typeface="Calibri" panose="020F0502020204030204" pitchFamily="34" charset="0"/>
                <a:cs typeface="Calibri" panose="020F0502020204030204" pitchFamily="34" charset="0"/>
              </a:rPr>
              <a:t>Poll Activity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677325" y="451513"/>
            <a:ext cx="8596668" cy="9104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State of Wisconsin Violations</a:t>
            </a:r>
            <a:br>
              <a:rPr lang="en-US" b="1" dirty="0">
                <a:latin typeface="Calibri" panose="020F0502020204030204" pitchFamily="34" charset="0"/>
                <a:cs typeface="Calibri" panose="020F0502020204030204" pitchFamily="34" charset="0"/>
                <a:sym typeface="Trebuchet MS"/>
              </a:rPr>
            </a:br>
            <a:r>
              <a:rPr lang="en-US" sz="2800" b="1" i="1" dirty="0">
                <a:latin typeface="Calibri" panose="020F0502020204030204" pitchFamily="34" charset="0"/>
                <a:cs typeface="Calibri" panose="020F0502020204030204" pitchFamily="34" charset="0"/>
                <a:sym typeface="Trebuchet MS"/>
              </a:rPr>
              <a:t>(Social Work and Counseling)</a:t>
            </a:r>
            <a:br>
              <a:rPr lang="en-US" b="1" dirty="0">
                <a:latin typeface="Calibri" panose="020F0502020204030204" pitchFamily="34" charset="0"/>
                <a:cs typeface="Calibri" panose="020F0502020204030204" pitchFamily="34" charset="0"/>
                <a:sym typeface="Trebuchet MS"/>
              </a:rPr>
            </a:br>
            <a:endParaRPr dirty="0">
              <a:latin typeface="Calibri" panose="020F0502020204030204" pitchFamily="34" charset="0"/>
              <a:cs typeface="Calibri" panose="020F0502020204030204" pitchFamily="34" charset="0"/>
            </a:endParaRPr>
          </a:p>
        </p:txBody>
      </p:sp>
      <p:sp>
        <p:nvSpPr>
          <p:cNvPr id="361" name="Google Shape;361;p47"/>
          <p:cNvSpPr txBox="1">
            <a:spLocks noGrp="1"/>
          </p:cNvSpPr>
          <p:nvPr>
            <p:ph type="body" idx="1"/>
          </p:nvPr>
        </p:nvSpPr>
        <p:spPr>
          <a:xfrm>
            <a:off x="677325" y="1843100"/>
            <a:ext cx="8596800" cy="4563300"/>
          </a:xfrm>
          <a:prstGeom prst="rect">
            <a:avLst/>
          </a:prstGeom>
          <a:noFill/>
          <a:ln>
            <a:noFill/>
          </a:ln>
        </p:spPr>
        <p:txBody>
          <a:bodyPr spcFirstLastPara="1" wrap="square" lIns="91425" tIns="45700" rIns="91425" bIns="45700" anchor="t" anchorCtr="0">
            <a:normAutofit fontScale="77500" lnSpcReduction="20000"/>
          </a:bodyPr>
          <a:lstStyle/>
          <a:p>
            <a:pPr marL="342900" lvl="0" indent="-336042" algn="l" rtl="0">
              <a:spcBef>
                <a:spcPts val="0"/>
              </a:spcBef>
              <a:spcAft>
                <a:spcPts val="0"/>
              </a:spcAft>
              <a:buSzPct val="79999"/>
              <a:buChar char="►"/>
            </a:pPr>
            <a:r>
              <a:rPr lang="en-US" b="1" dirty="0">
                <a:latin typeface="Calibri" panose="020F0502020204030204" pitchFamily="34" charset="0"/>
                <a:cs typeface="Calibri" panose="020F0502020204030204" pitchFamily="34" charset="0"/>
              </a:rPr>
              <a:t>Sexual harassment of co-worker</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Relationship with supervisor</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Recommended “swapping” medication</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Lack of timely case notes</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Relationship with co-worker</a:t>
            </a:r>
            <a:endParaRPr b="1"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Relationship with client</a:t>
            </a:r>
            <a:endParaRPr b="1"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Lied to supervisor and had co-worker cover</a:t>
            </a:r>
            <a:endParaRPr b="1"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Proper documentation missing </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Sexual text messages with clients (both a minor and a minor parent-separate cases)</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Broke agency rules (giving minor rights not earned)</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Theft from a client</a:t>
            </a:r>
            <a:endParaRPr b="1"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Theft from agency</a:t>
            </a:r>
            <a:endParaRPr b="1"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Used social work title inappropriately in dealing with a family member</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Improper records (did not update as stated)</a:t>
            </a:r>
            <a:endParaRPr dirty="0">
              <a:latin typeface="Calibri" panose="020F0502020204030204" pitchFamily="34" charset="0"/>
              <a:cs typeface="Calibri" panose="020F0502020204030204" pitchFamily="34" charset="0"/>
            </a:endParaRPr>
          </a:p>
          <a:p>
            <a:pPr marL="342900" lvl="0" indent="-336042" algn="l" rtl="0">
              <a:spcBef>
                <a:spcPts val="1000"/>
              </a:spcBef>
              <a:spcAft>
                <a:spcPts val="0"/>
              </a:spcAft>
              <a:buSzPct val="79999"/>
              <a:buChar char="►"/>
            </a:pPr>
            <a:r>
              <a:rPr lang="en-US" b="1" dirty="0">
                <a:latin typeface="Calibri" panose="020F0502020204030204" pitchFamily="34" charset="0"/>
                <a:cs typeface="Calibri" panose="020F0502020204030204" pitchFamily="34" charset="0"/>
              </a:rPr>
              <a:t>Signing off on CEU’s when did not complete</a:t>
            </a:r>
            <a:endParaRPr dirty="0">
              <a:latin typeface="Calibri" panose="020F0502020204030204" pitchFamily="34" charset="0"/>
              <a:cs typeface="Calibri" panose="020F0502020204030204" pitchFamily="34" charset="0"/>
            </a:endParaRPr>
          </a:p>
        </p:txBody>
      </p:sp>
      <p:sp>
        <p:nvSpPr>
          <p:cNvPr id="362" name="Google Shape;362;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ctrTitle"/>
          </p:nvPr>
        </p:nvSpPr>
        <p:spPr>
          <a:xfrm>
            <a:off x="1290222" y="1589104"/>
            <a:ext cx="7766936" cy="237921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D1D6B"/>
              </a:buClr>
              <a:buSzPts val="5400"/>
              <a:buFont typeface="Trebuchet MS"/>
              <a:buNone/>
            </a:pPr>
            <a:r>
              <a:rPr lang="en-US" b="1" dirty="0">
                <a:latin typeface="Calibri" panose="020F0502020204030204" pitchFamily="34" charset="0"/>
                <a:cs typeface="Calibri" panose="020F0502020204030204" pitchFamily="34" charset="0"/>
                <a:sym typeface="Trebuchet MS"/>
              </a:rPr>
              <a:t>Overview of </a:t>
            </a:r>
            <a:br>
              <a:rPr lang="en-US" b="1" dirty="0">
                <a:latin typeface="Calibri" panose="020F0502020204030204" pitchFamily="34" charset="0"/>
                <a:cs typeface="Calibri" panose="020F0502020204030204" pitchFamily="34" charset="0"/>
                <a:sym typeface="Trebuchet MS"/>
              </a:rPr>
            </a:br>
            <a:r>
              <a:rPr lang="en-US" b="1" dirty="0">
                <a:latin typeface="Calibri" panose="020F0502020204030204" pitchFamily="34" charset="0"/>
                <a:cs typeface="Calibri" panose="020F0502020204030204" pitchFamily="34" charset="0"/>
                <a:sym typeface="Trebuchet MS"/>
              </a:rPr>
              <a:t>Evidence-Based Practice</a:t>
            </a:r>
            <a:br>
              <a:rPr lang="en-US" b="1" dirty="0">
                <a:latin typeface="Calibri" panose="020F0502020204030204" pitchFamily="34" charset="0"/>
                <a:cs typeface="Calibri" panose="020F0502020204030204" pitchFamily="34" charset="0"/>
                <a:sym typeface="Trebuchet MS"/>
              </a:rPr>
            </a:br>
            <a:endParaRPr sz="1800" dirty="0">
              <a:latin typeface="Calibri" panose="020F0502020204030204" pitchFamily="34" charset="0"/>
              <a:cs typeface="Calibri" panose="020F0502020204030204" pitchFamily="34" charset="0"/>
            </a:endParaRPr>
          </a:p>
        </p:txBody>
      </p:sp>
      <p:sp>
        <p:nvSpPr>
          <p:cNvPr id="375" name="Google Shape;375;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 name="Rectangle 1">
            <a:extLst>
              <a:ext uri="{FF2B5EF4-FFF2-40B4-BE49-F238E27FC236}">
                <a16:creationId xmlns:a16="http://schemas.microsoft.com/office/drawing/2014/main" id="{12BCABBB-F802-4F20-9FC0-CE868ED682A9}"/>
              </a:ext>
            </a:extLst>
          </p:cNvPr>
          <p:cNvSpPr/>
          <p:nvPr/>
        </p:nvSpPr>
        <p:spPr>
          <a:xfrm>
            <a:off x="295924" y="5485260"/>
            <a:ext cx="8111229" cy="738664"/>
          </a:xfrm>
          <a:prstGeom prst="rect">
            <a:avLst/>
          </a:prstGeom>
        </p:spPr>
        <p:txBody>
          <a:bodyPr wrap="square">
            <a:spAutoFit/>
          </a:bodyPr>
          <a:lstStyle/>
          <a:p>
            <a:r>
              <a:rPr lang="en-US" b="1" dirty="0">
                <a:latin typeface="Calibri" panose="020F0502020204030204" pitchFamily="34" charset="0"/>
                <a:ea typeface="Trebuchet MS"/>
                <a:cs typeface="Calibri" panose="020F0502020204030204" pitchFamily="34" charset="0"/>
                <a:sym typeface="Trebuchet MS"/>
              </a:rPr>
              <a:t>Materials adapted from:</a:t>
            </a:r>
          </a:p>
          <a:p>
            <a:r>
              <a:rPr lang="en-US" dirty="0">
                <a:latin typeface="Calibri" panose="020F0502020204030204" pitchFamily="34" charset="0"/>
                <a:ea typeface="Trebuchet MS"/>
                <a:cs typeface="Calibri" panose="020F0502020204030204" pitchFamily="34" charset="0"/>
                <a:sym typeface="Trebuchet MS"/>
              </a:rPr>
              <a:t>Cannata, E. (2020). </a:t>
            </a:r>
            <a:r>
              <a:rPr lang="en-US" dirty="0">
                <a:latin typeface="Calibri" panose="020F0502020204030204" pitchFamily="34" charset="0"/>
                <a:cs typeface="Calibri" panose="020F0502020204030204" pitchFamily="34" charset="0"/>
              </a:rPr>
              <a:t>Current trends in family intervention: Evidence-based and promising models of in-home treatment in Connecticut (7th ed). Plainville, CT: Wheeler Clinic.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89D0-36E3-449A-96BB-48E6BE36F975}"/>
              </a:ext>
            </a:extLst>
          </p:cNvPr>
          <p:cNvSpPr>
            <a:spLocks noGrp="1"/>
          </p:cNvSpPr>
          <p:nvPr>
            <p:ph type="title"/>
          </p:nvPr>
        </p:nvSpPr>
        <p:spPr>
          <a:xfrm>
            <a:off x="677334" y="609600"/>
            <a:ext cx="8596668" cy="890726"/>
          </a:xfrm>
        </p:spPr>
        <p:txBody>
          <a:bodyPr>
            <a:normAutofit fontScale="90000"/>
          </a:bodyPr>
          <a:lstStyle/>
          <a:p>
            <a:pPr algn="ctr"/>
            <a:r>
              <a:rPr lang="en-US" sz="4000" b="1" dirty="0">
                <a:latin typeface="Calibri" panose="020F0502020204030204" pitchFamily="34" charset="0"/>
                <a:cs typeface="Calibri" panose="020F0502020204030204" pitchFamily="34" charset="0"/>
              </a:rPr>
              <a:t>Evidence-Based Practice: </a:t>
            </a:r>
            <a:br>
              <a:rPr lang="en-US" b="1" dirty="0">
                <a:latin typeface="Calibri" panose="020F0502020204030204" pitchFamily="34" charset="0"/>
                <a:cs typeface="Calibri" panose="020F0502020204030204" pitchFamily="34" charset="0"/>
              </a:rPr>
            </a:br>
            <a:r>
              <a:rPr lang="en-US" b="1" i="1" dirty="0">
                <a:latin typeface="Calibri" panose="020F0502020204030204" pitchFamily="34" charset="0"/>
                <a:cs typeface="Calibri" panose="020F0502020204030204" pitchFamily="34" charset="0"/>
              </a:rPr>
              <a:t>Poll Activity</a:t>
            </a:r>
          </a:p>
        </p:txBody>
      </p:sp>
      <p:sp>
        <p:nvSpPr>
          <p:cNvPr id="3" name="Text Placeholder 2">
            <a:extLst>
              <a:ext uri="{FF2B5EF4-FFF2-40B4-BE49-F238E27FC236}">
                <a16:creationId xmlns:a16="http://schemas.microsoft.com/office/drawing/2014/main" id="{A47C7008-8775-4BC6-B6A1-5384B86EDDD6}"/>
              </a:ext>
            </a:extLst>
          </p:cNvPr>
          <p:cNvSpPr>
            <a:spLocks noGrp="1"/>
          </p:cNvSpPr>
          <p:nvPr>
            <p:ph type="body" idx="1"/>
          </p:nvPr>
        </p:nvSpPr>
        <p:spPr/>
        <p:txBody>
          <a:bodyPr/>
          <a:lstStyle/>
          <a:p>
            <a:pPr marL="137160" indent="0" algn="ctr">
              <a:buNone/>
            </a:pPr>
            <a:r>
              <a:rPr lang="en-US" sz="2000" dirty="0">
                <a:latin typeface="Calibri" panose="020F0502020204030204" pitchFamily="34" charset="0"/>
                <a:cs typeface="Calibri" panose="020F0502020204030204" pitchFamily="34" charset="0"/>
              </a:rPr>
              <a:t>When you hear the phrase “</a:t>
            </a:r>
            <a:r>
              <a:rPr lang="en-US" sz="2000" i="1" dirty="0">
                <a:latin typeface="Calibri" panose="020F0502020204030204" pitchFamily="34" charset="0"/>
                <a:cs typeface="Calibri" panose="020F0502020204030204" pitchFamily="34" charset="0"/>
              </a:rPr>
              <a:t>Evidence-Base Practice</a:t>
            </a:r>
            <a:r>
              <a:rPr lang="en-US" sz="2000" dirty="0">
                <a:latin typeface="Calibri" panose="020F0502020204030204" pitchFamily="34" charset="0"/>
                <a:cs typeface="Calibri" panose="020F0502020204030204" pitchFamily="34" charset="0"/>
              </a:rPr>
              <a:t>,” what two words or thoughts come to mind? </a:t>
            </a:r>
          </a:p>
          <a:p>
            <a:endParaRPr lang="en-US" dirty="0"/>
          </a:p>
        </p:txBody>
      </p:sp>
      <p:sp>
        <p:nvSpPr>
          <p:cNvPr id="4" name="Slide Number Placeholder 3">
            <a:extLst>
              <a:ext uri="{FF2B5EF4-FFF2-40B4-BE49-F238E27FC236}">
                <a16:creationId xmlns:a16="http://schemas.microsoft.com/office/drawing/2014/main" id="{33D4EA6E-CD47-4397-891D-BA039D607B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5" name="Picture 4">
            <a:extLst>
              <a:ext uri="{FF2B5EF4-FFF2-40B4-BE49-F238E27FC236}">
                <a16:creationId xmlns:a16="http://schemas.microsoft.com/office/drawing/2014/main" id="{AF06275E-77E1-464C-BE06-E5BDD3F5E653}"/>
              </a:ext>
            </a:extLst>
          </p:cNvPr>
          <p:cNvPicPr>
            <a:picLocks noChangeAspect="1"/>
          </p:cNvPicPr>
          <p:nvPr/>
        </p:nvPicPr>
        <p:blipFill>
          <a:blip r:embed="rId3"/>
          <a:stretch>
            <a:fillRect/>
          </a:stretch>
        </p:blipFill>
        <p:spPr>
          <a:xfrm>
            <a:off x="2588820" y="3305029"/>
            <a:ext cx="5094513" cy="2466889"/>
          </a:xfrm>
          <a:prstGeom prst="rect">
            <a:avLst/>
          </a:prstGeom>
        </p:spPr>
      </p:pic>
    </p:spTree>
    <p:extLst>
      <p:ext uri="{BB962C8B-B14F-4D97-AF65-F5344CB8AC3E}">
        <p14:creationId xmlns:p14="http://schemas.microsoft.com/office/powerpoint/2010/main" val="194362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045E-6E83-4DE9-955B-B022CA40D6E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Breakout Session:</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Advising Marvin</a:t>
            </a:r>
            <a:endParaRPr lang="en-US"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83230C2-79F3-44D8-BE01-2224FED93C0A}"/>
              </a:ext>
            </a:extLst>
          </p:cNvPr>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Break out into 3 groups</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Identify a spokesperson for group</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Review Vignette 1 and Discuss</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Review Vignette 2 and Discuss</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Discuss Differences Between Medical and Mental Health Conditions</a:t>
            </a:r>
          </a:p>
        </p:txBody>
      </p:sp>
      <p:sp>
        <p:nvSpPr>
          <p:cNvPr id="4" name="Slide Number Placeholder 3">
            <a:extLst>
              <a:ext uri="{FF2B5EF4-FFF2-40B4-BE49-F238E27FC236}">
                <a16:creationId xmlns:a16="http://schemas.microsoft.com/office/drawing/2014/main" id="{D1D50698-639E-45F9-A26D-63E043C43D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57719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FA9B-1D22-4C1D-9CCF-EF938E02805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Vignette 1</a:t>
            </a:r>
          </a:p>
        </p:txBody>
      </p:sp>
      <p:sp>
        <p:nvSpPr>
          <p:cNvPr id="3" name="Text Placeholder 2">
            <a:extLst>
              <a:ext uri="{FF2B5EF4-FFF2-40B4-BE49-F238E27FC236}">
                <a16:creationId xmlns:a16="http://schemas.microsoft.com/office/drawing/2014/main" id="{6602E796-DE2C-4209-8A95-512006D630E3}"/>
              </a:ext>
            </a:extLst>
          </p:cNvPr>
          <p:cNvSpPr>
            <a:spLocks noGrp="1"/>
          </p:cNvSpPr>
          <p:nvPr>
            <p:ph type="body" idx="1"/>
          </p:nvPr>
        </p:nvSpPr>
        <p:spPr>
          <a:xfrm>
            <a:off x="698886" y="1930401"/>
            <a:ext cx="8596668" cy="3500581"/>
          </a:xfrm>
        </p:spPr>
        <p:txBody>
          <a:bodyPr/>
          <a:lstStyle/>
          <a:p>
            <a:endParaRPr lang="en-US"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Your best friend Marvin (who is a single father), who you are very close to, calls you to inform you that his seven year old son Benjamin was just diagnosed with brain cancer. He is very confused by all of the information that has been presented, and wants your advice about what will be the best course of medical action for his son.</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What do you advise Marvin to do? Be specific about action steps/specific resources, etc., and how your group reached your decisions.</a:t>
            </a:r>
          </a:p>
        </p:txBody>
      </p:sp>
      <p:sp>
        <p:nvSpPr>
          <p:cNvPr id="4" name="Slide Number Placeholder 3">
            <a:extLst>
              <a:ext uri="{FF2B5EF4-FFF2-40B4-BE49-F238E27FC236}">
                <a16:creationId xmlns:a16="http://schemas.microsoft.com/office/drawing/2014/main" id="{CE07787E-AA80-4C25-851B-14D74B6672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36256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Introduction of Presenters</a:t>
            </a:r>
            <a:endParaRPr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9E96C16-08F8-436C-A241-A3E4F8871363}"/>
              </a:ext>
            </a:extLst>
          </p:cNvPr>
          <p:cNvPicPr>
            <a:picLocks noChangeAspect="1"/>
          </p:cNvPicPr>
          <p:nvPr/>
        </p:nvPicPr>
        <p:blipFill>
          <a:blip r:embed="rId3"/>
          <a:stretch>
            <a:fillRect/>
          </a:stretch>
        </p:blipFill>
        <p:spPr>
          <a:xfrm>
            <a:off x="3788229" y="2160589"/>
            <a:ext cx="5035137" cy="3650584"/>
          </a:xfrm>
          <a:prstGeom prst="rect">
            <a:avLst/>
          </a:prstGeom>
        </p:spPr>
      </p:pic>
      <p:sp>
        <p:nvSpPr>
          <p:cNvPr id="162" name="Google Shape;162;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buNone/>
            </a:pPr>
            <a:endParaRPr lang="en-US" dirty="0"/>
          </a:p>
          <a:p>
            <a:pPr marL="0" lvl="0" indent="0">
              <a:buNone/>
            </a:pPr>
            <a:endParaRPr lang="en-US" dirty="0"/>
          </a:p>
          <a:p>
            <a:pPr marL="0" lvl="0" indent="0">
              <a:buNone/>
            </a:pPr>
            <a:r>
              <a:rPr lang="en-US" b="1" dirty="0"/>
              <a:t>Katherine Drechsler</a:t>
            </a:r>
          </a:p>
          <a:p>
            <a:pPr marL="0" lvl="0" indent="0">
              <a:buNone/>
            </a:pPr>
            <a:endParaRPr lang="en-US" b="1" dirty="0"/>
          </a:p>
          <a:p>
            <a:pPr marL="0" lvl="0" indent="0">
              <a:buNone/>
            </a:pPr>
            <a:r>
              <a:rPr lang="en-US" b="1" dirty="0"/>
              <a:t>Kristen Prock</a:t>
            </a:r>
          </a:p>
          <a:p>
            <a:pPr marL="0" lvl="0" indent="0">
              <a:buNone/>
            </a:pPr>
            <a:endParaRPr lang="en-US" b="1" dirty="0"/>
          </a:p>
          <a:p>
            <a:pPr marL="0" lvl="0" indent="0">
              <a:buNone/>
            </a:pPr>
            <a:r>
              <a:rPr lang="en-US" b="1" dirty="0"/>
              <a:t>Sarah Hessenauer</a:t>
            </a:r>
            <a:endParaRPr b="1" dirty="0"/>
          </a:p>
        </p:txBody>
      </p:sp>
      <p:sp>
        <p:nvSpPr>
          <p:cNvPr id="163" name="Google Shape;163;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3EDA-E05A-4718-8FA5-14911B3BC4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Vignette 2</a:t>
            </a:r>
          </a:p>
        </p:txBody>
      </p:sp>
      <p:sp>
        <p:nvSpPr>
          <p:cNvPr id="3" name="Text Placeholder 2">
            <a:extLst>
              <a:ext uri="{FF2B5EF4-FFF2-40B4-BE49-F238E27FC236}">
                <a16:creationId xmlns:a16="http://schemas.microsoft.com/office/drawing/2014/main" id="{43FF1D57-0B35-4A17-87B8-3BBFBA211E2A}"/>
              </a:ext>
            </a:extLst>
          </p:cNvPr>
          <p:cNvSpPr>
            <a:spLocks noGrp="1"/>
          </p:cNvSpPr>
          <p:nvPr>
            <p:ph type="body" idx="1"/>
          </p:nvPr>
        </p:nvSpPr>
        <p:spPr>
          <a:xfrm>
            <a:off x="677334" y="1676040"/>
            <a:ext cx="8596668" cy="3880773"/>
          </a:xfrm>
        </p:spPr>
        <p:txBody>
          <a:bodyPr/>
          <a:lstStyle/>
          <a:p>
            <a:endParaRPr lang="en-US"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Your best friend Marvin (who is a single father), who you are very close to, calls you to inform you that his son Benjamin was just diagnosed with Obsessive Compulsive Disorder. He is very confused by all of the information that has been presented, and wants your advice about what will be the best course of intervention for his son. </a:t>
            </a:r>
          </a:p>
          <a:p>
            <a:pPr algn="just"/>
            <a:endParaRPr lang="en-US" b="1"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What do you advise Marvin to do? Be specific about action steps/specific resources, etc., and how your group reached your decisions.</a:t>
            </a:r>
          </a:p>
        </p:txBody>
      </p:sp>
      <p:sp>
        <p:nvSpPr>
          <p:cNvPr id="4" name="Slide Number Placeholder 3">
            <a:extLst>
              <a:ext uri="{FF2B5EF4-FFF2-40B4-BE49-F238E27FC236}">
                <a16:creationId xmlns:a16="http://schemas.microsoft.com/office/drawing/2014/main" id="{99DDBD30-7941-4449-94AB-655A1FBFC2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186663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F80C-7E15-4F7F-9D6C-743EA319E127}"/>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Discussion of Marvin:</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Large Group Share</a:t>
            </a:r>
            <a:endParaRPr lang="en-US"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10E574B-E25E-41BE-A663-7D991EDAAA8E}"/>
              </a:ext>
            </a:extLst>
          </p:cNvPr>
          <p:cNvSpPr>
            <a:spLocks noGrp="1"/>
          </p:cNvSpPr>
          <p:nvPr>
            <p:ph type="body" idx="1"/>
          </p:nvPr>
        </p:nvSpPr>
        <p:spPr/>
        <p:txBody>
          <a:bodyPr>
            <a:normAutofit/>
          </a:bodyPr>
          <a:lstStyle/>
          <a:p>
            <a:pPr marL="137160" indent="0" algn="ctr">
              <a:buNone/>
            </a:pPr>
            <a:endParaRPr lang="en-US" sz="2800" b="1" dirty="0">
              <a:solidFill>
                <a:schemeClr val="tx1"/>
              </a:solidFill>
              <a:latin typeface="Calibri"/>
              <a:ea typeface="Calibri"/>
              <a:cs typeface="Calibri"/>
              <a:sym typeface="Calibri"/>
            </a:endParaRPr>
          </a:p>
          <a:p>
            <a:pPr marL="651510" indent="-514350">
              <a:buSzPct val="100000"/>
              <a:buFont typeface="+mj-lt"/>
              <a:buAutoNum type="arabicPeriod"/>
            </a:pPr>
            <a:r>
              <a:rPr lang="en-US" sz="2800" dirty="0">
                <a:solidFill>
                  <a:schemeClr val="tx1"/>
                </a:solidFill>
                <a:latin typeface="Calibri"/>
                <a:ea typeface="Calibri"/>
                <a:cs typeface="Calibri"/>
                <a:sym typeface="Calibri"/>
              </a:rPr>
              <a:t>Were there any identified differences between the medical and mental health vignettes?</a:t>
            </a:r>
          </a:p>
          <a:p>
            <a:pPr marL="651510" indent="-514350">
              <a:buSzPct val="100000"/>
              <a:buFont typeface="+mj-lt"/>
              <a:buAutoNum type="arabicPeriod"/>
            </a:pPr>
            <a:endParaRPr lang="en-US" sz="2800" dirty="0">
              <a:solidFill>
                <a:schemeClr val="tx1"/>
              </a:solidFill>
              <a:latin typeface="Calibri"/>
              <a:ea typeface="Calibri"/>
              <a:cs typeface="Calibri"/>
              <a:sym typeface="Calibri"/>
            </a:endParaRPr>
          </a:p>
          <a:p>
            <a:pPr marL="651510" indent="-514350">
              <a:buSzPct val="100000"/>
              <a:buFont typeface="+mj-lt"/>
              <a:buAutoNum type="arabicPeriod"/>
            </a:pPr>
            <a:r>
              <a:rPr lang="en-US" sz="2800" dirty="0">
                <a:solidFill>
                  <a:schemeClr val="tx1"/>
                </a:solidFill>
                <a:latin typeface="Calibri"/>
                <a:ea typeface="Calibri"/>
                <a:cs typeface="Calibri"/>
                <a:sym typeface="Calibri"/>
              </a:rPr>
              <a:t>What are the implications of these difference?</a:t>
            </a:r>
            <a:endParaRPr lang="en-US" sz="2800" dirty="0">
              <a:solidFill>
                <a:schemeClr val="tx1"/>
              </a:solidFill>
            </a:endParaRPr>
          </a:p>
        </p:txBody>
      </p:sp>
      <p:sp>
        <p:nvSpPr>
          <p:cNvPr id="4" name="Slide Number Placeholder 3">
            <a:extLst>
              <a:ext uri="{FF2B5EF4-FFF2-40B4-BE49-F238E27FC236}">
                <a16:creationId xmlns:a16="http://schemas.microsoft.com/office/drawing/2014/main" id="{F6F9B546-FBBB-4DBD-A524-B9ED45B96F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428670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D201-E1E6-4829-9603-B7E5FE582A5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Definitions of EBP</a:t>
            </a:r>
            <a:endParaRPr lang="en-US"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BFD7DE5-0563-42B9-AF60-E83C09602F07}"/>
              </a:ext>
            </a:extLst>
          </p:cNvPr>
          <p:cNvSpPr>
            <a:spLocks noGrp="1"/>
          </p:cNvSpPr>
          <p:nvPr>
            <p:ph type="body" idx="1"/>
          </p:nvPr>
        </p:nvSpPr>
        <p:spPr>
          <a:xfrm>
            <a:off x="677334" y="1793175"/>
            <a:ext cx="8596668" cy="4248188"/>
          </a:xfrm>
        </p:spPr>
        <p:txBody>
          <a:bodyPr/>
          <a:lstStyle/>
          <a:p>
            <a:endParaRPr lang="en-US"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Organizations representing different healthcare professions have developed their own definitions and standards for Evidence-Based Practice</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815D0B2-C86A-4FE4-9AE7-7F9DE1FE6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5" name="Picture 4">
            <a:extLst>
              <a:ext uri="{FF2B5EF4-FFF2-40B4-BE49-F238E27FC236}">
                <a16:creationId xmlns:a16="http://schemas.microsoft.com/office/drawing/2014/main" id="{972F3EC7-2F0C-4B6F-A4BE-5C576FCA3B30}"/>
              </a:ext>
            </a:extLst>
          </p:cNvPr>
          <p:cNvPicPr>
            <a:picLocks noChangeAspect="1"/>
          </p:cNvPicPr>
          <p:nvPr/>
        </p:nvPicPr>
        <p:blipFill>
          <a:blip r:embed="rId3"/>
          <a:stretch>
            <a:fillRect/>
          </a:stretch>
        </p:blipFill>
        <p:spPr>
          <a:xfrm>
            <a:off x="3146961" y="3528291"/>
            <a:ext cx="3253839" cy="2595418"/>
          </a:xfrm>
          <a:prstGeom prst="rect">
            <a:avLst/>
          </a:prstGeom>
        </p:spPr>
      </p:pic>
    </p:spTree>
    <p:extLst>
      <p:ext uri="{BB962C8B-B14F-4D97-AF65-F5344CB8AC3E}">
        <p14:creationId xmlns:p14="http://schemas.microsoft.com/office/powerpoint/2010/main" val="2618370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677334" y="609600"/>
            <a:ext cx="8596668" cy="1052945"/>
          </a:xfrm>
          <a:prstGeom prst="rect">
            <a:avLst/>
          </a:prstGeom>
          <a:noFill/>
          <a:ln>
            <a:noFill/>
          </a:ln>
        </p:spPr>
        <p:txBody>
          <a:bodyPr spcFirstLastPara="1" wrap="square" lIns="91425" tIns="45700" rIns="91425" bIns="45700" anchor="t" anchorCtr="0">
            <a:normAutofit/>
          </a:bodyPr>
          <a:lstStyle/>
          <a:p>
            <a:pPr lvl="0" algn="ctr">
              <a:buSzPts val="3600"/>
            </a:pPr>
            <a:r>
              <a:rPr lang="en-US" b="1" dirty="0">
                <a:latin typeface="Calibri" panose="020F0502020204030204" pitchFamily="34" charset="0"/>
                <a:cs typeface="Calibri" panose="020F0502020204030204" pitchFamily="34" charset="0"/>
              </a:rPr>
              <a:t>Evidence Based Practice</a:t>
            </a:r>
            <a:endParaRPr b="1" dirty="0">
              <a:latin typeface="Calibri" panose="020F0502020204030204" pitchFamily="34" charset="0"/>
              <a:cs typeface="Calibri" panose="020F0502020204030204" pitchFamily="34" charset="0"/>
            </a:endParaRPr>
          </a:p>
        </p:txBody>
      </p:sp>
      <p:sp>
        <p:nvSpPr>
          <p:cNvPr id="197" name="Google Shape;197;p25"/>
          <p:cNvSpPr txBox="1">
            <a:spLocks noGrp="1"/>
          </p:cNvSpPr>
          <p:nvPr>
            <p:ph type="body" idx="1"/>
          </p:nvPr>
        </p:nvSpPr>
        <p:spPr>
          <a:xfrm>
            <a:off x="760461" y="1926455"/>
            <a:ext cx="8596668" cy="411490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1840"/>
              <a:buNone/>
            </a:pPr>
            <a:r>
              <a:rPr lang="en-US" sz="2200" b="1" dirty="0">
                <a:latin typeface="Calibri" panose="020F0502020204030204" pitchFamily="34" charset="0"/>
                <a:cs typeface="Calibri" panose="020F0502020204030204" pitchFamily="34" charset="0"/>
              </a:rPr>
              <a:t>Definition of Evidence Based Practice</a:t>
            </a:r>
          </a:p>
          <a:p>
            <a:pPr marL="0" lvl="0" indent="0" algn="l" rtl="0">
              <a:spcBef>
                <a:spcPts val="0"/>
              </a:spcBef>
              <a:spcAft>
                <a:spcPts val="0"/>
              </a:spcAft>
              <a:buSzPts val="1840"/>
              <a:buNone/>
            </a:pPr>
            <a:endParaRPr lang="en-US" sz="2200" dirty="0">
              <a:latin typeface="Calibri" panose="020F0502020204030204" pitchFamily="34" charset="0"/>
              <a:cs typeface="Calibri" panose="020F0502020204030204" pitchFamily="34" charset="0"/>
            </a:endParaRPr>
          </a:p>
          <a:p>
            <a:pPr marL="285750" indent="-285750">
              <a:spcBef>
                <a:spcPts val="0"/>
              </a:spcBef>
              <a:buSzPts val="1840"/>
              <a:buFont typeface="Wingdings" panose="05000000000000000000" pitchFamily="2" charset="2"/>
              <a:buChar char="Ø"/>
            </a:pPr>
            <a:r>
              <a:rPr lang="en-US" altLang="en-US" sz="1500" b="1" dirty="0">
                <a:latin typeface="Calibri" panose="020F0502020204030204" pitchFamily="34" charset="0"/>
                <a:cs typeface="Calibri" panose="020F0502020204030204" pitchFamily="34" charset="0"/>
              </a:rPr>
              <a:t>Originally coined in the medical field, “Evidence-Based Medicine” was defined as “…the conscientious, explicit and judicious use of current evidence in making decisions about the care of individual patients…” (Sackett et al., 1997)</a:t>
            </a:r>
          </a:p>
          <a:p>
            <a:pPr marL="285750" indent="-285750">
              <a:spcBef>
                <a:spcPts val="0"/>
              </a:spcBef>
              <a:buSzPts val="1840"/>
              <a:buFont typeface="Wingdings" panose="05000000000000000000" pitchFamily="2" charset="2"/>
              <a:buChar char="Ø"/>
            </a:pPr>
            <a:endParaRPr lang="en-US" altLang="en-US" sz="1500" b="1" dirty="0">
              <a:latin typeface="Calibri" panose="020F0502020204030204" pitchFamily="34" charset="0"/>
              <a:cs typeface="Calibri" panose="020F0502020204030204" pitchFamily="34" charset="0"/>
            </a:endParaRPr>
          </a:p>
          <a:p>
            <a:pPr marL="285750" indent="-285750">
              <a:spcBef>
                <a:spcPts val="0"/>
              </a:spcBef>
              <a:buSzPts val="1840"/>
              <a:buFont typeface="Wingdings" panose="05000000000000000000" pitchFamily="2" charset="2"/>
              <a:buChar char="Ø"/>
            </a:pPr>
            <a:r>
              <a:rPr lang="en-US"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rPr>
              <a:t>EBP is a process in which the practitioner combines well-researched interventions with clinical experience, ethics, client preferences, and culture to guide and inform the delivery of treatments and services.</a:t>
            </a:r>
          </a:p>
          <a:p>
            <a:pPr marL="285750" indent="-285750">
              <a:spcBef>
                <a:spcPts val="0"/>
              </a:spcBef>
              <a:buSzPts val="1840"/>
              <a:buFont typeface="Wingdings" panose="05000000000000000000" pitchFamily="2" charset="2"/>
              <a:buChar char="Ø"/>
            </a:pPr>
            <a:endParaRPr lang="en-US"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a:p>
            <a:pPr marL="285750" indent="-285750">
              <a:spcBef>
                <a:spcPts val="0"/>
              </a:spcBef>
              <a:buSzPts val="1840"/>
              <a:buFont typeface="Wingdings" panose="05000000000000000000" pitchFamily="2" charset="2"/>
              <a:buChar char="Ø"/>
            </a:pPr>
            <a:r>
              <a:rPr lang="en-US"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rPr>
              <a:t>Evidence-Based Practices, Evidence-Based Treatments, Evidence-Based Interventions, and Evidence-Informed Interventions are phrases often used interchangeably. Here, for consistency, we will use the term evidence-based treatments (EBT). </a:t>
            </a:r>
            <a:endParaRPr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600"/>
              </a:spcBef>
              <a:spcAft>
                <a:spcPts val="0"/>
              </a:spcAft>
              <a:buNone/>
            </a:pPr>
            <a:endParaRPr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600"/>
              </a:spcBef>
              <a:spcAft>
                <a:spcPts val="0"/>
              </a:spcAft>
              <a:buClr>
                <a:schemeClr val="dk1"/>
              </a:buClr>
              <a:buSzPts val="1100"/>
              <a:buFont typeface="Arial"/>
              <a:buNone/>
            </a:pPr>
            <a:r>
              <a:rPr lang="en-US"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rPr>
              <a:t>These are interventions that, when consistently applied, consistently produce improved client outcomes. Some states, government agencies, and payers have endorsed certain specific evidence-based treatments such as cognitive behavioral therapy for anxiety disorders and community assertive treatment for individuals with severe mental illness and thus expect that practitioners are prepared to provide these services.</a:t>
            </a:r>
            <a:endParaRPr sz="15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p:txBody>
      </p:sp>
      <p:sp>
        <p:nvSpPr>
          <p:cNvPr id="198" name="Google Shape;198;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2885-B455-4534-BCBC-A4E027FD2754}"/>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Towards a Definition of EBP in Social Work</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8E17591-C37B-41EE-AF66-415E0FC21AE6}"/>
              </a:ext>
            </a:extLst>
          </p:cNvPr>
          <p:cNvSpPr>
            <a:spLocks noGrp="1"/>
          </p:cNvSpPr>
          <p:nvPr>
            <p:ph type="body" idx="1"/>
          </p:nvPr>
        </p:nvSpPr>
        <p:spPr>
          <a:xfrm>
            <a:off x="677334" y="1930401"/>
            <a:ext cx="8596668" cy="4110962"/>
          </a:xfrm>
        </p:spPr>
        <p:txBody>
          <a:bodyPr/>
          <a:lstStyle/>
          <a:p>
            <a:pPr eaLnBrk="1" fontAlgn="auto" hangingPunct="1">
              <a:lnSpc>
                <a:spcPct val="80000"/>
              </a:lnSpc>
              <a:spcBef>
                <a:spcPct val="0"/>
              </a:spcBef>
              <a:spcAft>
                <a:spcPct val="40000"/>
              </a:spcAft>
              <a:buFont typeface="Wingdings 3" charset="2"/>
              <a:buChar char=""/>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eaLnBrk="1" fontAlgn="auto" hangingPunct="1">
              <a:lnSpc>
                <a:spcPct val="80000"/>
              </a:lnSpc>
              <a:spcBef>
                <a:spcPct val="0"/>
              </a:spcBef>
              <a:spcAft>
                <a:spcPct val="40000"/>
              </a:spcAft>
              <a:buFont typeface="Wingdings 3" charset="2"/>
              <a:buChar char=""/>
              <a:defRPr/>
            </a:pPr>
            <a:r>
              <a:rPr lang="en-US" altLang="en-US" b="1" dirty="0">
                <a:solidFill>
                  <a:schemeClr val="tx1">
                    <a:lumMod val="75000"/>
                    <a:lumOff val="25000"/>
                  </a:schemeClr>
                </a:solidFill>
                <a:latin typeface="Calibri" panose="020F0502020204030204" pitchFamily="34" charset="0"/>
                <a:cs typeface="Calibri" panose="020F0502020204030204" pitchFamily="34" charset="0"/>
              </a:rPr>
              <a:t>Social work Code of Ethics (NASW, 1996) calling for social workers to “fully utilize evaluation and research evidence in their professional practice” (p.12)</a:t>
            </a:r>
          </a:p>
          <a:p>
            <a:pPr eaLnBrk="1" fontAlgn="auto" hangingPunct="1">
              <a:lnSpc>
                <a:spcPct val="80000"/>
              </a:lnSpc>
              <a:spcBef>
                <a:spcPct val="0"/>
              </a:spcBef>
              <a:spcAft>
                <a:spcPct val="40000"/>
              </a:spcAft>
              <a:buFont typeface="Wingdings 3" charset="2"/>
              <a:buChar char=""/>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eaLnBrk="1" fontAlgn="auto" hangingPunct="1">
              <a:lnSpc>
                <a:spcPct val="80000"/>
              </a:lnSpc>
              <a:spcBef>
                <a:spcPct val="0"/>
              </a:spcBef>
              <a:spcAft>
                <a:spcPct val="40000"/>
              </a:spcAft>
              <a:buFont typeface="Wingdings 3" charset="2"/>
              <a:buChar char=""/>
              <a:defRPr/>
            </a:pPr>
            <a:r>
              <a:rPr lang="en-US" altLang="en-US" b="1" dirty="0">
                <a:solidFill>
                  <a:schemeClr val="tx1">
                    <a:lumMod val="75000"/>
                    <a:lumOff val="25000"/>
                  </a:schemeClr>
                </a:solidFill>
                <a:latin typeface="Calibri" panose="020F0502020204030204" pitchFamily="34" charset="0"/>
                <a:cs typeface="Calibri" panose="020F0502020204030204" pitchFamily="34" charset="0"/>
              </a:rPr>
              <a:t>EBP:  “…the conscientious, judicious and explicit use of the best available scientific evidence in professional decision making” (e.g. Howard, McMillen, &amp; Pollio, 2003)</a:t>
            </a:r>
          </a:p>
          <a:p>
            <a:pPr marL="137160" indent="0" eaLnBrk="1" fontAlgn="auto" hangingPunct="1">
              <a:lnSpc>
                <a:spcPct val="80000"/>
              </a:lnSpc>
              <a:spcBef>
                <a:spcPct val="0"/>
              </a:spcBef>
              <a:spcAft>
                <a:spcPct val="40000"/>
              </a:spcAft>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eaLnBrk="1" fontAlgn="auto" hangingPunct="1">
              <a:lnSpc>
                <a:spcPct val="80000"/>
              </a:lnSpc>
              <a:spcBef>
                <a:spcPct val="0"/>
              </a:spcBef>
              <a:spcAft>
                <a:spcPct val="40000"/>
              </a:spcAft>
              <a:buFont typeface="Wingdings 3" charset="2"/>
              <a:buChar char=""/>
              <a:defRPr/>
            </a:pPr>
            <a:r>
              <a:rPr lang="en-US" altLang="en-US" b="1" dirty="0">
                <a:solidFill>
                  <a:schemeClr val="tx1">
                    <a:lumMod val="75000"/>
                    <a:lumOff val="25000"/>
                  </a:schemeClr>
                </a:solidFill>
                <a:latin typeface="Calibri" panose="020F0502020204030204" pitchFamily="34" charset="0"/>
                <a:cs typeface="Calibri" panose="020F0502020204030204" pitchFamily="34" charset="0"/>
              </a:rPr>
              <a:t>“…evidence derived from randomized controlled outcome studies and meta-analysis of outcome studies…” (p. 149, Social Work Dictionary, Barker 2003)</a:t>
            </a:r>
            <a:r>
              <a:rPr lang="en-US" altLang="en-US" sz="1600" b="1" dirty="0">
                <a:solidFill>
                  <a:schemeClr val="tx1">
                    <a:lumMod val="75000"/>
                    <a:lumOff val="25000"/>
                  </a:schemeClr>
                </a:solidFill>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9658862-935F-4F21-9867-D65233CB0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27449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707C-723B-44F8-9750-C1872ECB1584}"/>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Definition from the NASW</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A2F80A8-F5E4-44B5-8C8F-9A50AE00FF80}"/>
              </a:ext>
            </a:extLst>
          </p:cNvPr>
          <p:cNvSpPr>
            <a:spLocks noGrp="1"/>
          </p:cNvSpPr>
          <p:nvPr>
            <p:ph type="body" idx="1"/>
          </p:nvPr>
        </p:nvSpPr>
        <p:spPr>
          <a:xfrm>
            <a:off x="677334" y="2045494"/>
            <a:ext cx="8596668" cy="4088976"/>
          </a:xfrm>
        </p:spPr>
        <p:txBody>
          <a:bodyPr>
            <a:normAutofit/>
          </a:bodyPr>
          <a:lstStyle/>
          <a:p>
            <a:r>
              <a:rPr lang="en-US" altLang="en-US" dirty="0">
                <a:solidFill>
                  <a:schemeClr val="tx1">
                    <a:lumMod val="75000"/>
                    <a:lumOff val="25000"/>
                  </a:schemeClr>
                </a:solidFill>
                <a:latin typeface="Calibri" panose="020F0502020204030204" pitchFamily="34" charset="0"/>
                <a:cs typeface="Calibri" panose="020F0502020204030204" pitchFamily="34" charset="0"/>
              </a:rPr>
              <a:t>“In social work, most agree that EBP is a process involving creating an answerable question based on a client or organizational need, locating the best available evidence to answer the question, evaluating the quality of the evidence as well as its applicability, applying the evidence, and evaluating the effectiveness and efficiency of the solution. EBP is a process in which the practitioner combines well-researched interventions with clinical experience, ethics, client preferences, and culture to guide and inform the delivery of treatments and services” (NASW). </a:t>
            </a:r>
          </a:p>
          <a:p>
            <a:pPr marL="137160" indent="0">
              <a:buNone/>
            </a:pPr>
            <a:r>
              <a:rPr lang="en-US" altLang="en-US" sz="1600" dirty="0">
                <a:latin typeface="Calibri" panose="020F0502020204030204" pitchFamily="34" charset="0"/>
                <a:cs typeface="Calibri" panose="020F0502020204030204" pitchFamily="34" charset="0"/>
              </a:rPr>
              <a:t>	 </a:t>
            </a:r>
          </a:p>
          <a:p>
            <a:pPr marL="137160" indent="0">
              <a:buNone/>
            </a:pPr>
            <a:endParaRPr lang="en-US" altLang="en-US" sz="1600" dirty="0">
              <a:latin typeface="Calibri" panose="020F0502020204030204" pitchFamily="34" charset="0"/>
              <a:cs typeface="Calibri" panose="020F0502020204030204" pitchFamily="34" charset="0"/>
            </a:endParaRPr>
          </a:p>
          <a:p>
            <a:pPr marL="137160" indent="0">
              <a:buNone/>
            </a:pPr>
            <a:endParaRPr lang="en-US" altLang="en-US" sz="1600" dirty="0">
              <a:latin typeface="Calibri" panose="020F0502020204030204" pitchFamily="34" charset="0"/>
              <a:cs typeface="Calibri" panose="020F0502020204030204" pitchFamily="34" charset="0"/>
            </a:endParaRPr>
          </a:p>
          <a:p>
            <a:pPr marL="137160" indent="0">
              <a:buNone/>
            </a:pPr>
            <a:endParaRPr lang="en-US" altLang="en-US" sz="1600" dirty="0">
              <a:latin typeface="Calibri" panose="020F0502020204030204" pitchFamily="34" charset="0"/>
              <a:cs typeface="Calibri" panose="020F0502020204030204" pitchFamily="34" charset="0"/>
            </a:endParaRPr>
          </a:p>
          <a:p>
            <a:pPr marL="137160" indent="0">
              <a:buNone/>
            </a:pPr>
            <a:r>
              <a:rPr lang="en-US" altLang="en-US" sz="1200" b="1" dirty="0">
                <a:latin typeface="Calibri" panose="020F0502020204030204" pitchFamily="34" charset="0"/>
                <a:cs typeface="Calibri" panose="020F0502020204030204" pitchFamily="34" charset="0"/>
              </a:rPr>
              <a:t>www.socialworkers.org/research/naswResearch/0108EvidenceBased/default.asp</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484EBCC-9787-412F-A257-C5292CCCF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478072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597C-425E-4540-98D3-F0A8B5C0D98C}"/>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Definition of EBP in Psychology</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A129C7A-EE4F-4A9B-BEA5-104C4C96165E}"/>
              </a:ext>
            </a:extLst>
          </p:cNvPr>
          <p:cNvSpPr>
            <a:spLocks noGrp="1"/>
          </p:cNvSpPr>
          <p:nvPr>
            <p:ph type="body" idx="1"/>
          </p:nvPr>
        </p:nvSpPr>
        <p:spPr>
          <a:xfrm>
            <a:off x="677334" y="1930401"/>
            <a:ext cx="8596668" cy="4110962"/>
          </a:xfrm>
        </p:spPr>
        <p:txBody>
          <a:bodyPr>
            <a:normAutofit fontScale="85000" lnSpcReduction="20000"/>
          </a:bodyPr>
          <a:lstStyle/>
          <a:p>
            <a:pPr>
              <a:buFont typeface="Wingdings 3" charset="2"/>
              <a:buChar char=""/>
              <a:defRPr/>
            </a:pPr>
            <a:r>
              <a:rPr lang="en-US" altLang="en-US" sz="2600" b="1" dirty="0">
                <a:solidFill>
                  <a:schemeClr val="tx1"/>
                </a:solidFill>
                <a:latin typeface="Calibri" panose="020F0502020204030204" pitchFamily="34" charset="0"/>
                <a:cs typeface="Calibri" panose="020F0502020204030204" pitchFamily="34" charset="0"/>
              </a:rPr>
              <a:t>The American Psychological Association (APA) Task Force (2005) agreed on the following definition:</a:t>
            </a:r>
          </a:p>
          <a:p>
            <a:pPr lvl="1" indent="-283464">
              <a:buNone/>
              <a:defRPr/>
            </a:pPr>
            <a:endParaRPr lang="en-US" altLang="en-US" sz="1100" b="1" i="1" dirty="0">
              <a:solidFill>
                <a:schemeClr val="tx1"/>
              </a:solidFill>
              <a:latin typeface="Calibri" panose="020F0502020204030204" pitchFamily="34" charset="0"/>
              <a:cs typeface="Calibri" panose="020F0502020204030204" pitchFamily="34" charset="0"/>
            </a:endParaRPr>
          </a:p>
          <a:p>
            <a:pPr lvl="1" indent="-283464">
              <a:buNone/>
              <a:defRPr/>
            </a:pPr>
            <a:r>
              <a:rPr lang="en-US" altLang="en-US" sz="2600" b="1" i="1" dirty="0">
                <a:solidFill>
                  <a:schemeClr val="tx1"/>
                </a:solidFill>
                <a:latin typeface="Calibri" panose="020F0502020204030204" pitchFamily="34" charset="0"/>
                <a:cs typeface="Calibri" panose="020F0502020204030204" pitchFamily="34" charset="0"/>
              </a:rPr>
              <a:t>	</a:t>
            </a:r>
            <a:r>
              <a:rPr lang="en-US" altLang="en-US" sz="2600" i="1" dirty="0">
                <a:solidFill>
                  <a:schemeClr val="tx1"/>
                </a:solidFill>
                <a:latin typeface="Calibri" panose="020F0502020204030204" pitchFamily="34" charset="0"/>
                <a:cs typeface="Calibri" panose="020F0502020204030204" pitchFamily="34" charset="0"/>
              </a:rPr>
              <a:t>“Evidence-Based practice in psychology (EBPP) is the integration of the best available research with clinical expertise in the context of patient characteristics , culture, and preferences.”</a:t>
            </a:r>
            <a:endParaRPr lang="en-US" altLang="en-US" sz="2600" i="1" baseline="30000" dirty="0">
              <a:solidFill>
                <a:schemeClr val="tx1"/>
              </a:solidFill>
              <a:latin typeface="Calibri" panose="020F0502020204030204" pitchFamily="34" charset="0"/>
              <a:cs typeface="Calibri" panose="020F0502020204030204" pitchFamily="34" charset="0"/>
            </a:endParaRPr>
          </a:p>
          <a:p>
            <a:pPr lvl="1" indent="-283464">
              <a:buNone/>
              <a:defRPr/>
            </a:pPr>
            <a:endParaRPr lang="en-US" altLang="en-US" sz="2600" i="1" baseline="30000" dirty="0">
              <a:solidFill>
                <a:schemeClr val="tx1"/>
              </a:solidFill>
              <a:latin typeface="Calibri" panose="020F0502020204030204" pitchFamily="34" charset="0"/>
              <a:cs typeface="Calibri" panose="020F0502020204030204" pitchFamily="34" charset="0"/>
            </a:endParaRPr>
          </a:p>
          <a:p>
            <a:pPr lvl="1" indent="-283464">
              <a:buNone/>
              <a:defRPr/>
            </a:pPr>
            <a:r>
              <a:rPr lang="en-US" altLang="en-US" sz="2600" i="1" dirty="0">
                <a:solidFill>
                  <a:schemeClr val="tx1"/>
                </a:solidFill>
                <a:latin typeface="Calibri" panose="020F0502020204030204" pitchFamily="34" charset="0"/>
                <a:cs typeface="Calibri" panose="020F0502020204030204" pitchFamily="34" charset="0"/>
              </a:rPr>
              <a:t>	“The purpose of EBPP is then to promote effective psychological practice and enhance public health by applying empirically supported principles of psychological assessment, case formulation, therapeutic relationship, and intervention.”</a:t>
            </a:r>
            <a:endParaRPr lang="en-US" altLang="en-US" sz="2600" i="1" baseline="30000" dirty="0">
              <a:solidFill>
                <a:schemeClr val="tx1"/>
              </a:solidFill>
              <a:latin typeface="Calibri" panose="020F0502020204030204" pitchFamily="34" charset="0"/>
              <a:cs typeface="Calibri" panose="020F0502020204030204" pitchFamily="34" charset="0"/>
            </a:endParaRPr>
          </a:p>
          <a:p>
            <a:pPr lvl="1" indent="-283464">
              <a:buNone/>
              <a:defRPr/>
            </a:pPr>
            <a:endParaRPr lang="en-US" altLang="en-US" sz="2400" b="1" dirty="0">
              <a:solidFill>
                <a:schemeClr val="tx2"/>
              </a:solidFill>
              <a:latin typeface="Calibri" panose="020F0502020204030204" pitchFamily="34" charset="0"/>
              <a:cs typeface="Calibri" panose="020F0502020204030204" pitchFamily="34" charset="0"/>
            </a:endParaRPr>
          </a:p>
          <a:p>
            <a:pPr>
              <a:buNone/>
              <a:defRPr/>
            </a:pPr>
            <a:r>
              <a:rPr lang="en-US" altLang="en-US" sz="1400" b="1" dirty="0">
                <a:solidFill>
                  <a:schemeClr val="tx1">
                    <a:lumMod val="75000"/>
                    <a:lumOff val="25000"/>
                  </a:schemeClr>
                </a:solidFill>
                <a:latin typeface="Calibri" panose="020F0502020204030204" pitchFamily="34" charset="0"/>
                <a:cs typeface="Calibri" panose="020F0502020204030204" pitchFamily="34" charset="0"/>
              </a:rPr>
              <a:t>APA Presidential Task Force, 2005, appointed by APA President Ronald Levant.</a:t>
            </a:r>
            <a:r>
              <a:rPr lang="en-US" altLang="en-US" sz="1600" b="1" dirty="0">
                <a:solidFill>
                  <a:schemeClr val="tx1">
                    <a:lumMod val="75000"/>
                    <a:lumOff val="25000"/>
                  </a:schemeClr>
                </a:solidFill>
                <a:latin typeface="Calibri" panose="020F0502020204030204" pitchFamily="34" charset="0"/>
                <a:cs typeface="Calibri" panose="020F0502020204030204" pitchFamily="34" charset="0"/>
              </a:rPr>
              <a:t> </a:t>
            </a:r>
            <a:endParaRPr lang="en-US" altLang="en-US" sz="2400" b="1" baseline="30000" dirty="0">
              <a:solidFill>
                <a:schemeClr val="tx1">
                  <a:lumMod val="75000"/>
                  <a:lumOff val="25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4B7650E-BBAB-4C77-911F-808B956055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378018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056E-ECDB-4A09-AE81-D469AF869024}"/>
              </a:ext>
            </a:extLst>
          </p:cNvPr>
          <p:cNvSpPr>
            <a:spLocks noGrp="1"/>
          </p:cNvSpPr>
          <p:nvPr>
            <p:ph type="title"/>
          </p:nvPr>
        </p:nvSpPr>
        <p:spPr>
          <a:xfrm>
            <a:off x="677334" y="609600"/>
            <a:ext cx="8596668" cy="970625"/>
          </a:xfrm>
        </p:spPr>
        <p:txBody>
          <a:bodyPr/>
          <a:lstStyle/>
          <a:p>
            <a:pPr algn="ctr"/>
            <a:r>
              <a:rPr lang="en-US" altLang="en-US" b="1" dirty="0">
                <a:latin typeface="Calibri" panose="020F0502020204030204" pitchFamily="34" charset="0"/>
                <a:cs typeface="Calibri" panose="020F0502020204030204" pitchFamily="34" charset="0"/>
              </a:rPr>
              <a:t>EBP in Marriage and Family Therapy</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C9BD3F7-6B84-480E-A4E6-F0EBDD5BEC9B}"/>
              </a:ext>
            </a:extLst>
          </p:cNvPr>
          <p:cNvSpPr>
            <a:spLocks noGrp="1"/>
          </p:cNvSpPr>
          <p:nvPr>
            <p:ph type="body" idx="1"/>
          </p:nvPr>
        </p:nvSpPr>
        <p:spPr>
          <a:xfrm>
            <a:off x="677333" y="1775534"/>
            <a:ext cx="8857283" cy="4265829"/>
          </a:xfrm>
        </p:spPr>
        <p:txBody>
          <a:bodyPr>
            <a:normAutofit/>
          </a:bodyPr>
          <a:lstStyle/>
          <a:p>
            <a:pPr eaLnBrk="1" hangingPunct="1">
              <a:lnSpc>
                <a:spcPct val="90000"/>
              </a:lnSpc>
              <a:spcBef>
                <a:spcPct val="0"/>
              </a:spcBef>
              <a:spcAft>
                <a:spcPct val="40000"/>
              </a:spcAft>
            </a:pPr>
            <a:r>
              <a:rPr lang="en-US" altLang="en-US" dirty="0">
                <a:latin typeface="Calibri" panose="020F0502020204030204" pitchFamily="34" charset="0"/>
                <a:cs typeface="Calibri" panose="020F0502020204030204" pitchFamily="34" charset="0"/>
              </a:rPr>
              <a:t>MFT originally founded upon empirical foundations </a:t>
            </a:r>
          </a:p>
          <a:p>
            <a:pPr eaLnBrk="1" hangingPunct="1">
              <a:lnSpc>
                <a:spcPct val="90000"/>
              </a:lnSpc>
              <a:spcBef>
                <a:spcPct val="0"/>
              </a:spcBef>
              <a:spcAft>
                <a:spcPct val="40000"/>
              </a:spcAft>
            </a:pPr>
            <a:endParaRPr lang="en-US" altLang="en-US" dirty="0">
              <a:latin typeface="Calibri" panose="020F0502020204030204" pitchFamily="34" charset="0"/>
              <a:cs typeface="Calibri" panose="020F0502020204030204" pitchFamily="34" charset="0"/>
            </a:endParaRPr>
          </a:p>
          <a:p>
            <a:pPr eaLnBrk="1" hangingPunct="1">
              <a:lnSpc>
                <a:spcPct val="90000"/>
              </a:lnSpc>
              <a:spcBef>
                <a:spcPct val="0"/>
              </a:spcBef>
              <a:spcAft>
                <a:spcPct val="40000"/>
              </a:spcAft>
            </a:pPr>
            <a:r>
              <a:rPr lang="en-US" altLang="en-US" dirty="0">
                <a:latin typeface="Calibri" panose="020F0502020204030204" pitchFamily="34" charset="0"/>
                <a:cs typeface="Calibri" panose="020F0502020204030204" pitchFamily="34" charset="0"/>
              </a:rPr>
              <a:t>But in the early decades of the family therapy “movement” , more of a following around influential and charismatic leaders </a:t>
            </a:r>
            <a:r>
              <a:rPr lang="en-US" altLang="en-US" sz="1200" b="1" dirty="0">
                <a:latin typeface="Calibri" panose="020F0502020204030204" pitchFamily="34" charset="0"/>
                <a:cs typeface="Calibri" panose="020F0502020204030204" pitchFamily="34" charset="0"/>
              </a:rPr>
              <a:t>(Sprenkle, 2002 in Patterson, Miller, Carnes &amp; Wilson, 2004)</a:t>
            </a:r>
          </a:p>
          <a:p>
            <a:pPr eaLnBrk="1" hangingPunct="1">
              <a:lnSpc>
                <a:spcPct val="90000"/>
              </a:lnSpc>
              <a:spcBef>
                <a:spcPct val="0"/>
              </a:spcBef>
              <a:spcAft>
                <a:spcPct val="40000"/>
              </a:spcAft>
            </a:pPr>
            <a:endParaRPr lang="en-US" altLang="en-US" dirty="0">
              <a:latin typeface="Calibri" panose="020F0502020204030204" pitchFamily="34" charset="0"/>
              <a:cs typeface="Calibri" panose="020F0502020204030204" pitchFamily="34" charset="0"/>
            </a:endParaRPr>
          </a:p>
          <a:p>
            <a:pPr eaLnBrk="1" hangingPunct="1">
              <a:lnSpc>
                <a:spcPct val="90000"/>
              </a:lnSpc>
              <a:spcBef>
                <a:spcPct val="0"/>
              </a:spcBef>
              <a:spcAft>
                <a:spcPct val="40000"/>
              </a:spcAft>
            </a:pPr>
            <a:r>
              <a:rPr lang="en-US" altLang="en-US" dirty="0">
                <a:latin typeface="Calibri" panose="020F0502020204030204" pitchFamily="34" charset="0"/>
                <a:cs typeface="Calibri" panose="020F0502020204030204" pitchFamily="34" charset="0"/>
              </a:rPr>
              <a:t>In the models that are presented in this course, family therapy is at the core of each of the models, with an emphasis on the empirical support for working with youth in a family context is more effective than working with youth individually</a:t>
            </a:r>
          </a:p>
          <a:p>
            <a:pPr eaLnBrk="1" hangingPunct="1">
              <a:lnSpc>
                <a:spcPct val="90000"/>
              </a:lnSpc>
              <a:spcBef>
                <a:spcPct val="0"/>
              </a:spcBef>
              <a:spcAft>
                <a:spcPct val="40000"/>
              </a:spcAft>
            </a:pPr>
            <a:endParaRPr lang="en-US" altLang="en-US" dirty="0">
              <a:latin typeface="Calibri" panose="020F0502020204030204" pitchFamily="34" charset="0"/>
              <a:cs typeface="Calibri" panose="020F0502020204030204" pitchFamily="34" charset="0"/>
            </a:endParaRPr>
          </a:p>
          <a:p>
            <a:pPr>
              <a:spcBef>
                <a:spcPts val="0"/>
              </a:spcBef>
              <a:buFont typeface="Wingdings 3" charset="2"/>
              <a:buChar char=""/>
              <a:defRPr/>
            </a:pPr>
            <a:r>
              <a:rPr lang="en-US" altLang="en-US" dirty="0">
                <a:solidFill>
                  <a:schemeClr val="tx1">
                    <a:lumMod val="75000"/>
                    <a:lumOff val="25000"/>
                  </a:schemeClr>
                </a:solidFill>
                <a:latin typeface="Calibri" panose="020F0502020204030204" pitchFamily="34" charset="0"/>
                <a:cs typeface="Calibri" panose="020F0502020204030204" pitchFamily="34" charset="0"/>
              </a:rPr>
              <a:t>“‘EBP’ refers to the process of using research to make clinical decisions that best meet the needs of each client.” </a:t>
            </a:r>
            <a:r>
              <a:rPr lang="en-US" altLang="en-US" sz="1200" b="1" dirty="0">
                <a:solidFill>
                  <a:schemeClr val="tx1">
                    <a:lumMod val="75000"/>
                    <a:lumOff val="25000"/>
                  </a:schemeClr>
                </a:solidFill>
                <a:latin typeface="Calibri" panose="020F0502020204030204" pitchFamily="34" charset="0"/>
                <a:cs typeface="Calibri" panose="020F0502020204030204" pitchFamily="34" charset="0"/>
              </a:rPr>
              <a:t>(Patterson, Miller, Carnes &amp; Wilson, 2004)</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7BBA6BE-81F3-47AF-90FF-4D604769E6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3007291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8DB4-7FA8-40FF-AA55-50912F7976E8}"/>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Definitions of EBP</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BDACAD82-BF3F-418C-9D28-28BD536394C6}"/>
              </a:ext>
            </a:extLst>
          </p:cNvPr>
          <p:cNvSpPr>
            <a:spLocks noGrp="1"/>
          </p:cNvSpPr>
          <p:nvPr>
            <p:ph type="body" idx="1"/>
          </p:nvPr>
        </p:nvSpPr>
        <p:spPr>
          <a:xfrm>
            <a:off x="348860" y="1784412"/>
            <a:ext cx="9452088" cy="4256950"/>
          </a:xfrm>
        </p:spPr>
        <p:txBody>
          <a:bodyPr>
            <a:normAutofit/>
          </a:bodyPr>
          <a:lstStyle/>
          <a:p>
            <a:pPr marL="0" indent="0">
              <a:spcBef>
                <a:spcPts val="0"/>
              </a:spcBef>
              <a:buNone/>
              <a:defRPr/>
            </a:pPr>
            <a:r>
              <a:rPr lang="en-US" altLang="en-US" sz="2400" dirty="0">
                <a:solidFill>
                  <a:schemeClr val="tx1">
                    <a:lumMod val="75000"/>
                    <a:lumOff val="25000"/>
                  </a:schemeClr>
                </a:solidFill>
                <a:latin typeface="Calibri" panose="020F0502020204030204" pitchFamily="34" charset="0"/>
                <a:cs typeface="Calibri" panose="020F0502020204030204" pitchFamily="34" charset="0"/>
              </a:rPr>
              <a:t>The most widely cited definition of Evidence- Based Practice is that of the Institute of Medicine (2001) adapted from Sackett et al., 2000:</a:t>
            </a:r>
          </a:p>
          <a:p>
            <a:pPr lvl="1" indent="0">
              <a:spcBef>
                <a:spcPts val="0"/>
              </a:spcBef>
              <a:buNone/>
              <a:defRPr/>
            </a:pPr>
            <a:endParaRPr lang="en-US" altLang="en-US" sz="2600" b="1" dirty="0">
              <a:solidFill>
                <a:schemeClr val="accent1"/>
              </a:solidFill>
              <a:latin typeface="Calibri" panose="020F0502020204030204" pitchFamily="34" charset="0"/>
              <a:cs typeface="Calibri" panose="020F0502020204030204" pitchFamily="34" charset="0"/>
            </a:endParaRPr>
          </a:p>
          <a:p>
            <a:pPr lvl="1" indent="0">
              <a:spcBef>
                <a:spcPts val="0"/>
              </a:spcBef>
              <a:buNone/>
              <a:defRPr/>
            </a:pPr>
            <a:endParaRPr lang="en-US" altLang="en-US" sz="2600" b="1" dirty="0">
              <a:solidFill>
                <a:schemeClr val="accent1"/>
              </a:solidFill>
              <a:latin typeface="Calibri" panose="020F0502020204030204" pitchFamily="34" charset="0"/>
              <a:cs typeface="Calibri" panose="020F0502020204030204" pitchFamily="34" charset="0"/>
            </a:endParaRPr>
          </a:p>
          <a:p>
            <a:pPr indent="0" algn="ctr">
              <a:spcBef>
                <a:spcPts val="0"/>
              </a:spcBef>
              <a:buNone/>
              <a:defRPr/>
            </a:pPr>
            <a:r>
              <a:rPr lang="en-US" altLang="en-US" sz="3200" b="1" i="1" dirty="0">
                <a:solidFill>
                  <a:schemeClr val="accent1"/>
                </a:solidFill>
                <a:latin typeface="Calibri" panose="020F0502020204030204" pitchFamily="34" charset="0"/>
                <a:cs typeface="Calibri" panose="020F0502020204030204" pitchFamily="34" charset="0"/>
              </a:rPr>
              <a:t>“Evidence-based practice is the integration of best research evidence with clinical expertise and patient values.”</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E10A4A6-A5E1-49AA-92DF-E4F8B66D4D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732597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5E6F-B431-4DCA-A067-65515C3AE0E1}"/>
              </a:ext>
            </a:extLst>
          </p:cNvPr>
          <p:cNvSpPr>
            <a:spLocks noGrp="1"/>
          </p:cNvSpPr>
          <p:nvPr>
            <p:ph type="title"/>
          </p:nvPr>
        </p:nvSpPr>
        <p:spPr/>
        <p:txBody>
          <a:bodyPr>
            <a:normAutofit/>
          </a:bodyPr>
          <a:lstStyle/>
          <a:p>
            <a:pPr algn="ctr"/>
            <a:r>
              <a:rPr lang="en-US" altLang="en-US" b="1" dirty="0">
                <a:latin typeface="Calibri" panose="020F0502020204030204" pitchFamily="34" charset="0"/>
                <a:cs typeface="Calibri" panose="020F0502020204030204" pitchFamily="34" charset="0"/>
              </a:rPr>
              <a:t>Shared Conceptualization of EBP for Behavioral Health</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FD95E1A-E5BE-4F0E-8BA4-AD3A73846DAD}"/>
              </a:ext>
            </a:extLst>
          </p:cNvPr>
          <p:cNvPicPr>
            <a:picLocks noChangeAspect="1"/>
          </p:cNvPicPr>
          <p:nvPr/>
        </p:nvPicPr>
        <p:blipFill>
          <a:blip r:embed="rId3"/>
          <a:stretch>
            <a:fillRect/>
          </a:stretch>
        </p:blipFill>
        <p:spPr>
          <a:xfrm>
            <a:off x="1172332" y="2503503"/>
            <a:ext cx="7418331" cy="3808520"/>
          </a:xfrm>
          <a:prstGeom prst="rect">
            <a:avLst/>
          </a:prstGeom>
        </p:spPr>
      </p:pic>
      <p:sp>
        <p:nvSpPr>
          <p:cNvPr id="4" name="Slide Number Placeholder 3">
            <a:extLst>
              <a:ext uri="{FF2B5EF4-FFF2-40B4-BE49-F238E27FC236}">
                <a16:creationId xmlns:a16="http://schemas.microsoft.com/office/drawing/2014/main" id="{FAD83F51-28E8-44B0-8422-08842DD85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52988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1536569" y="276313"/>
            <a:ext cx="6519290" cy="1175657"/>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6D1D6B"/>
              </a:buClr>
              <a:buSzPct val="100000"/>
              <a:buFont typeface="Trebuchet MS"/>
              <a:buNone/>
            </a:pPr>
            <a:r>
              <a:rPr lang="en-US" sz="3600" b="1" dirty="0">
                <a:latin typeface="Calibri" panose="020F0502020204030204" pitchFamily="34" charset="0"/>
                <a:cs typeface="Calibri" panose="020F0502020204030204" pitchFamily="34" charset="0"/>
                <a:sym typeface="Trebuchet MS"/>
              </a:rPr>
              <a:t>Social Work Department</a:t>
            </a:r>
            <a:endParaRPr dirty="0">
              <a:latin typeface="Calibri" panose="020F0502020204030204" pitchFamily="34" charset="0"/>
              <a:cs typeface="Calibri" panose="020F0502020204030204" pitchFamily="34" charset="0"/>
            </a:endParaRPr>
          </a:p>
        </p:txBody>
      </p:sp>
      <p:sp>
        <p:nvSpPr>
          <p:cNvPr id="169" name="Google Shape;169;p21"/>
          <p:cNvSpPr txBox="1">
            <a:spLocks noGrp="1"/>
          </p:cNvSpPr>
          <p:nvPr>
            <p:ph type="body" idx="2"/>
          </p:nvPr>
        </p:nvSpPr>
        <p:spPr>
          <a:xfrm>
            <a:off x="490194" y="1911929"/>
            <a:ext cx="4016211" cy="393269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ct val="80000"/>
              <a:buNone/>
            </a:pPr>
            <a:r>
              <a:rPr lang="en-US" sz="1600" b="1" dirty="0">
                <a:solidFill>
                  <a:srgbClr val="7E6483"/>
                </a:solidFill>
                <a:latin typeface="Calibri" panose="020F0502020204030204" pitchFamily="34" charset="0"/>
                <a:cs typeface="Calibri" panose="020F0502020204030204" pitchFamily="34" charset="0"/>
              </a:rPr>
              <a:t>Bachelor of Social Work</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sz="12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Established 1974</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b="1" dirty="0">
                <a:latin typeface="Calibri" panose="020F0502020204030204" pitchFamily="34" charset="0"/>
                <a:cs typeface="Calibri" panose="020F0502020204030204" pitchFamily="34" charset="0"/>
              </a:rPr>
              <a:t>     150 graduates per year</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b="1" dirty="0">
                <a:latin typeface="Calibri" panose="020F0502020204030204" pitchFamily="34" charset="0"/>
                <a:cs typeface="Calibri" panose="020F0502020204030204" pitchFamily="34" charset="0"/>
              </a:rPr>
              <a:t>     350 declared majors</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endParaRPr sz="12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sz="1600" b="1" dirty="0">
                <a:solidFill>
                  <a:srgbClr val="7E6483"/>
                </a:solidFill>
                <a:latin typeface="Calibri" panose="020F0502020204030204" pitchFamily="34" charset="0"/>
                <a:cs typeface="Calibri" panose="020F0502020204030204" pitchFamily="34" charset="0"/>
              </a:rPr>
              <a:t>Master of Social Work </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sz="12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Established  2018</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b="1" dirty="0">
                <a:latin typeface="Calibri" panose="020F0502020204030204" pitchFamily="34" charset="0"/>
                <a:cs typeface="Calibri" panose="020F0502020204030204" pitchFamily="34" charset="0"/>
              </a:rPr>
              <a:t>      48 students</a:t>
            </a:r>
            <a:endParaRPr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endParaRPr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sz="1600" b="1" dirty="0">
                <a:solidFill>
                  <a:srgbClr val="7E6483"/>
                </a:solidFill>
                <a:latin typeface="Calibri" panose="020F0502020204030204" pitchFamily="34" charset="0"/>
                <a:cs typeface="Calibri" panose="020F0502020204030204" pitchFamily="34" charset="0"/>
              </a:rPr>
              <a:t>Minor Social and Human Services</a:t>
            </a:r>
            <a:endParaRPr sz="400" b="1" dirty="0">
              <a:latin typeface="Calibri" panose="020F0502020204030204" pitchFamily="34" charset="0"/>
              <a:cs typeface="Calibri" panose="020F0502020204030204" pitchFamily="34" charset="0"/>
            </a:endParaRPr>
          </a:p>
          <a:p>
            <a:pPr marL="0" lvl="0" indent="0" algn="ctr" rtl="0">
              <a:spcBef>
                <a:spcPts val="1000"/>
              </a:spcBef>
              <a:spcAft>
                <a:spcPts val="0"/>
              </a:spcAft>
              <a:buSzPct val="80000"/>
              <a:buNone/>
            </a:pPr>
            <a:r>
              <a:rPr lang="en-US" sz="12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130 students</a:t>
            </a:r>
            <a:endParaRPr sz="400" b="1" dirty="0">
              <a:latin typeface="Calibri" panose="020F0502020204030204" pitchFamily="34" charset="0"/>
              <a:cs typeface="Calibri" panose="020F0502020204030204" pitchFamily="34" charset="0"/>
            </a:endParaRPr>
          </a:p>
          <a:p>
            <a:pPr marL="0" lvl="0" indent="0" algn="l" rtl="0">
              <a:spcBef>
                <a:spcPts val="1000"/>
              </a:spcBef>
              <a:spcAft>
                <a:spcPts val="0"/>
              </a:spcAft>
              <a:buSzPct val="80000"/>
              <a:buNone/>
            </a:pPr>
            <a:r>
              <a:rPr lang="en-US" sz="1200" b="1" dirty="0"/>
              <a:t>     </a:t>
            </a:r>
            <a:endParaRPr sz="400" dirty="0"/>
          </a:p>
          <a:p>
            <a:pPr marL="0" lvl="0" indent="0" algn="l" rtl="0">
              <a:spcBef>
                <a:spcPts val="1000"/>
              </a:spcBef>
              <a:spcAft>
                <a:spcPts val="0"/>
              </a:spcAft>
              <a:buSzPct val="80000"/>
              <a:buNone/>
            </a:pPr>
            <a:r>
              <a:rPr lang="en-US" sz="600" b="1" dirty="0"/>
              <a:t>     </a:t>
            </a:r>
            <a:endParaRPr sz="700" dirty="0"/>
          </a:p>
          <a:p>
            <a:pPr marL="0" lvl="0" indent="0" algn="l" rtl="0">
              <a:spcBef>
                <a:spcPts val="1000"/>
              </a:spcBef>
              <a:spcAft>
                <a:spcPts val="0"/>
              </a:spcAft>
              <a:buSzPct val="80000"/>
              <a:buNone/>
            </a:pPr>
            <a:endParaRPr sz="600" b="1" dirty="0"/>
          </a:p>
        </p:txBody>
      </p:sp>
      <p:sp>
        <p:nvSpPr>
          <p:cNvPr id="170" name="Google Shape;170;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71" name="Google Shape;171;p21"/>
          <p:cNvPicPr preferRelativeResize="0">
            <a:picLocks noGrp="1"/>
          </p:cNvPicPr>
          <p:nvPr>
            <p:ph type="body" idx="1"/>
          </p:nvPr>
        </p:nvPicPr>
        <p:blipFill rotWithShape="1">
          <a:blip r:embed="rId3">
            <a:alphaModFix/>
          </a:blip>
          <a:srcRect/>
          <a:stretch/>
        </p:blipFill>
        <p:spPr>
          <a:xfrm>
            <a:off x="4796214" y="1911929"/>
            <a:ext cx="4612200" cy="36694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68C2-4514-481F-9351-0C55874E81B2}"/>
              </a:ext>
            </a:extLst>
          </p:cNvPr>
          <p:cNvSpPr>
            <a:spLocks noGrp="1"/>
          </p:cNvSpPr>
          <p:nvPr>
            <p:ph type="title"/>
          </p:nvPr>
        </p:nvSpPr>
        <p:spPr>
          <a:xfrm>
            <a:off x="230819" y="609600"/>
            <a:ext cx="9232777" cy="1320800"/>
          </a:xfrm>
        </p:spPr>
        <p:txBody>
          <a:bodyPr>
            <a:normAutofit/>
          </a:bodyPr>
          <a:lstStyle/>
          <a:p>
            <a:pPr algn="ctr"/>
            <a:r>
              <a:rPr lang="en-US" altLang="en-US" sz="3200" b="1" dirty="0">
                <a:latin typeface="Calibri" panose="020F0502020204030204" pitchFamily="34" charset="0"/>
                <a:cs typeface="Calibri" panose="020F0502020204030204" pitchFamily="34" charset="0"/>
              </a:rPr>
              <a:t>Evidence-Based Practice vs. Evidence-Based Practice</a:t>
            </a:r>
            <a:r>
              <a:rPr lang="en-US" altLang="en-US" sz="3200" b="1" u="sng" dirty="0">
                <a:latin typeface="Calibri" panose="020F0502020204030204" pitchFamily="34" charset="0"/>
                <a:cs typeface="Calibri" panose="020F0502020204030204" pitchFamily="34" charset="0"/>
              </a:rPr>
              <a:t>s</a:t>
            </a:r>
            <a:endParaRPr lang="en-US" sz="3200" b="1" u="sng"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7674D05F-1478-40CB-99D5-D3CE0E77FAD2}"/>
              </a:ext>
            </a:extLst>
          </p:cNvPr>
          <p:cNvSpPr>
            <a:spLocks noGrp="1"/>
          </p:cNvSpPr>
          <p:nvPr>
            <p:ph type="body" idx="1"/>
          </p:nvPr>
        </p:nvSpPr>
        <p:spPr>
          <a:xfrm>
            <a:off x="677334" y="1752216"/>
            <a:ext cx="8596668" cy="3880773"/>
          </a:xfrm>
        </p:spPr>
        <p:txBody>
          <a:bodyPr>
            <a:normAutofit fontScale="92500" lnSpcReduction="20000"/>
          </a:bodyPr>
          <a:lstStyle/>
          <a:p>
            <a:pPr>
              <a:lnSpc>
                <a:spcPct val="90000"/>
              </a:lnSpc>
              <a:buFont typeface="Wingdings 3" charset="2"/>
              <a:buChar char=""/>
              <a:defRPr/>
            </a:pP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Evidence-Based Practice (EBP) as a </a:t>
            </a:r>
            <a:r>
              <a:rPr lang="en-US" altLang="en-US" sz="2800" b="1" i="1" dirty="0">
                <a:solidFill>
                  <a:schemeClr val="tx1">
                    <a:lumMod val="75000"/>
                    <a:lumOff val="25000"/>
                  </a:schemeClr>
                </a:solidFill>
                <a:latin typeface="Calibri" panose="020F0502020204030204" pitchFamily="34" charset="0"/>
                <a:cs typeface="Calibri" panose="020F0502020204030204" pitchFamily="34" charset="0"/>
              </a:rPr>
              <a:t>process</a:t>
            </a:r>
            <a:endParaRPr lang="en-US" altLang="en-US" sz="2800" b="1" dirty="0">
              <a:solidFill>
                <a:schemeClr val="tx1">
                  <a:lumMod val="75000"/>
                  <a:lumOff val="25000"/>
                </a:schemeClr>
              </a:solidFill>
              <a:latin typeface="Calibri" panose="020F0502020204030204" pitchFamily="34" charset="0"/>
              <a:cs typeface="Calibri" panose="020F0502020204030204" pitchFamily="34" charset="0"/>
            </a:endParaRPr>
          </a:p>
          <a:p>
            <a:pPr lvl="1" indent="-283464">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Requires specific skill set to draw from existing research to inform clinical intervention</a:t>
            </a:r>
          </a:p>
          <a:p>
            <a:pPr lvl="1" indent="-283464" algn="ctr">
              <a:lnSpc>
                <a:spcPct val="90000"/>
              </a:lnSpc>
              <a:buNone/>
              <a:defRPr/>
            </a:pPr>
            <a:endParaRPr lang="en-US" altLang="en-US" sz="17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90000"/>
              </a:lnSpc>
              <a:buFont typeface="Wingdings 3" charset="2"/>
              <a:buChar char=""/>
              <a:defRPr/>
            </a:pP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Evidence-Based Practice</a:t>
            </a:r>
            <a:r>
              <a:rPr lang="en-US" altLang="en-US" sz="2800" b="1" u="sng" dirty="0">
                <a:solidFill>
                  <a:schemeClr val="tx1">
                    <a:lumMod val="75000"/>
                    <a:lumOff val="25000"/>
                  </a:schemeClr>
                </a:solidFill>
                <a:latin typeface="Calibri" panose="020F0502020204030204" pitchFamily="34" charset="0"/>
                <a:cs typeface="Calibri" panose="020F0502020204030204" pitchFamily="34" charset="0"/>
              </a:rPr>
              <a:t>s</a:t>
            </a: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 (EBPs)</a:t>
            </a:r>
          </a:p>
          <a:p>
            <a:pPr lvl="1" indent="-283464">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Specific models of intervention with clear guidelines for implementation and rigorous research basis of support, a.k.a.: </a:t>
            </a:r>
          </a:p>
          <a:p>
            <a:pPr marL="960120" lvl="2">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“Evidence-Based Treatments” (EBTs), </a:t>
            </a:r>
          </a:p>
          <a:p>
            <a:pPr marL="960120" lvl="2">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“Evidence-Based Psychotherapies” (EBPT)</a:t>
            </a:r>
          </a:p>
          <a:p>
            <a:pPr marL="960120" lvl="2">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“Empirically Supported Treatment” (EST) </a:t>
            </a:r>
          </a:p>
          <a:p>
            <a:pPr marL="960120" lvl="2">
              <a:lnSpc>
                <a:spcPct val="90000"/>
              </a:lnSpc>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“Empirically Supported Intervention (ESI)</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823A43D-1D6B-423B-8270-3C54CE737A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848192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6F8E-9573-4998-9A8E-28C6BFF22E40}"/>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Steps of EBP Process Skill Set</a:t>
            </a:r>
          </a:p>
        </p:txBody>
      </p:sp>
      <p:sp>
        <p:nvSpPr>
          <p:cNvPr id="3" name="Text Placeholder 2">
            <a:extLst>
              <a:ext uri="{FF2B5EF4-FFF2-40B4-BE49-F238E27FC236}">
                <a16:creationId xmlns:a16="http://schemas.microsoft.com/office/drawing/2014/main" id="{D0518E55-29DF-4A7C-B597-C990E4A3B630}"/>
              </a:ext>
            </a:extLst>
          </p:cNvPr>
          <p:cNvSpPr>
            <a:spLocks noGrp="1"/>
          </p:cNvSpPr>
          <p:nvPr>
            <p:ph type="body" idx="1"/>
          </p:nvPr>
        </p:nvSpPr>
        <p:spPr>
          <a:xfrm>
            <a:off x="561925" y="1930400"/>
            <a:ext cx="4045586" cy="4035009"/>
          </a:xfrm>
        </p:spPr>
        <p:txBody>
          <a:bodyPr>
            <a:normAutofit/>
          </a:bodyPr>
          <a:lstStyle/>
          <a:p>
            <a:r>
              <a:rPr lang="en-US" sz="2000" b="1" dirty="0">
                <a:latin typeface="Calibri" panose="020F0502020204030204" pitchFamily="34" charset="0"/>
                <a:cs typeface="Calibri" panose="020F0502020204030204" pitchFamily="34" charset="0"/>
              </a:rPr>
              <a:t>The Five Steps (or Six A’s) of EBP Process:</a:t>
            </a:r>
          </a:p>
          <a:p>
            <a:pPr marL="937260" lvl="1" indent="-342900">
              <a:buFont typeface="+mj-lt"/>
              <a:buAutoNum type="arabicPeriod"/>
            </a:pPr>
            <a:r>
              <a:rPr lang="en-US" sz="1800" dirty="0">
                <a:latin typeface="Calibri" panose="020F0502020204030204" pitchFamily="34" charset="0"/>
                <a:cs typeface="Calibri" panose="020F0502020204030204" pitchFamily="34" charset="0"/>
              </a:rPr>
              <a:t>Ask</a:t>
            </a:r>
          </a:p>
          <a:p>
            <a:pPr marL="937260" lvl="1" indent="-342900">
              <a:buFont typeface="+mj-lt"/>
              <a:buAutoNum type="arabicPeriod"/>
            </a:pPr>
            <a:r>
              <a:rPr lang="en-US" sz="1800" dirty="0">
                <a:latin typeface="Calibri" panose="020F0502020204030204" pitchFamily="34" charset="0"/>
                <a:cs typeface="Calibri" panose="020F0502020204030204" pitchFamily="34" charset="0"/>
              </a:rPr>
              <a:t>Acquire</a:t>
            </a:r>
          </a:p>
          <a:p>
            <a:pPr marL="937260" lvl="1" indent="-342900">
              <a:buFont typeface="+mj-lt"/>
              <a:buAutoNum type="arabicPeriod"/>
            </a:pPr>
            <a:r>
              <a:rPr lang="en-US" sz="1800" dirty="0">
                <a:latin typeface="Calibri" panose="020F0502020204030204" pitchFamily="34" charset="0"/>
                <a:cs typeface="Calibri" panose="020F0502020204030204" pitchFamily="34" charset="0"/>
              </a:rPr>
              <a:t>Appraise</a:t>
            </a:r>
          </a:p>
          <a:p>
            <a:pPr marL="937260" lvl="1" indent="-342900">
              <a:buFont typeface="+mj-lt"/>
              <a:buAutoNum type="arabicPeriod"/>
            </a:pPr>
            <a:r>
              <a:rPr lang="en-US" sz="1800" dirty="0">
                <a:latin typeface="Calibri" panose="020F0502020204030204" pitchFamily="34" charset="0"/>
                <a:cs typeface="Calibri" panose="020F0502020204030204" pitchFamily="34" charset="0"/>
              </a:rPr>
              <a:t>Apply</a:t>
            </a:r>
          </a:p>
          <a:p>
            <a:pPr marL="937260" lvl="1" indent="-342900">
              <a:buFont typeface="+mj-lt"/>
              <a:buAutoNum type="arabicPeriod"/>
            </a:pPr>
            <a:r>
              <a:rPr lang="en-US" sz="1800" dirty="0">
                <a:latin typeface="Calibri" panose="020F0502020204030204" pitchFamily="34" charset="0"/>
                <a:cs typeface="Calibri" panose="020F0502020204030204" pitchFamily="34" charset="0"/>
              </a:rPr>
              <a:t>Analyze &amp; Adjust</a:t>
            </a:r>
          </a:p>
        </p:txBody>
      </p:sp>
      <p:sp>
        <p:nvSpPr>
          <p:cNvPr id="4" name="Slide Number Placeholder 3">
            <a:extLst>
              <a:ext uri="{FF2B5EF4-FFF2-40B4-BE49-F238E27FC236}">
                <a16:creationId xmlns:a16="http://schemas.microsoft.com/office/drawing/2014/main" id="{F70FD6B9-B0C6-4C30-9B9C-4C20144586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pic>
        <p:nvPicPr>
          <p:cNvPr id="9" name="Picture 8">
            <a:extLst>
              <a:ext uri="{FF2B5EF4-FFF2-40B4-BE49-F238E27FC236}">
                <a16:creationId xmlns:a16="http://schemas.microsoft.com/office/drawing/2014/main" id="{047A64E8-2D95-4541-A5D6-73444307B1B8}"/>
              </a:ext>
            </a:extLst>
          </p:cNvPr>
          <p:cNvPicPr>
            <a:picLocks noChangeAspect="1"/>
          </p:cNvPicPr>
          <p:nvPr/>
        </p:nvPicPr>
        <p:blipFill>
          <a:blip r:embed="rId2"/>
          <a:stretch>
            <a:fillRect/>
          </a:stretch>
        </p:blipFill>
        <p:spPr>
          <a:xfrm>
            <a:off x="4607511" y="2298701"/>
            <a:ext cx="5124450" cy="2628900"/>
          </a:xfrm>
          <a:prstGeom prst="rect">
            <a:avLst/>
          </a:prstGeom>
        </p:spPr>
      </p:pic>
      <p:sp>
        <p:nvSpPr>
          <p:cNvPr id="11" name="Rectangle 10">
            <a:extLst>
              <a:ext uri="{FF2B5EF4-FFF2-40B4-BE49-F238E27FC236}">
                <a16:creationId xmlns:a16="http://schemas.microsoft.com/office/drawing/2014/main" id="{BACC8E3A-8A63-4F82-B9DB-CDDE3155D621}"/>
              </a:ext>
            </a:extLst>
          </p:cNvPr>
          <p:cNvSpPr/>
          <p:nvPr/>
        </p:nvSpPr>
        <p:spPr>
          <a:xfrm>
            <a:off x="483422" y="5965409"/>
            <a:ext cx="8448910" cy="461665"/>
          </a:xfrm>
          <a:prstGeom prst="rect">
            <a:avLst/>
          </a:prstGeom>
        </p:spPr>
        <p:txBody>
          <a:bodyPr wrap="square">
            <a:spAutoFit/>
          </a:bodyPr>
          <a:lstStyle/>
          <a:p>
            <a:r>
              <a:rPr lang="en-US" sz="1200" b="1" dirty="0">
                <a:solidFill>
                  <a:srgbClr val="3A3543"/>
                </a:solidFill>
                <a:latin typeface="Calibri" panose="020F0502020204030204" pitchFamily="34" charset="0"/>
                <a:cs typeface="Calibri" panose="020F0502020204030204" pitchFamily="34" charset="0"/>
              </a:rPr>
              <a:t>Spring, B. &amp; Hitchcock, K. (2009) Evidence-based practice in psychology. In I.B. Weiner &amp; W.E. Craighead (Eds.) </a:t>
            </a:r>
            <a:r>
              <a:rPr lang="en-US" sz="1200" b="1" dirty="0" err="1">
                <a:solidFill>
                  <a:srgbClr val="3A3543"/>
                </a:solidFill>
                <a:latin typeface="Calibri" panose="020F0502020204030204" pitchFamily="34" charset="0"/>
                <a:cs typeface="Calibri" panose="020F0502020204030204" pitchFamily="34" charset="0"/>
              </a:rPr>
              <a:t>Corsini’s</a:t>
            </a:r>
            <a:r>
              <a:rPr lang="en-US" sz="1200" b="1" dirty="0">
                <a:solidFill>
                  <a:srgbClr val="3A3543"/>
                </a:solidFill>
                <a:latin typeface="Calibri" panose="020F0502020204030204" pitchFamily="34" charset="0"/>
                <a:cs typeface="Calibri" panose="020F0502020204030204" pitchFamily="34" charset="0"/>
              </a:rPr>
              <a:t> Encyclopedia of Psychology, 4th edition (pp. 603-607). New York: Wiley</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3136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0665-4B39-4AD4-B4D5-EE46D9EC79C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Steps of EBP Process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AB48226-E5BB-4943-A8CE-BDAD93A0018A}"/>
              </a:ext>
            </a:extLst>
          </p:cNvPr>
          <p:cNvSpPr>
            <a:spLocks noGrp="1"/>
          </p:cNvSpPr>
          <p:nvPr>
            <p:ph type="body" idx="1"/>
          </p:nvPr>
        </p:nvSpPr>
        <p:spPr>
          <a:xfrm>
            <a:off x="677334" y="1722269"/>
            <a:ext cx="8596668" cy="4319094"/>
          </a:xfrm>
        </p:spPr>
        <p:txBody>
          <a:bodyPr>
            <a:normAutofit lnSpcReduction="10000"/>
          </a:bodyPr>
          <a:lstStyle/>
          <a:p>
            <a:pPr indent="-457200">
              <a:lnSpc>
                <a:spcPct val="90000"/>
              </a:lnSpc>
              <a:buNone/>
              <a:defRPr/>
            </a:pPr>
            <a:r>
              <a:rPr lang="en-US" altLang="en-US" sz="2400" b="1" dirty="0">
                <a:solidFill>
                  <a:schemeClr val="accent1"/>
                </a:solidFill>
                <a:latin typeface="Calibri" panose="020F0502020204030204" pitchFamily="34" charset="0"/>
                <a:cs typeface="Calibri" panose="020F0502020204030204" pitchFamily="34" charset="0"/>
              </a:rPr>
              <a:t>1. ASK</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r>
              <a:rPr lang="en-US" altLang="en-US" b="1" dirty="0">
                <a:solidFill>
                  <a:schemeClr val="tx1">
                    <a:lumMod val="75000"/>
                    <a:lumOff val="25000"/>
                  </a:schemeClr>
                </a:solidFill>
                <a:latin typeface="Calibri" panose="020F0502020204030204" pitchFamily="34" charset="0"/>
                <a:cs typeface="Calibri" panose="020F0502020204030204" pitchFamily="34" charset="0"/>
              </a:rPr>
              <a:t>Knowing how to formulate a client-oriented, objectively answerable question that is relevant to the health/behavioral health status of the individual or target population </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Defining the context of the question: community, population and/or individual treatment need</a:t>
            </a:r>
          </a:p>
          <a:p>
            <a:pPr marL="800100" lvl="1" indent="-342900">
              <a:spcBef>
                <a:spcPct val="40000"/>
              </a:spcBef>
              <a:buFont typeface="Wingdings 3" charset="2"/>
              <a:buChar char=""/>
              <a:defRPr/>
            </a:pPr>
            <a:endParaRPr lang="en-US" altLang="en-US" sz="18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Understanding what is most important to the client or population</a:t>
            </a:r>
          </a:p>
          <a:p>
            <a:pPr marL="800100" lvl="1" indent="-342900">
              <a:spcBef>
                <a:spcPct val="40000"/>
              </a:spcBef>
              <a:buFont typeface="Wingdings 3" charset="2"/>
              <a:buChar char=""/>
              <a:defRPr/>
            </a:pPr>
            <a:endParaRPr lang="en-US" altLang="en-US" sz="18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Fine tuning the parameters of the questions</a:t>
            </a:r>
          </a:p>
          <a:p>
            <a:pPr marL="800100" lvl="1" indent="-342900">
              <a:spcBef>
                <a:spcPct val="40000"/>
              </a:spcBef>
              <a:buFont typeface="Wingdings 3" charset="2"/>
              <a:buChar char=""/>
              <a:defRPr/>
            </a:pPr>
            <a:endParaRPr lang="en-US" altLang="en-US" sz="18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Know the best type of evidence to answer the question(s) at hand</a:t>
            </a:r>
          </a:p>
          <a:p>
            <a:pPr marL="137160" indent="0" algn="ctr">
              <a:buNone/>
            </a:pPr>
            <a:endParaRPr lang="en-US" sz="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A5147-43EF-4CA4-8AC2-F00C08626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175633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0665-4B39-4AD4-B4D5-EE46D9EC79C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Steps of EBP Process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AB48226-E5BB-4943-A8CE-BDAD93A0018A}"/>
              </a:ext>
            </a:extLst>
          </p:cNvPr>
          <p:cNvSpPr>
            <a:spLocks noGrp="1"/>
          </p:cNvSpPr>
          <p:nvPr>
            <p:ph type="body" idx="1"/>
          </p:nvPr>
        </p:nvSpPr>
        <p:spPr>
          <a:xfrm>
            <a:off x="677334" y="1722269"/>
            <a:ext cx="8596668" cy="4319094"/>
          </a:xfrm>
        </p:spPr>
        <p:txBody>
          <a:bodyPr>
            <a:normAutofit/>
          </a:bodyPr>
          <a:lstStyle/>
          <a:p>
            <a:pPr indent="-457200">
              <a:lnSpc>
                <a:spcPct val="90000"/>
              </a:lnSpc>
              <a:buNone/>
              <a:defRPr/>
            </a:pPr>
            <a:r>
              <a:rPr lang="en-US" altLang="en-US" sz="2400" b="1" dirty="0">
                <a:solidFill>
                  <a:schemeClr val="accent1"/>
                </a:solidFill>
                <a:latin typeface="Calibri" panose="020F0502020204030204" pitchFamily="34" charset="0"/>
                <a:cs typeface="Calibri" panose="020F0502020204030204" pitchFamily="34" charset="0"/>
              </a:rPr>
              <a:t>2. ACQUIRE</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r>
              <a:rPr lang="en-US" altLang="en-US" sz="2000" b="1" dirty="0">
                <a:solidFill>
                  <a:schemeClr val="tx1">
                    <a:lumMod val="75000"/>
                    <a:lumOff val="25000"/>
                  </a:schemeClr>
                </a:solidFill>
                <a:latin typeface="Calibri" panose="020F0502020204030204" pitchFamily="34" charset="0"/>
                <a:cs typeface="Calibri" panose="020F0502020204030204" pitchFamily="34" charset="0"/>
              </a:rPr>
              <a:t>Having the skill set to access the best available evidence to answer the question</a:t>
            </a: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Know where and how to find the best possible data</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Familiarity with websites</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A5147-43EF-4CA4-8AC2-F00C08626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4086861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0665-4B39-4AD4-B4D5-EE46D9EC79C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Steps of EBP Process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AB48226-E5BB-4943-A8CE-BDAD93A0018A}"/>
              </a:ext>
            </a:extLst>
          </p:cNvPr>
          <p:cNvSpPr>
            <a:spLocks noGrp="1"/>
          </p:cNvSpPr>
          <p:nvPr>
            <p:ph type="body" idx="1"/>
          </p:nvPr>
        </p:nvSpPr>
        <p:spPr>
          <a:xfrm>
            <a:off x="677334" y="1722269"/>
            <a:ext cx="8596668" cy="4319094"/>
          </a:xfrm>
        </p:spPr>
        <p:txBody>
          <a:bodyPr>
            <a:normAutofit/>
          </a:bodyPr>
          <a:lstStyle/>
          <a:p>
            <a:pPr indent="-457200">
              <a:lnSpc>
                <a:spcPct val="90000"/>
              </a:lnSpc>
              <a:buNone/>
              <a:defRPr/>
            </a:pPr>
            <a:r>
              <a:rPr lang="en-US" altLang="en-US" sz="2400" b="1" dirty="0">
                <a:solidFill>
                  <a:schemeClr val="accent1"/>
                </a:solidFill>
                <a:latin typeface="Calibri" panose="020F0502020204030204" pitchFamily="34" charset="0"/>
                <a:cs typeface="Calibri" panose="020F0502020204030204" pitchFamily="34" charset="0"/>
              </a:rPr>
              <a:t>3. APPRAISE</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r>
              <a:rPr lang="en-US" altLang="en-US" sz="2000" b="1" dirty="0">
                <a:solidFill>
                  <a:schemeClr val="tx1">
                    <a:lumMod val="75000"/>
                    <a:lumOff val="25000"/>
                  </a:schemeClr>
                </a:solidFill>
                <a:latin typeface="Calibri" panose="020F0502020204030204" pitchFamily="34" charset="0"/>
                <a:cs typeface="Calibri" panose="020F0502020204030204" pitchFamily="34" charset="0"/>
              </a:rPr>
              <a:t>Having the skills to critically evaluate available evidence or to know how to access/recognize valid systematic appraisals by others</a:t>
            </a: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How do you know what is quality?</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Assess validity, impact, and applicability of research</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Identify gaps or inadequacies</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A5147-43EF-4CA4-8AC2-F00C08626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623493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0665-4B39-4AD4-B4D5-EE46D9EC79C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Steps of EBP Process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AB48226-E5BB-4943-A8CE-BDAD93A0018A}"/>
              </a:ext>
            </a:extLst>
          </p:cNvPr>
          <p:cNvSpPr>
            <a:spLocks noGrp="1"/>
          </p:cNvSpPr>
          <p:nvPr>
            <p:ph type="body" idx="1"/>
          </p:nvPr>
        </p:nvSpPr>
        <p:spPr>
          <a:xfrm>
            <a:off x="677334" y="1722269"/>
            <a:ext cx="8596668" cy="4319094"/>
          </a:xfrm>
        </p:spPr>
        <p:txBody>
          <a:bodyPr>
            <a:normAutofit/>
          </a:bodyPr>
          <a:lstStyle/>
          <a:p>
            <a:pPr indent="-457200">
              <a:lnSpc>
                <a:spcPct val="90000"/>
              </a:lnSpc>
              <a:buNone/>
              <a:defRPr/>
            </a:pPr>
            <a:r>
              <a:rPr lang="en-US" altLang="en-US" sz="2400" b="1" dirty="0">
                <a:solidFill>
                  <a:schemeClr val="accent1"/>
                </a:solidFill>
                <a:latin typeface="Calibri" panose="020F0502020204030204" pitchFamily="34" charset="0"/>
                <a:cs typeface="Calibri" panose="020F0502020204030204" pitchFamily="34" charset="0"/>
              </a:rPr>
              <a:t>4. APPLY</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r>
              <a:rPr lang="en-US" altLang="en-US" sz="2000" b="1" dirty="0">
                <a:solidFill>
                  <a:schemeClr val="tx1">
                    <a:lumMod val="75000"/>
                    <a:lumOff val="25000"/>
                  </a:schemeClr>
                </a:solidFill>
                <a:latin typeface="Calibri" panose="020F0502020204030204" pitchFamily="34" charset="0"/>
                <a:cs typeface="Calibri" panose="020F0502020204030204" pitchFamily="34" charset="0"/>
              </a:rPr>
              <a:t>Use the best available empirical evidence to guide and support the intervention</a:t>
            </a: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Provider should synthesize the appraisal of evidence for the client to help them make an informed decision</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spcBef>
                <a:spcPct val="40000"/>
              </a:spcBef>
              <a:buFont typeface="Wingdings 3" charset="2"/>
              <a:buChar char=""/>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Consumers/clients need to be viewed as partners in decision making</a:t>
            </a:r>
          </a:p>
          <a:p>
            <a:pPr marL="800100" lvl="1" indent="-342900">
              <a:spcBef>
                <a:spcPct val="40000"/>
              </a:spcBef>
              <a:buFont typeface="Wingdings 3" charset="2"/>
              <a:buChar char=""/>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A5147-43EF-4CA4-8AC2-F00C08626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37253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0665-4B39-4AD4-B4D5-EE46D9EC79C3}"/>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Steps of EBP Process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AB48226-E5BB-4943-A8CE-BDAD93A0018A}"/>
              </a:ext>
            </a:extLst>
          </p:cNvPr>
          <p:cNvSpPr>
            <a:spLocks noGrp="1"/>
          </p:cNvSpPr>
          <p:nvPr>
            <p:ph type="body" idx="1"/>
          </p:nvPr>
        </p:nvSpPr>
        <p:spPr>
          <a:xfrm>
            <a:off x="677334" y="1722269"/>
            <a:ext cx="8596668" cy="4319094"/>
          </a:xfrm>
        </p:spPr>
        <p:txBody>
          <a:bodyPr>
            <a:normAutofit/>
          </a:bodyPr>
          <a:lstStyle/>
          <a:p>
            <a:pPr indent="-457200">
              <a:lnSpc>
                <a:spcPct val="90000"/>
              </a:lnSpc>
              <a:buNone/>
              <a:defRPr/>
            </a:pPr>
            <a:r>
              <a:rPr lang="en-US" altLang="en-US" sz="2400" b="1" dirty="0">
                <a:solidFill>
                  <a:schemeClr val="accent1"/>
                </a:solidFill>
                <a:latin typeface="Calibri" panose="020F0502020204030204" pitchFamily="34" charset="0"/>
                <a:cs typeface="Calibri" panose="020F0502020204030204" pitchFamily="34" charset="0"/>
              </a:rPr>
              <a:t>5. ANALYZE &amp; ADJUST</a:t>
            </a:r>
          </a:p>
          <a:p>
            <a:pPr marL="0" indent="0">
              <a:lnSpc>
                <a:spcPct val="90000"/>
              </a:lnSpc>
              <a:spcBef>
                <a:spcPts val="0"/>
              </a:spcBef>
              <a:buNone/>
              <a:defRPr/>
            </a:pPr>
            <a:endParaRPr lang="en-US" altLang="en-US"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r>
              <a:rPr lang="en-US" altLang="en-US" sz="2000" b="1" dirty="0">
                <a:solidFill>
                  <a:schemeClr val="tx1">
                    <a:lumMod val="75000"/>
                    <a:lumOff val="25000"/>
                  </a:schemeClr>
                </a:solidFill>
                <a:latin typeface="Calibri" panose="020F0502020204030204" pitchFamily="34" charset="0"/>
                <a:cs typeface="Calibri" panose="020F0502020204030204" pitchFamily="34" charset="0"/>
              </a:rPr>
              <a:t>Is whatever intervention that has been applied working and/or does it need some adjustment??</a:t>
            </a: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spcBef>
                <a:spcPts val="0"/>
              </a:spcBef>
              <a:buNone/>
              <a:defRPr/>
            </a:pPr>
            <a:endParaRPr lang="en-US" alt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A5147-43EF-4CA4-8AC2-F00C08626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pic>
        <p:nvPicPr>
          <p:cNvPr id="5" name="Picture 4">
            <a:extLst>
              <a:ext uri="{FF2B5EF4-FFF2-40B4-BE49-F238E27FC236}">
                <a16:creationId xmlns:a16="http://schemas.microsoft.com/office/drawing/2014/main" id="{E5CBCCA7-EA35-4600-B23F-D6D393C672C4}"/>
              </a:ext>
            </a:extLst>
          </p:cNvPr>
          <p:cNvPicPr>
            <a:picLocks noChangeAspect="1"/>
          </p:cNvPicPr>
          <p:nvPr/>
        </p:nvPicPr>
        <p:blipFill>
          <a:blip r:embed="rId3"/>
          <a:stretch>
            <a:fillRect/>
          </a:stretch>
        </p:blipFill>
        <p:spPr>
          <a:xfrm>
            <a:off x="3359385" y="3243648"/>
            <a:ext cx="2895851" cy="2612362"/>
          </a:xfrm>
          <a:prstGeom prst="rect">
            <a:avLst/>
          </a:prstGeom>
        </p:spPr>
      </p:pic>
    </p:spTree>
    <p:extLst>
      <p:ext uri="{BB962C8B-B14F-4D97-AF65-F5344CB8AC3E}">
        <p14:creationId xmlns:p14="http://schemas.microsoft.com/office/powerpoint/2010/main" val="908167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E9C10C-ABFC-45AE-8FB2-86FF604CD082}"/>
              </a:ext>
            </a:extLst>
          </p:cNvPr>
          <p:cNvPicPr>
            <a:picLocks noChangeAspect="1"/>
          </p:cNvPicPr>
          <p:nvPr/>
        </p:nvPicPr>
        <p:blipFill>
          <a:blip r:embed="rId3"/>
          <a:stretch>
            <a:fillRect/>
          </a:stretch>
        </p:blipFill>
        <p:spPr>
          <a:xfrm>
            <a:off x="5634680" y="1709614"/>
            <a:ext cx="3524394" cy="3861343"/>
          </a:xfrm>
          <a:prstGeom prst="rect">
            <a:avLst/>
          </a:prstGeom>
        </p:spPr>
      </p:pic>
      <p:sp>
        <p:nvSpPr>
          <p:cNvPr id="7" name="Text Placeholder 6">
            <a:extLst>
              <a:ext uri="{FF2B5EF4-FFF2-40B4-BE49-F238E27FC236}">
                <a16:creationId xmlns:a16="http://schemas.microsoft.com/office/drawing/2014/main" id="{9EB9EA8A-8981-4FFA-B9E5-7194CBC78067}"/>
              </a:ext>
            </a:extLst>
          </p:cNvPr>
          <p:cNvSpPr>
            <a:spLocks noGrp="1"/>
          </p:cNvSpPr>
          <p:nvPr>
            <p:ph type="body" idx="2"/>
          </p:nvPr>
        </p:nvSpPr>
        <p:spPr>
          <a:xfrm>
            <a:off x="749869" y="1952367"/>
            <a:ext cx="3854528" cy="2674165"/>
          </a:xfrm>
        </p:spPr>
        <p:txBody>
          <a:bodyPr>
            <a:normAutofit/>
          </a:bodyPr>
          <a:lstStyle/>
          <a:p>
            <a:pPr algn="ctr"/>
            <a:r>
              <a:rPr lang="en-US" sz="3600" b="1" dirty="0">
                <a:solidFill>
                  <a:schemeClr val="accent1"/>
                </a:solidFill>
                <a:latin typeface="Calibri" panose="020F0502020204030204" pitchFamily="34" charset="0"/>
                <a:cs typeface="Calibri" panose="020F0502020204030204" pitchFamily="34" charset="0"/>
              </a:rPr>
              <a:t>Hierarchies </a:t>
            </a:r>
          </a:p>
          <a:p>
            <a:pPr algn="ctr"/>
            <a:r>
              <a:rPr lang="en-US" sz="3600" b="1" dirty="0">
                <a:solidFill>
                  <a:schemeClr val="accent1"/>
                </a:solidFill>
                <a:latin typeface="Calibri" panose="020F0502020204030204" pitchFamily="34" charset="0"/>
                <a:cs typeface="Calibri" panose="020F0502020204030204" pitchFamily="34" charset="0"/>
              </a:rPr>
              <a:t>of </a:t>
            </a:r>
          </a:p>
          <a:p>
            <a:pPr algn="ctr"/>
            <a:r>
              <a:rPr lang="en-US" sz="3600" b="1" dirty="0">
                <a:solidFill>
                  <a:schemeClr val="accent1"/>
                </a:solidFill>
                <a:latin typeface="Calibri" panose="020F0502020204030204" pitchFamily="34" charset="0"/>
                <a:cs typeface="Calibri" panose="020F0502020204030204" pitchFamily="34" charset="0"/>
              </a:rPr>
              <a:t>Evidence</a:t>
            </a:r>
          </a:p>
        </p:txBody>
      </p:sp>
      <p:sp>
        <p:nvSpPr>
          <p:cNvPr id="4" name="Slide Number Placeholder 3">
            <a:extLst>
              <a:ext uri="{FF2B5EF4-FFF2-40B4-BE49-F238E27FC236}">
                <a16:creationId xmlns:a16="http://schemas.microsoft.com/office/drawing/2014/main" id="{6DBA4E61-84F6-4AF0-91C3-5EAB1FAC26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884792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2E75E3-2D64-42C7-AFC2-E01505E189C4}"/>
              </a:ext>
            </a:extLst>
          </p:cNvPr>
          <p:cNvSpPr>
            <a:spLocks noGrp="1"/>
          </p:cNvSpPr>
          <p:nvPr>
            <p:ph type="title"/>
          </p:nvPr>
        </p:nvSpPr>
        <p:spPr>
          <a:xfrm>
            <a:off x="553767" y="474664"/>
            <a:ext cx="8596668" cy="1320800"/>
          </a:xfrm>
        </p:spPr>
        <p:txBody>
          <a:bodyPr/>
          <a:lstStyle/>
          <a:p>
            <a:pPr algn="ctr"/>
            <a:r>
              <a:rPr lang="en-US" altLang="en-US" b="1" dirty="0">
                <a:latin typeface="Calibri" panose="020F0502020204030204" pitchFamily="34" charset="0"/>
                <a:cs typeface="Calibri" panose="020F0502020204030204" pitchFamily="34" charset="0"/>
              </a:rPr>
              <a:t>What Qualifies as Best Available Research?</a:t>
            </a:r>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0585E897-F9EB-49AB-9B23-7D00D9D80849}"/>
              </a:ext>
            </a:extLst>
          </p:cNvPr>
          <p:cNvSpPr>
            <a:spLocks noGrp="1"/>
          </p:cNvSpPr>
          <p:nvPr>
            <p:ph type="body" idx="1"/>
          </p:nvPr>
        </p:nvSpPr>
        <p:spPr>
          <a:xfrm>
            <a:off x="677334" y="1890585"/>
            <a:ext cx="8596668" cy="4150778"/>
          </a:xfrm>
        </p:spPr>
        <p:txBody>
          <a:bodyPr>
            <a:normAutofit/>
          </a:bodyPr>
          <a:lstStyle/>
          <a:p>
            <a:pPr>
              <a:buFont typeface="Wingdings 3" charset="2"/>
              <a:buChar char=""/>
              <a:defRPr/>
            </a:pPr>
            <a:r>
              <a:rPr lang="en-US" altLang="en-US" sz="2500" b="1" dirty="0">
                <a:solidFill>
                  <a:schemeClr val="tx1">
                    <a:lumMod val="75000"/>
                    <a:lumOff val="25000"/>
                  </a:schemeClr>
                </a:solidFill>
                <a:latin typeface="Calibri" panose="020F0502020204030204" pitchFamily="34" charset="0"/>
                <a:cs typeface="Calibri" panose="020F0502020204030204" pitchFamily="34" charset="0"/>
              </a:rPr>
              <a:t>What works?  With whom?  Are gains sustained?  What is the evidence of applicability in the “real world”?</a:t>
            </a:r>
            <a:endParaRPr lang="en-US" altLang="en-US" sz="1300" b="1" dirty="0">
              <a:solidFill>
                <a:schemeClr val="tx1">
                  <a:lumMod val="75000"/>
                  <a:lumOff val="25000"/>
                </a:schemeClr>
              </a:solidFill>
              <a:latin typeface="Calibri" panose="020F0502020204030204" pitchFamily="34" charset="0"/>
              <a:cs typeface="Calibri" panose="020F0502020204030204" pitchFamily="34" charset="0"/>
            </a:endParaRPr>
          </a:p>
          <a:p>
            <a:pPr>
              <a:buNone/>
              <a:defRPr/>
            </a:pPr>
            <a:endParaRPr lang="en-US" altLang="en-US" sz="1300" b="1" dirty="0">
              <a:solidFill>
                <a:schemeClr val="tx1">
                  <a:lumMod val="75000"/>
                  <a:lumOff val="25000"/>
                </a:schemeClr>
              </a:solidFill>
              <a:latin typeface="Calibri" panose="020F0502020204030204" pitchFamily="34" charset="0"/>
              <a:cs typeface="Calibri" panose="020F0502020204030204" pitchFamily="34" charset="0"/>
            </a:endParaRPr>
          </a:p>
          <a:p>
            <a:pPr>
              <a:buFont typeface="Wingdings 3" charset="2"/>
              <a:buChar char=""/>
              <a:defRPr/>
            </a:pPr>
            <a:r>
              <a:rPr lang="en-US" altLang="en-US" sz="2500" b="1" dirty="0">
                <a:solidFill>
                  <a:schemeClr val="tx1">
                    <a:lumMod val="75000"/>
                    <a:lumOff val="25000"/>
                  </a:schemeClr>
                </a:solidFill>
                <a:latin typeface="Calibri" panose="020F0502020204030204" pitchFamily="34" charset="0"/>
                <a:cs typeface="Calibri" panose="020F0502020204030204" pitchFamily="34" charset="0"/>
              </a:rPr>
              <a:t>Formal definitions and standards for “model” or “well established” treatments and for “promising” treatments</a:t>
            </a:r>
          </a:p>
          <a:p>
            <a:pPr>
              <a:buNone/>
              <a:defRPr/>
            </a:pPr>
            <a:endParaRPr lang="en-US" altLang="en-US" sz="1300" b="1" dirty="0">
              <a:solidFill>
                <a:schemeClr val="tx1">
                  <a:lumMod val="75000"/>
                  <a:lumOff val="25000"/>
                </a:schemeClr>
              </a:solidFill>
              <a:latin typeface="Calibri" panose="020F0502020204030204" pitchFamily="34" charset="0"/>
              <a:cs typeface="Calibri" panose="020F0502020204030204" pitchFamily="34" charset="0"/>
            </a:endParaRPr>
          </a:p>
          <a:p>
            <a:pPr>
              <a:buFont typeface="Wingdings 3" charset="2"/>
              <a:buChar char=""/>
              <a:defRPr/>
            </a:pPr>
            <a:r>
              <a:rPr lang="en-US" altLang="en-US" sz="2500" b="1" dirty="0">
                <a:solidFill>
                  <a:schemeClr val="tx1">
                    <a:lumMod val="75000"/>
                    <a:lumOff val="25000"/>
                  </a:schemeClr>
                </a:solidFill>
                <a:latin typeface="Calibri" panose="020F0502020204030204" pitchFamily="34" charset="0"/>
                <a:cs typeface="Calibri" panose="020F0502020204030204" pitchFamily="34" charset="0"/>
              </a:rPr>
              <a:t>What is your best evidence that something works?</a:t>
            </a:r>
          </a:p>
          <a:p>
            <a:pPr lvl="1" indent="-283464">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Knowledge of the research</a:t>
            </a:r>
          </a:p>
          <a:p>
            <a:pPr lvl="1" indent="-283464">
              <a:buFont typeface="Wingdings 3" charset="2"/>
              <a:buChar char=""/>
              <a:defRPr/>
            </a:pP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Clinical experience (outcome data?)</a:t>
            </a: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530CF3B-D02C-4DCA-A066-54614425F7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147844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426FC-4A43-4AE9-8EFC-8A32681E50C9}"/>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Hierarchies of Evidence</a:t>
            </a:r>
            <a:br>
              <a:rPr lang="en-US" altLang="en-US" b="1" dirty="0">
                <a:latin typeface="Calibri" panose="020F0502020204030204" pitchFamily="34" charset="0"/>
                <a:cs typeface="Calibri" panose="020F0502020204030204" pitchFamily="34" charset="0"/>
              </a:rPr>
            </a:br>
            <a:r>
              <a:rPr lang="en-US" altLang="en-US" sz="2400" b="1" dirty="0">
                <a:latin typeface="Calibri" panose="020F0502020204030204" pitchFamily="34" charset="0"/>
                <a:cs typeface="Calibri" panose="020F0502020204030204" pitchFamily="34" charset="0"/>
              </a:rPr>
              <a:t>(APA Task Force, 2005)</a:t>
            </a:r>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6FEE2775-9865-405D-BF49-C6538B4B9466}"/>
              </a:ext>
            </a:extLst>
          </p:cNvPr>
          <p:cNvSpPr>
            <a:spLocks noGrp="1"/>
          </p:cNvSpPr>
          <p:nvPr>
            <p:ph type="body" idx="1"/>
          </p:nvPr>
        </p:nvSpPr>
        <p:spPr/>
        <p:txBody>
          <a:bodyPr>
            <a:normAutofit fontScale="92500" lnSpcReduction="20000"/>
          </a:bodyPr>
          <a:lstStyle/>
          <a:p>
            <a:pPr>
              <a:lnSpc>
                <a:spcPct val="80000"/>
              </a:lnSpc>
              <a:buNone/>
              <a:defRPr/>
            </a:pP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In decreasing order of strength:</a:t>
            </a:r>
          </a:p>
          <a:p>
            <a:pPr>
              <a:lnSpc>
                <a:spcPct val="80000"/>
              </a:lnSpc>
              <a:buNone/>
              <a:defRPr/>
            </a:pPr>
            <a:endParaRPr lang="en-US" altLang="en-US" sz="2800" b="1" dirty="0">
              <a:solidFill>
                <a:schemeClr val="tx1">
                  <a:lumMod val="75000"/>
                  <a:lumOff val="25000"/>
                </a:schemeClr>
              </a:solidFill>
              <a:latin typeface="Calibri" panose="020F0502020204030204" pitchFamily="34" charset="0"/>
              <a:cs typeface="Calibri" panose="020F0502020204030204" pitchFamily="34" charset="0"/>
            </a:endParaRP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Comparative treatment trials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Placebo-controlled trials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No-treatment control trials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Quantified clinical observations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Strongly positive clinical consensus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Mixed clinical consensus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Strongly negative clinical consensus</a:t>
            </a:r>
          </a:p>
          <a:p>
            <a:pPr marL="960120" lvl="2">
              <a:lnSpc>
                <a:spcPct val="80000"/>
              </a:lnSpc>
              <a:buFont typeface="Wingdings 3" charset="2"/>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Evidence of Harmful Effects</a:t>
            </a: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F18EE601-3E92-40E0-B957-3165D55E66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142368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354F4B-11E8-4633-BFB3-7D54CB6BDFF5}"/>
              </a:ext>
            </a:extLst>
          </p:cNvPr>
          <p:cNvSpPr>
            <a:spLocks noGrp="1"/>
          </p:cNvSpPr>
          <p:nvPr>
            <p:ph type="title"/>
          </p:nvPr>
        </p:nvSpPr>
        <p:spPr>
          <a:xfrm>
            <a:off x="677334" y="609600"/>
            <a:ext cx="8596668" cy="818451"/>
          </a:xfrm>
        </p:spPr>
        <p:txBody>
          <a:bodyPr/>
          <a:lstStyle/>
          <a:p>
            <a:pPr algn="ctr"/>
            <a:r>
              <a:rPr lang="en-US" b="1" dirty="0">
                <a:latin typeface="Calibri" panose="020F0502020204030204" pitchFamily="34" charset="0"/>
                <a:cs typeface="Calibri" panose="020F0502020204030204" pitchFamily="34" charset="0"/>
              </a:rPr>
              <a:t>Guidelines for the Training</a:t>
            </a:r>
          </a:p>
        </p:txBody>
      </p:sp>
      <p:sp>
        <p:nvSpPr>
          <p:cNvPr id="7" name="Text Placeholder 6">
            <a:extLst>
              <a:ext uri="{FF2B5EF4-FFF2-40B4-BE49-F238E27FC236}">
                <a16:creationId xmlns:a16="http://schemas.microsoft.com/office/drawing/2014/main" id="{B0F719CF-0403-4200-93CA-E01B091F5EFA}"/>
              </a:ext>
            </a:extLst>
          </p:cNvPr>
          <p:cNvSpPr>
            <a:spLocks noGrp="1"/>
          </p:cNvSpPr>
          <p:nvPr>
            <p:ph type="body" idx="1"/>
          </p:nvPr>
        </p:nvSpPr>
        <p:spPr>
          <a:xfrm>
            <a:off x="677334" y="1563477"/>
            <a:ext cx="8596668" cy="5035285"/>
          </a:xfrm>
        </p:spPr>
        <p:txBody>
          <a:bodyPr>
            <a:normAutofit fontScale="85000" lnSpcReduction="20000"/>
          </a:bodyPr>
          <a:lstStyle/>
          <a:p>
            <a:pPr marL="342900" lvl="0" indent="-342900">
              <a:buSzPct val="79999"/>
            </a:pPr>
            <a:r>
              <a:rPr lang="en-US" b="1" dirty="0">
                <a:latin typeface="Calibri" panose="020F0502020204030204" pitchFamily="34" charset="0"/>
                <a:cs typeface="Calibri" panose="020F0502020204030204" pitchFamily="34" charset="0"/>
              </a:rPr>
              <a:t>Required to to attend all 4 hours.  There will be two scheduled breaks.</a:t>
            </a:r>
          </a:p>
          <a:p>
            <a:pPr marL="342900" lvl="0" indent="-342900">
              <a:buSzPct val="79999"/>
            </a:pPr>
            <a:endParaRPr lang="en-US" dirty="0">
              <a:latin typeface="Calibri" panose="020F0502020204030204" pitchFamily="34" charset="0"/>
              <a:cs typeface="Calibri" panose="020F0502020204030204" pitchFamily="34" charset="0"/>
            </a:endParaRPr>
          </a:p>
          <a:p>
            <a:pPr marL="342900" lvl="0" indent="-342900">
              <a:buSzPct val="79999"/>
            </a:pPr>
            <a:r>
              <a:rPr lang="en-US" b="1" dirty="0">
                <a:latin typeface="Calibri" panose="020F0502020204030204" pitchFamily="34" charset="0"/>
                <a:cs typeface="Calibri" panose="020F0502020204030204" pitchFamily="34" charset="0"/>
              </a:rPr>
              <a:t>WebEx Overview</a:t>
            </a:r>
            <a:endParaRPr lang="en-US" dirty="0">
              <a:latin typeface="Calibri" panose="020F0502020204030204" pitchFamily="34" charset="0"/>
              <a:cs typeface="Calibri" panose="020F0502020204030204" pitchFamily="34" charset="0"/>
            </a:endParaRPr>
          </a:p>
          <a:p>
            <a:pPr marL="800100" lvl="1" indent="-342900">
              <a:buSzPct val="79999"/>
            </a:pPr>
            <a:r>
              <a:rPr lang="en-US" b="1" dirty="0">
                <a:latin typeface="Calibri" panose="020F0502020204030204" pitchFamily="34" charset="0"/>
                <a:cs typeface="Calibri" panose="020F0502020204030204" pitchFamily="34" charset="0"/>
              </a:rPr>
              <a:t>Camera’s can be off unless we are breaking out into groups</a:t>
            </a:r>
            <a:endParaRPr lang="en-US" dirty="0">
              <a:latin typeface="Calibri" panose="020F0502020204030204" pitchFamily="34" charset="0"/>
              <a:cs typeface="Calibri" panose="020F0502020204030204" pitchFamily="34" charset="0"/>
            </a:endParaRPr>
          </a:p>
          <a:p>
            <a:pPr marL="742950" lvl="1" indent="-285750">
              <a:buSzPct val="80000"/>
            </a:pPr>
            <a:r>
              <a:rPr lang="en-US" b="1" dirty="0">
                <a:latin typeface="Calibri" panose="020F0502020204030204" pitchFamily="34" charset="0"/>
                <a:cs typeface="Calibri" panose="020F0502020204030204" pitchFamily="34" charset="0"/>
              </a:rPr>
              <a:t>  We will all be gracious to those working from home</a:t>
            </a:r>
            <a:endParaRPr lang="en-US" dirty="0">
              <a:latin typeface="Calibri" panose="020F0502020204030204" pitchFamily="34" charset="0"/>
              <a:cs typeface="Calibri" panose="020F0502020204030204" pitchFamily="34" charset="0"/>
            </a:endParaRPr>
          </a:p>
          <a:p>
            <a:pPr marL="742950" lvl="1" indent="-285750">
              <a:buSzPct val="80000"/>
            </a:pPr>
            <a:r>
              <a:rPr lang="en-US" b="1" dirty="0">
                <a:latin typeface="Calibri" panose="020F0502020204030204" pitchFamily="34" charset="0"/>
                <a:cs typeface="Calibri" panose="020F0502020204030204" pitchFamily="34" charset="0"/>
              </a:rPr>
              <a:t>  Use the mute when not talking</a:t>
            </a:r>
            <a:endParaRPr lang="en-US" dirty="0">
              <a:latin typeface="Calibri" panose="020F0502020204030204" pitchFamily="34" charset="0"/>
              <a:cs typeface="Calibri" panose="020F0502020204030204" pitchFamily="34" charset="0"/>
            </a:endParaRPr>
          </a:p>
          <a:p>
            <a:pPr marL="800100" lvl="1" indent="-342900">
              <a:buSzPct val="79999"/>
            </a:pPr>
            <a:r>
              <a:rPr lang="en-US" b="1" dirty="0">
                <a:latin typeface="Calibri" panose="020F0502020204030204" pitchFamily="34" charset="0"/>
                <a:cs typeface="Calibri" panose="020F0502020204030204" pitchFamily="34" charset="0"/>
              </a:rPr>
              <a:t>Use chat features to post comments and ask questions</a:t>
            </a:r>
            <a:endParaRPr lang="en-US" dirty="0">
              <a:latin typeface="Calibri" panose="020F0502020204030204" pitchFamily="34" charset="0"/>
              <a:cs typeface="Calibri" panose="020F0502020204030204" pitchFamily="34" charset="0"/>
            </a:endParaRPr>
          </a:p>
          <a:p>
            <a:pPr marL="800100" lvl="1" indent="-342900">
              <a:buSzPct val="79999"/>
            </a:pPr>
            <a:r>
              <a:rPr lang="en-US" b="1" dirty="0">
                <a:latin typeface="Calibri" panose="020F0502020204030204" pitchFamily="34" charset="0"/>
                <a:cs typeface="Calibri" panose="020F0502020204030204" pitchFamily="34" charset="0"/>
              </a:rPr>
              <a:t>Use of break-out rooms for small discussion</a:t>
            </a:r>
          </a:p>
          <a:p>
            <a:pPr marL="800100" lvl="1" indent="-342900">
              <a:buSzPct val="79999"/>
            </a:pPr>
            <a:endParaRPr lang="en-US" b="1" dirty="0">
              <a:latin typeface="Calibri" panose="020F0502020204030204" pitchFamily="34" charset="0"/>
              <a:cs typeface="Calibri" panose="020F0502020204030204" pitchFamily="34" charset="0"/>
            </a:endParaRPr>
          </a:p>
          <a:p>
            <a:pPr marL="342900" indent="-342900">
              <a:buSzPct val="79999"/>
            </a:pPr>
            <a:r>
              <a:rPr lang="en-US" b="1" dirty="0">
                <a:latin typeface="Calibri" panose="020F0502020204030204" pitchFamily="34" charset="0"/>
                <a:cs typeface="Calibri" panose="020F0502020204030204" pitchFamily="34" charset="0"/>
              </a:rPr>
              <a:t>Using Poll Everywhere</a:t>
            </a:r>
          </a:p>
          <a:p>
            <a:pPr marL="0" indent="0">
              <a:buSzPct val="79999"/>
              <a:buNone/>
            </a:pPr>
            <a:endParaRPr lang="en-US" b="1" dirty="0">
              <a:latin typeface="Calibri" panose="020F0502020204030204" pitchFamily="34" charset="0"/>
              <a:cs typeface="Calibri" panose="020F0502020204030204" pitchFamily="34" charset="0"/>
            </a:endParaRPr>
          </a:p>
          <a:p>
            <a:pPr marL="342900" indent="-342900">
              <a:buSzPct val="79999"/>
            </a:pPr>
            <a:r>
              <a:rPr lang="en-US" b="1" dirty="0">
                <a:latin typeface="Calibri" panose="020F0502020204030204" pitchFamily="34" charset="0"/>
                <a:cs typeface="Calibri" panose="020F0502020204030204" pitchFamily="34" charset="0"/>
              </a:rPr>
              <a:t>Explanation of Breakout Sessions</a:t>
            </a:r>
          </a:p>
          <a:p>
            <a:pPr marL="342900" indent="-342900">
              <a:buSzPct val="79999"/>
            </a:pPr>
            <a:endParaRPr lang="en-US" b="1" dirty="0">
              <a:latin typeface="Calibri" panose="020F0502020204030204" pitchFamily="34" charset="0"/>
              <a:cs typeface="Calibri" panose="020F0502020204030204" pitchFamily="34" charset="0"/>
            </a:endParaRPr>
          </a:p>
          <a:p>
            <a:pPr marL="342900" indent="-342900">
              <a:buSzPct val="79999"/>
            </a:pPr>
            <a:r>
              <a:rPr lang="en-US" b="1" dirty="0">
                <a:latin typeface="Calibri" panose="020F0502020204030204" pitchFamily="34" charset="0"/>
                <a:cs typeface="Calibri" panose="020F0502020204030204" pitchFamily="34" charset="0"/>
              </a:rPr>
              <a:t>Have a pen and paper available to take notes and participate in activities</a:t>
            </a:r>
          </a:p>
          <a:p>
            <a:pPr marL="342900" indent="-342900">
              <a:buSzPct val="79999"/>
            </a:pPr>
            <a:endParaRPr lang="en-US" b="1" dirty="0">
              <a:latin typeface="Calibri" panose="020F0502020204030204" pitchFamily="34" charset="0"/>
              <a:cs typeface="Calibri" panose="020F0502020204030204" pitchFamily="34" charset="0"/>
            </a:endParaRPr>
          </a:p>
          <a:p>
            <a:pPr marL="342900" indent="-342900">
              <a:buSzPct val="79999"/>
            </a:pPr>
            <a:r>
              <a:rPr lang="en-US" b="1" dirty="0">
                <a:latin typeface="Calibri" panose="020F0502020204030204" pitchFamily="34" charset="0"/>
                <a:cs typeface="Calibri" panose="020F0502020204030204" pitchFamily="34" charset="0"/>
              </a:rPr>
              <a:t>Complete Evaluation</a:t>
            </a:r>
          </a:p>
          <a:p>
            <a:pPr marL="342900" indent="-342900">
              <a:buSzPct val="79999"/>
            </a:pPr>
            <a:endParaRPr lang="en-US" dirty="0">
              <a:latin typeface="Calibri" panose="020F0502020204030204" pitchFamily="34" charset="0"/>
              <a:cs typeface="Calibri" panose="020F0502020204030204" pitchFamily="34" charset="0"/>
            </a:endParaRPr>
          </a:p>
          <a:p>
            <a:pPr marL="342900" lvl="0" indent="-342900">
              <a:buSzPct val="79999"/>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F820701-973E-4FDC-8550-93FBDDD4D9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184192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DF7A6-143B-4FCC-80B9-53931B4B8716}"/>
              </a:ext>
            </a:extLst>
          </p:cNvPr>
          <p:cNvSpPr>
            <a:spLocks noGrp="1"/>
          </p:cNvSpPr>
          <p:nvPr>
            <p:ph type="title"/>
          </p:nvPr>
        </p:nvSpPr>
        <p:spPr>
          <a:xfrm>
            <a:off x="504339" y="474664"/>
            <a:ext cx="8596668" cy="1320800"/>
          </a:xfrm>
        </p:spPr>
        <p:txBody>
          <a:bodyPr/>
          <a:lstStyle/>
          <a:p>
            <a:pPr algn="ctr"/>
            <a:r>
              <a:rPr lang="en-US" b="1" dirty="0">
                <a:latin typeface="Calibri" panose="020F0502020204030204" pitchFamily="34" charset="0"/>
                <a:cs typeface="Calibri" panose="020F0502020204030204" pitchFamily="34" charset="0"/>
              </a:rPr>
              <a:t>California Evidence-Based Clearinghouse for Child Welfare Scientific Rating Scale</a:t>
            </a:r>
          </a:p>
        </p:txBody>
      </p:sp>
      <p:sp>
        <p:nvSpPr>
          <p:cNvPr id="7" name="Text Placeholder 6">
            <a:extLst>
              <a:ext uri="{FF2B5EF4-FFF2-40B4-BE49-F238E27FC236}">
                <a16:creationId xmlns:a16="http://schemas.microsoft.com/office/drawing/2014/main" id="{98266880-5DE1-4E16-A310-995671CA3CD4}"/>
              </a:ext>
            </a:extLst>
          </p:cNvPr>
          <p:cNvSpPr>
            <a:spLocks noGrp="1"/>
          </p:cNvSpPr>
          <p:nvPr>
            <p:ph type="body" idx="1"/>
          </p:nvPr>
        </p:nvSpPr>
        <p:spPr>
          <a:xfrm>
            <a:off x="677334" y="2212805"/>
            <a:ext cx="8596668" cy="3084511"/>
          </a:xfrm>
        </p:spPr>
        <p:txBody>
          <a:bodyPr/>
          <a:lstStyle/>
          <a:p>
            <a:pPr>
              <a:buNone/>
              <a:defRPr/>
            </a:pP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Provides criteria for assessing the evidence:</a:t>
            </a:r>
          </a:p>
          <a:p>
            <a:pPr marL="400050" lvl="1" indent="0">
              <a:buNone/>
              <a:defRPr/>
            </a:pPr>
            <a:r>
              <a:rPr lang="en-US" sz="1800" dirty="0">
                <a:solidFill>
                  <a:srgbClr val="000099"/>
                </a:solidFill>
                <a:latin typeface="Calibri" panose="020F0502020204030204" pitchFamily="34" charset="0"/>
                <a:cs typeface="Calibri" panose="020F0502020204030204" pitchFamily="34" charset="0"/>
              </a:rPr>
              <a:t>1.</a:t>
            </a:r>
            <a:r>
              <a:rPr lang="en-US" sz="1800" dirty="0">
                <a:solidFill>
                  <a:schemeClr val="tx1">
                    <a:lumMod val="75000"/>
                    <a:lumOff val="25000"/>
                  </a:schemeClr>
                </a:solidFill>
                <a:latin typeface="Calibri" panose="020F0502020204030204" pitchFamily="34" charset="0"/>
                <a:cs typeface="Calibri" panose="020F0502020204030204" pitchFamily="34" charset="0"/>
              </a:rPr>
              <a:t>    Well-Supported by Research Evidence</a:t>
            </a:r>
          </a:p>
          <a:p>
            <a:pPr marL="400050" lvl="1" indent="0">
              <a:buNone/>
              <a:defRPr/>
            </a:pPr>
            <a:r>
              <a:rPr lang="en-US" sz="1800" dirty="0">
                <a:solidFill>
                  <a:srgbClr val="000099"/>
                </a:solidFill>
                <a:latin typeface="Calibri" panose="020F0502020204030204" pitchFamily="34" charset="0"/>
                <a:cs typeface="Calibri" panose="020F0502020204030204" pitchFamily="34" charset="0"/>
              </a:rPr>
              <a:t>2.</a:t>
            </a:r>
            <a:r>
              <a:rPr lang="en-US" sz="1800" dirty="0">
                <a:solidFill>
                  <a:schemeClr val="tx1">
                    <a:lumMod val="75000"/>
                    <a:lumOff val="25000"/>
                  </a:schemeClr>
                </a:solidFill>
                <a:latin typeface="Calibri" panose="020F0502020204030204" pitchFamily="34" charset="0"/>
                <a:cs typeface="Calibri" panose="020F0502020204030204" pitchFamily="34" charset="0"/>
              </a:rPr>
              <a:t>    Supported by Research Evidence</a:t>
            </a:r>
          </a:p>
          <a:p>
            <a:pPr marL="400050" lvl="1" indent="0">
              <a:buNone/>
              <a:defRPr/>
            </a:pPr>
            <a:r>
              <a:rPr lang="en-US" sz="1800" dirty="0">
                <a:solidFill>
                  <a:srgbClr val="000099"/>
                </a:solidFill>
                <a:latin typeface="Calibri" panose="020F0502020204030204" pitchFamily="34" charset="0"/>
                <a:cs typeface="Calibri" panose="020F0502020204030204" pitchFamily="34" charset="0"/>
              </a:rPr>
              <a:t>3.</a:t>
            </a:r>
            <a:r>
              <a:rPr lang="en-US" sz="1800" dirty="0">
                <a:solidFill>
                  <a:schemeClr val="tx1">
                    <a:lumMod val="75000"/>
                    <a:lumOff val="25000"/>
                  </a:schemeClr>
                </a:solidFill>
                <a:latin typeface="Calibri" panose="020F0502020204030204" pitchFamily="34" charset="0"/>
                <a:cs typeface="Calibri" panose="020F0502020204030204" pitchFamily="34" charset="0"/>
              </a:rPr>
              <a:t>    Promising Research Evidence</a:t>
            </a:r>
          </a:p>
          <a:p>
            <a:pPr marL="400050" lvl="1" indent="0">
              <a:buNone/>
              <a:defRPr/>
            </a:pPr>
            <a:r>
              <a:rPr lang="en-US" sz="1800" dirty="0">
                <a:solidFill>
                  <a:srgbClr val="000099"/>
                </a:solidFill>
                <a:latin typeface="Calibri" panose="020F0502020204030204" pitchFamily="34" charset="0"/>
                <a:cs typeface="Calibri" panose="020F0502020204030204" pitchFamily="34" charset="0"/>
              </a:rPr>
              <a:t>4.</a:t>
            </a:r>
            <a:r>
              <a:rPr lang="en-US" sz="1800" dirty="0">
                <a:solidFill>
                  <a:schemeClr val="tx1">
                    <a:lumMod val="75000"/>
                    <a:lumOff val="25000"/>
                  </a:schemeClr>
                </a:solidFill>
                <a:latin typeface="Calibri" panose="020F0502020204030204" pitchFamily="34" charset="0"/>
                <a:cs typeface="Calibri" panose="020F0502020204030204" pitchFamily="34" charset="0"/>
              </a:rPr>
              <a:t>    Evidence Fails to Demonstrate Effect</a:t>
            </a:r>
          </a:p>
          <a:p>
            <a:pPr marL="400050" lvl="1" indent="0">
              <a:buNone/>
              <a:defRPr/>
            </a:pPr>
            <a:r>
              <a:rPr lang="en-US" sz="1800" dirty="0">
                <a:solidFill>
                  <a:srgbClr val="000099"/>
                </a:solidFill>
                <a:latin typeface="Calibri" panose="020F0502020204030204" pitchFamily="34" charset="0"/>
                <a:cs typeface="Calibri" panose="020F0502020204030204" pitchFamily="34" charset="0"/>
              </a:rPr>
              <a:t>5.</a:t>
            </a:r>
            <a:r>
              <a:rPr lang="en-US" sz="1800" dirty="0">
                <a:solidFill>
                  <a:schemeClr val="tx1">
                    <a:lumMod val="75000"/>
                    <a:lumOff val="25000"/>
                  </a:schemeClr>
                </a:solidFill>
                <a:latin typeface="Calibri" panose="020F0502020204030204" pitchFamily="34" charset="0"/>
                <a:cs typeface="Calibri" panose="020F0502020204030204" pitchFamily="34" charset="0"/>
              </a:rPr>
              <a:t>    Concerning Practice</a:t>
            </a:r>
          </a:p>
          <a:p>
            <a:pPr lvl="1" indent="-571500">
              <a:buNone/>
              <a:defRPr/>
            </a:pPr>
            <a:r>
              <a:rPr lang="en-US" sz="1800" dirty="0">
                <a:solidFill>
                  <a:srgbClr val="000099"/>
                </a:solidFill>
                <a:latin typeface="Calibri" panose="020F0502020204030204" pitchFamily="34" charset="0"/>
                <a:cs typeface="Calibri" panose="020F0502020204030204" pitchFamily="34" charset="0"/>
              </a:rPr>
              <a:t>NR.</a:t>
            </a:r>
            <a:r>
              <a:rPr lang="en-US" sz="1800" dirty="0">
                <a:solidFill>
                  <a:schemeClr val="tx1">
                    <a:lumMod val="75000"/>
                    <a:lumOff val="25000"/>
                  </a:schemeClr>
                </a:solidFill>
                <a:latin typeface="Calibri" panose="020F0502020204030204" pitchFamily="34" charset="0"/>
                <a:cs typeface="Calibri" panose="020F0502020204030204" pitchFamily="34" charset="0"/>
              </a:rPr>
              <a:t>  Not able to be Rated on the CEBC Scientific Rating Scale</a:t>
            </a:r>
          </a:p>
        </p:txBody>
      </p:sp>
      <p:sp>
        <p:nvSpPr>
          <p:cNvPr id="5" name="Slide Number Placeholder 4">
            <a:extLst>
              <a:ext uri="{FF2B5EF4-FFF2-40B4-BE49-F238E27FC236}">
                <a16:creationId xmlns:a16="http://schemas.microsoft.com/office/drawing/2014/main" id="{5D784BCB-E25C-4D0E-AB6D-5D28E480CD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2" name="Rectangle 1">
            <a:extLst>
              <a:ext uri="{FF2B5EF4-FFF2-40B4-BE49-F238E27FC236}">
                <a16:creationId xmlns:a16="http://schemas.microsoft.com/office/drawing/2014/main" id="{0F7E8AD9-64DF-46D3-BFC8-9849605F52D3}"/>
              </a:ext>
            </a:extLst>
          </p:cNvPr>
          <p:cNvSpPr/>
          <p:nvPr/>
        </p:nvSpPr>
        <p:spPr>
          <a:xfrm>
            <a:off x="677334" y="6031104"/>
            <a:ext cx="3868367" cy="276999"/>
          </a:xfrm>
          <a:prstGeom prst="rect">
            <a:avLst/>
          </a:prstGeom>
        </p:spPr>
        <p:txBody>
          <a:bodyPr wrap="none">
            <a:spAutoFit/>
          </a:bodyPr>
          <a:lstStyle/>
          <a:p>
            <a:pPr>
              <a:buNone/>
              <a:defRPr/>
            </a:pPr>
            <a:r>
              <a:rPr lang="en-US" altLang="en-US" sz="1200" b="1" dirty="0">
                <a:solidFill>
                  <a:schemeClr val="tx1">
                    <a:lumMod val="75000"/>
                    <a:lumOff val="25000"/>
                  </a:schemeClr>
                </a:solidFill>
                <a:latin typeface="Calibri" panose="020F0502020204030204" pitchFamily="34" charset="0"/>
                <a:cs typeface="Calibri" panose="020F0502020204030204" pitchFamily="34" charset="0"/>
                <a:hlinkClick r:id="rId3"/>
              </a:rPr>
              <a:t>https://www.cebc4cw.org/ratings/scientific-rating-scale/</a:t>
            </a:r>
            <a:endParaRPr lang="en-US" altLang="en-US" sz="12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8584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DB5A-9332-4F2D-8F5E-EC96E2EE20A0}"/>
              </a:ext>
            </a:extLst>
          </p:cNvPr>
          <p:cNvSpPr>
            <a:spLocks noGrp="1"/>
          </p:cNvSpPr>
          <p:nvPr>
            <p:ph type="title"/>
          </p:nvPr>
        </p:nvSpPr>
        <p:spPr>
          <a:xfrm>
            <a:off x="420130" y="451513"/>
            <a:ext cx="8853871" cy="1320800"/>
          </a:xfrm>
        </p:spPr>
        <p:txBody>
          <a:bodyPr/>
          <a:lstStyle/>
          <a:p>
            <a:pPr algn="ctr"/>
            <a:r>
              <a:rPr lang="en-US" altLang="en-US" b="1" dirty="0">
                <a:latin typeface="Calibri" panose="020F0502020204030204" pitchFamily="34" charset="0"/>
                <a:cs typeface="Calibri" panose="020F0502020204030204" pitchFamily="34" charset="0"/>
              </a:rPr>
              <a:t>Distinction between Evidence-Based Practice and Evidence-Based Practice</a:t>
            </a:r>
            <a:r>
              <a:rPr lang="en-US" altLang="en-US" b="1" u="sng" dirty="0">
                <a:latin typeface="Calibri" panose="020F0502020204030204" pitchFamily="34" charset="0"/>
                <a:cs typeface="Calibri" panose="020F0502020204030204" pitchFamily="34" charset="0"/>
              </a:rPr>
              <a: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5BB2BC3-E59D-4FCA-96C7-CC1E6F47EF60}"/>
              </a:ext>
            </a:extLst>
          </p:cNvPr>
          <p:cNvSpPr>
            <a:spLocks noGrp="1"/>
          </p:cNvSpPr>
          <p:nvPr>
            <p:ph type="body" idx="1"/>
          </p:nvPr>
        </p:nvSpPr>
        <p:spPr>
          <a:xfrm>
            <a:off x="852616" y="2160589"/>
            <a:ext cx="8421385" cy="3880773"/>
          </a:xfrm>
        </p:spPr>
        <p:txBody>
          <a:bodyPr>
            <a:normAutofit/>
          </a:bodyPr>
          <a:lstStyle/>
          <a:p>
            <a:pPr marL="480061" indent="-342900">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Have already met a defined set of research standards</a:t>
            </a:r>
          </a:p>
          <a:p>
            <a:pPr marL="480061" indent="-342900">
              <a:buFont typeface="Wingdings" panose="05000000000000000000" pitchFamily="2" charset="2"/>
              <a:buChar char="Ø"/>
            </a:pPr>
            <a:endParaRPr lang="en-US" altLang="en-US" sz="2000" b="1" dirty="0">
              <a:latin typeface="Calibri" panose="020F0502020204030204" pitchFamily="34" charset="0"/>
              <a:cs typeface="Calibri" panose="020F0502020204030204" pitchFamily="34" charset="0"/>
            </a:endParaRPr>
          </a:p>
          <a:p>
            <a:pPr marL="480061" indent="-342900">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Have clearly defined intervention parameters (i.e., a treatment manual)</a:t>
            </a:r>
          </a:p>
          <a:p>
            <a:pPr marL="480061" indent="-342900">
              <a:buFont typeface="Wingdings" panose="05000000000000000000" pitchFamily="2" charset="2"/>
              <a:buChar char="Ø"/>
            </a:pPr>
            <a:endParaRPr lang="en-US" altLang="en-US" sz="2000" b="1" dirty="0">
              <a:latin typeface="Calibri" panose="020F0502020204030204" pitchFamily="34" charset="0"/>
              <a:cs typeface="Calibri" panose="020F0502020204030204" pitchFamily="34" charset="0"/>
            </a:endParaRPr>
          </a:p>
          <a:p>
            <a:pPr marL="480061" indent="-342900">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Require training in the specific model with its specified set of tools</a:t>
            </a:r>
          </a:p>
          <a:p>
            <a:pPr marL="480061" indent="-342900">
              <a:buFont typeface="Wingdings" panose="05000000000000000000" pitchFamily="2" charset="2"/>
              <a:buChar char="Ø"/>
            </a:pPr>
            <a:endParaRPr lang="en-US" altLang="en-US" sz="2000" b="1" dirty="0">
              <a:latin typeface="Calibri" panose="020F0502020204030204" pitchFamily="34" charset="0"/>
              <a:cs typeface="Calibri" panose="020F0502020204030204" pitchFamily="34" charset="0"/>
            </a:endParaRPr>
          </a:p>
          <a:p>
            <a:pPr marL="480061" indent="-342900">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Also referred to as “EBTs” (Evidence-Based Treatments)</a:t>
            </a:r>
          </a:p>
          <a:p>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080044B-9889-4B38-B195-EBD9996000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
        <p:nvSpPr>
          <p:cNvPr id="5" name="Rectangle 4">
            <a:extLst>
              <a:ext uri="{FF2B5EF4-FFF2-40B4-BE49-F238E27FC236}">
                <a16:creationId xmlns:a16="http://schemas.microsoft.com/office/drawing/2014/main" id="{06C31DE6-57D9-4FA6-B1D2-8872F85DE560}"/>
              </a:ext>
            </a:extLst>
          </p:cNvPr>
          <p:cNvSpPr/>
          <p:nvPr/>
        </p:nvSpPr>
        <p:spPr>
          <a:xfrm>
            <a:off x="3048000" y="3167390"/>
            <a:ext cx="6096000" cy="523220"/>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2800501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9FF4-501C-4FFA-BD0A-92CDEB0BC2EB}"/>
              </a:ext>
            </a:extLst>
          </p:cNvPr>
          <p:cNvSpPr>
            <a:spLocks noGrp="1"/>
          </p:cNvSpPr>
          <p:nvPr>
            <p:ph type="title"/>
          </p:nvPr>
        </p:nvSpPr>
        <p:spPr>
          <a:xfrm>
            <a:off x="197708" y="609600"/>
            <a:ext cx="9076294" cy="1320800"/>
          </a:xfrm>
        </p:spPr>
        <p:txBody>
          <a:bodyPr/>
          <a:lstStyle/>
          <a:p>
            <a:pPr algn="ctr">
              <a:spcBef>
                <a:spcPct val="5000"/>
              </a:spcBef>
            </a:pPr>
            <a:r>
              <a:rPr lang="en-US" altLang="en-US" b="1" dirty="0">
                <a:solidFill>
                  <a:schemeClr val="accent1"/>
                </a:solidFill>
                <a:latin typeface="Calibri" panose="020F0502020204030204" pitchFamily="34" charset="0"/>
                <a:cs typeface="Calibri" panose="020F0502020204030204" pitchFamily="34" charset="0"/>
              </a:rPr>
              <a:t>Evidence-Based and Promising Practice</a:t>
            </a:r>
            <a:br>
              <a:rPr lang="en-US" altLang="en-US" b="1" dirty="0">
                <a:solidFill>
                  <a:schemeClr val="accent1"/>
                </a:solidFill>
                <a:latin typeface="Calibri" panose="020F0502020204030204" pitchFamily="34" charset="0"/>
                <a:cs typeface="Calibri" panose="020F0502020204030204" pitchFamily="34" charset="0"/>
              </a:rPr>
            </a:br>
            <a:r>
              <a:rPr lang="en-US" altLang="en-US" b="1" dirty="0">
                <a:solidFill>
                  <a:schemeClr val="accent1"/>
                </a:solidFill>
                <a:latin typeface="Calibri" panose="020F0502020204030204" pitchFamily="34" charset="0"/>
                <a:cs typeface="Calibri" panose="020F0502020204030204" pitchFamily="34" charset="0"/>
              </a:rPr>
              <a:t>Treatments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BBE12796-89B6-4F39-8F4F-82E41F64246C}"/>
              </a:ext>
            </a:extLst>
          </p:cNvPr>
          <p:cNvSpPr>
            <a:spLocks noGrp="1"/>
          </p:cNvSpPr>
          <p:nvPr>
            <p:ph type="body" idx="1"/>
          </p:nvPr>
        </p:nvSpPr>
        <p:spPr>
          <a:xfrm>
            <a:off x="677334" y="2335427"/>
            <a:ext cx="8596668" cy="3705935"/>
          </a:xfrm>
        </p:spPr>
        <p:txBody>
          <a:bodyPr/>
          <a:lstStyle/>
          <a:p>
            <a:pPr>
              <a:spcBef>
                <a:spcPct val="5000"/>
              </a:spcBef>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Treatment models that target clinically meaningful populations, syndromes or situations </a:t>
            </a:r>
          </a:p>
          <a:p>
            <a:pPr>
              <a:spcBef>
                <a:spcPct val="5000"/>
              </a:spcBef>
              <a:buFont typeface="Wingdings" panose="05000000000000000000" pitchFamily="2" charset="2"/>
              <a:buChar char="Ø"/>
            </a:pPr>
            <a:endParaRPr lang="en-US" altLang="en-US" sz="2000" b="1" dirty="0">
              <a:latin typeface="Calibri" panose="020F0502020204030204" pitchFamily="34" charset="0"/>
              <a:cs typeface="Calibri" panose="020F0502020204030204" pitchFamily="34" charset="0"/>
            </a:endParaRPr>
          </a:p>
          <a:p>
            <a:pPr>
              <a:spcBef>
                <a:spcPct val="5000"/>
              </a:spcBef>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Clinical interventions that have an underlying conceptual framework and well defined treatment protocols (i.e. manualized)</a:t>
            </a:r>
          </a:p>
          <a:p>
            <a:pPr>
              <a:spcBef>
                <a:spcPct val="5000"/>
              </a:spcBef>
              <a:buFont typeface="Wingdings" panose="05000000000000000000" pitchFamily="2" charset="2"/>
              <a:buChar char="Ø"/>
            </a:pPr>
            <a:endParaRPr lang="en-US" altLang="en-US" sz="2000" b="1" dirty="0">
              <a:latin typeface="Calibri" panose="020F0502020204030204" pitchFamily="34" charset="0"/>
              <a:cs typeface="Calibri" panose="020F0502020204030204" pitchFamily="34" charset="0"/>
            </a:endParaRPr>
          </a:p>
          <a:p>
            <a:pPr>
              <a:spcBef>
                <a:spcPct val="5000"/>
              </a:spcBef>
              <a:buFont typeface="Wingdings" panose="05000000000000000000" pitchFamily="2" charset="2"/>
              <a:buChar char="Ø"/>
            </a:pPr>
            <a:r>
              <a:rPr lang="en-US" altLang="en-US" sz="2000" b="1" dirty="0">
                <a:latin typeface="Calibri" panose="020F0502020204030204" pitchFamily="34" charset="0"/>
                <a:cs typeface="Calibri" panose="020F0502020204030204" pitchFamily="34" charset="0"/>
              </a:rPr>
              <a:t>Treatment Models that have a demonstrated research basis of support</a:t>
            </a:r>
            <a:endParaRPr lang="en-US" altLang="en-US" sz="2000" b="1" baseline="30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1BA8C0B-24E6-4DB4-9BDF-41FCD403C8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1059687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515E3E-F811-4E7C-830D-DC989B0A4B4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Benefits of Evidence-Based Practice</a:t>
            </a:r>
          </a:p>
        </p:txBody>
      </p:sp>
      <p:sp>
        <p:nvSpPr>
          <p:cNvPr id="6" name="Text Placeholder 5">
            <a:extLst>
              <a:ext uri="{FF2B5EF4-FFF2-40B4-BE49-F238E27FC236}">
                <a16:creationId xmlns:a16="http://schemas.microsoft.com/office/drawing/2014/main" id="{A084C4CE-159C-4795-88B4-73B2A7C90E85}"/>
              </a:ext>
            </a:extLst>
          </p:cNvPr>
          <p:cNvSpPr>
            <a:spLocks noGrp="1"/>
          </p:cNvSpPr>
          <p:nvPr>
            <p:ph type="body" idx="1"/>
          </p:nvPr>
        </p:nvSpPr>
        <p:spPr>
          <a:xfrm>
            <a:off x="677334" y="1930400"/>
            <a:ext cx="4487790" cy="4110961"/>
          </a:xfrm>
        </p:spPr>
        <p:txBody>
          <a:bodyPr/>
          <a:lstStyle/>
          <a:p>
            <a:r>
              <a:rPr lang="en-US" b="1" dirty="0">
                <a:latin typeface="Calibri" panose="020F0502020204030204" pitchFamily="34" charset="0"/>
                <a:cs typeface="Calibri" panose="020F0502020204030204" pitchFamily="34" charset="0"/>
              </a:rPr>
              <a:t>Decrease symptoms</a:t>
            </a:r>
          </a:p>
          <a:p>
            <a:r>
              <a:rPr lang="en-US" b="1" dirty="0">
                <a:latin typeface="Calibri" panose="020F0502020204030204" pitchFamily="34" charset="0"/>
                <a:cs typeface="Calibri" panose="020F0502020204030204" pitchFamily="34" charset="0"/>
              </a:rPr>
              <a:t>Increase rates of recovery (across a variety of measures)</a:t>
            </a:r>
          </a:p>
          <a:p>
            <a:r>
              <a:rPr lang="en-US" b="1" dirty="0">
                <a:latin typeface="Calibri" panose="020F0502020204030204" pitchFamily="34" charset="0"/>
                <a:cs typeface="Calibri" panose="020F0502020204030204" pitchFamily="34" charset="0"/>
              </a:rPr>
              <a:t>Increase rates of client engagement</a:t>
            </a:r>
          </a:p>
          <a:p>
            <a:r>
              <a:rPr lang="en-US" b="1" dirty="0">
                <a:latin typeface="Calibri" panose="020F0502020204030204" pitchFamily="34" charset="0"/>
                <a:cs typeface="Calibri" panose="020F0502020204030204" pitchFamily="34" charset="0"/>
              </a:rPr>
              <a:t>Increased retention rates and higher completion of services</a:t>
            </a:r>
          </a:p>
          <a:p>
            <a:r>
              <a:rPr lang="en-US" b="1" dirty="0">
                <a:latin typeface="Calibri" panose="020F0502020204030204" pitchFamily="34" charset="0"/>
                <a:cs typeface="Calibri" panose="020F0502020204030204" pitchFamily="34" charset="0"/>
              </a:rPr>
              <a:t>Shows higher rates of service satisfaction compared to “service as usual”</a:t>
            </a:r>
          </a:p>
        </p:txBody>
      </p:sp>
      <p:pic>
        <p:nvPicPr>
          <p:cNvPr id="8" name="Picture 7">
            <a:extLst>
              <a:ext uri="{FF2B5EF4-FFF2-40B4-BE49-F238E27FC236}">
                <a16:creationId xmlns:a16="http://schemas.microsoft.com/office/drawing/2014/main" id="{ABBAB01F-632F-42C8-BDC5-BBD812D7B22E}"/>
              </a:ext>
            </a:extLst>
          </p:cNvPr>
          <p:cNvPicPr>
            <a:picLocks noChangeAspect="1"/>
          </p:cNvPicPr>
          <p:nvPr/>
        </p:nvPicPr>
        <p:blipFill>
          <a:blip r:embed="rId3"/>
          <a:stretch>
            <a:fillRect/>
          </a:stretch>
        </p:blipFill>
        <p:spPr>
          <a:xfrm>
            <a:off x="5705131" y="2588340"/>
            <a:ext cx="3728852" cy="2600696"/>
          </a:xfrm>
          <a:prstGeom prst="rect">
            <a:avLst/>
          </a:prstGeom>
        </p:spPr>
      </p:pic>
      <p:sp>
        <p:nvSpPr>
          <p:cNvPr id="4" name="Slide Number Placeholder 3">
            <a:extLst>
              <a:ext uri="{FF2B5EF4-FFF2-40B4-BE49-F238E27FC236}">
                <a16:creationId xmlns:a16="http://schemas.microsoft.com/office/drawing/2014/main" id="{7EED3F4E-BDE3-4BD4-AA1A-AFEDABD172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356024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431A-773E-499C-9DD5-62060AD4064B}"/>
              </a:ext>
            </a:extLst>
          </p:cNvPr>
          <p:cNvSpPr>
            <a:spLocks noGrp="1"/>
          </p:cNvSpPr>
          <p:nvPr>
            <p:ph type="title"/>
          </p:nvPr>
        </p:nvSpPr>
        <p:spPr>
          <a:xfrm>
            <a:off x="566123" y="474664"/>
            <a:ext cx="8596668" cy="1320800"/>
          </a:xfrm>
        </p:spPr>
        <p:txBody>
          <a:bodyPr/>
          <a:lstStyle/>
          <a:p>
            <a:pPr algn="ctr"/>
            <a:r>
              <a:rPr lang="en-US" altLang="en-US" b="1" dirty="0">
                <a:latin typeface="Calibri" panose="020F0502020204030204" pitchFamily="34" charset="0"/>
                <a:cs typeface="Calibri" panose="020F0502020204030204" pitchFamily="34" charset="0"/>
              </a:rPr>
              <a:t>Demand Across the Healthcare System:</a:t>
            </a:r>
            <a:br>
              <a:rPr lang="en-US" altLang="en-US" b="1" dirty="0">
                <a:latin typeface="Calibri" panose="020F0502020204030204" pitchFamily="34" charset="0"/>
                <a:cs typeface="Calibri" panose="020F0502020204030204" pitchFamily="34" charset="0"/>
              </a:rPr>
            </a:br>
            <a:r>
              <a:rPr lang="en-US" altLang="en-US" b="1" i="1" dirty="0">
                <a:latin typeface="Calibri" panose="020F0502020204030204" pitchFamily="34" charset="0"/>
                <a:cs typeface="Calibri" panose="020F0502020204030204" pitchFamily="34" charset="0"/>
              </a:rPr>
              <a:t>A </a:t>
            </a:r>
            <a:r>
              <a:rPr lang="en-US" altLang="en-US" sz="3200" b="1" i="1" dirty="0">
                <a:latin typeface="Calibri" panose="020F0502020204030204" pitchFamily="34" charset="0"/>
                <a:cs typeface="Calibri" panose="020F0502020204030204" pitchFamily="34" charset="0"/>
              </a:rPr>
              <a:t>Call to Action</a:t>
            </a:r>
            <a:endParaRPr lang="en-US"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AD7D003-34AF-466B-8469-7F1F6B46BE43}"/>
              </a:ext>
            </a:extLst>
          </p:cNvPr>
          <p:cNvSpPr>
            <a:spLocks noGrp="1"/>
          </p:cNvSpPr>
          <p:nvPr>
            <p:ph type="body" idx="1"/>
          </p:nvPr>
        </p:nvSpPr>
        <p:spPr>
          <a:xfrm>
            <a:off x="677334" y="2097859"/>
            <a:ext cx="8763228" cy="4126065"/>
          </a:xfrm>
        </p:spPr>
        <p:txBody>
          <a:bodyPr>
            <a:normAutofit/>
          </a:bodyPr>
          <a:lstStyle/>
          <a:p>
            <a:pPr marL="0" indent="0">
              <a:spcBef>
                <a:spcPts val="0"/>
              </a:spcBef>
              <a:buNone/>
            </a:pPr>
            <a:r>
              <a:rPr lang="en-US" altLang="en-US" sz="2800" b="1" dirty="0">
                <a:solidFill>
                  <a:schemeClr val="accent1"/>
                </a:solidFill>
                <a:latin typeface="Calibri" panose="020F0502020204030204" pitchFamily="34" charset="0"/>
                <a:cs typeface="Calibri" panose="020F0502020204030204" pitchFamily="34" charset="0"/>
              </a:rPr>
              <a:t>Accountability</a:t>
            </a:r>
            <a:r>
              <a:rPr lang="en-US" altLang="en-US" sz="1500" b="1" dirty="0">
                <a:solidFill>
                  <a:schemeClr val="accent1"/>
                </a:solidFill>
                <a:latin typeface="Calibri" panose="020F0502020204030204" pitchFamily="34" charset="0"/>
                <a:cs typeface="Calibri" panose="020F0502020204030204" pitchFamily="34" charset="0"/>
              </a:rPr>
              <a:t> </a:t>
            </a:r>
          </a:p>
          <a:p>
            <a:pPr indent="0">
              <a:spcBef>
                <a:spcPts val="0"/>
              </a:spcBef>
            </a:pPr>
            <a:r>
              <a:rPr lang="en-US" altLang="en-US" b="1" dirty="0">
                <a:latin typeface="Calibri" panose="020F0502020204030204" pitchFamily="34" charset="0"/>
                <a:cs typeface="Calibri" panose="020F0502020204030204" pitchFamily="34" charset="0"/>
              </a:rPr>
              <a:t>Demonstrating that what we do works</a:t>
            </a:r>
          </a:p>
          <a:p>
            <a:pPr indent="0">
              <a:spcBef>
                <a:spcPts val="0"/>
              </a:spcBef>
            </a:pPr>
            <a:endParaRPr lang="en-US" altLang="en-US" sz="3200" b="1"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altLang="en-US" sz="3200" b="1" dirty="0">
                <a:solidFill>
                  <a:schemeClr val="accent1"/>
                </a:solidFill>
                <a:latin typeface="Calibri" panose="020F0502020204030204" pitchFamily="34" charset="0"/>
                <a:cs typeface="Calibri" panose="020F0502020204030204" pitchFamily="34" charset="0"/>
              </a:rPr>
              <a:t>Improved Client Care</a:t>
            </a:r>
          </a:p>
          <a:p>
            <a:pPr indent="0">
              <a:spcBef>
                <a:spcPts val="0"/>
              </a:spcBef>
            </a:pPr>
            <a:r>
              <a:rPr lang="en-US" altLang="en-US" b="1" dirty="0">
                <a:latin typeface="Calibri" panose="020F0502020204030204" pitchFamily="34" charset="0"/>
                <a:cs typeface="Calibri" panose="020F0502020204030204" pitchFamily="34" charset="0"/>
              </a:rPr>
              <a:t>Identifying what interventions are most effective for achieving specified outcomes</a:t>
            </a:r>
          </a:p>
          <a:p>
            <a:pPr indent="0">
              <a:spcBef>
                <a:spcPts val="0"/>
              </a:spcBef>
            </a:pPr>
            <a:r>
              <a:rPr lang="en-US" altLang="en-US" b="1" dirty="0">
                <a:latin typeface="Calibri" panose="020F0502020204030204" pitchFamily="34" charset="0"/>
                <a:cs typeface="Calibri" panose="020F0502020204030204" pitchFamily="34" charset="0"/>
              </a:rPr>
              <a:t>Increasing client confidence in treatment</a:t>
            </a:r>
          </a:p>
          <a:p>
            <a:pPr indent="0">
              <a:spcBef>
                <a:spcPts val="0"/>
              </a:spcBef>
              <a:spcAft>
                <a:spcPts val="1200"/>
              </a:spcAft>
            </a:pPr>
            <a:endParaRPr lang="en-US" altLang="en-US" b="1" dirty="0">
              <a:latin typeface="Calibri" panose="020F0502020204030204" pitchFamily="34" charset="0"/>
              <a:cs typeface="Calibri" panose="020F0502020204030204" pitchFamily="34" charset="0"/>
            </a:endParaRPr>
          </a:p>
          <a:p>
            <a:pPr marL="0" indent="0">
              <a:spcBef>
                <a:spcPts val="0"/>
              </a:spcBef>
              <a:buNone/>
            </a:pPr>
            <a:r>
              <a:rPr lang="en-US" altLang="en-US" sz="3600" b="1" dirty="0">
                <a:solidFill>
                  <a:schemeClr val="accent1"/>
                </a:solidFill>
                <a:latin typeface="Calibri" panose="020F0502020204030204" pitchFamily="34" charset="0"/>
                <a:cs typeface="Calibri" panose="020F0502020204030204" pitchFamily="34" charset="0"/>
              </a:rPr>
              <a:t>Consistency</a:t>
            </a:r>
          </a:p>
          <a:p>
            <a:pPr indent="0">
              <a:spcBef>
                <a:spcPts val="0"/>
              </a:spcBef>
            </a:pPr>
            <a:r>
              <a:rPr lang="en-US" altLang="en-US" b="1" dirty="0">
                <a:latin typeface="Calibri" panose="020F0502020204030204" pitchFamily="34" charset="0"/>
                <a:cs typeface="Calibri" panose="020F0502020204030204" pitchFamily="34" charset="0"/>
              </a:rPr>
              <a:t>Helping clients know what to expect from treatment</a:t>
            </a:r>
          </a:p>
          <a:p>
            <a:pPr indent="0">
              <a:spcBef>
                <a:spcPts val="0"/>
              </a:spcBef>
            </a:pPr>
            <a:r>
              <a:rPr lang="en-US" altLang="en-US" b="1" dirty="0">
                <a:latin typeface="Calibri" panose="020F0502020204030204" pitchFamily="34" charset="0"/>
                <a:cs typeface="Calibri" panose="020F0502020204030204" pitchFamily="34" charset="0"/>
              </a:rPr>
              <a:t>Shaping clinical practice through well-defined guidelines for therapists to follow</a:t>
            </a:r>
          </a:p>
          <a:p>
            <a:pPr marL="137160" indent="0">
              <a:buNone/>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1F95504-117F-4DF1-9B16-E7F4F92367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pic>
        <p:nvPicPr>
          <p:cNvPr id="6" name="Picture 5">
            <a:extLst>
              <a:ext uri="{FF2B5EF4-FFF2-40B4-BE49-F238E27FC236}">
                <a16:creationId xmlns:a16="http://schemas.microsoft.com/office/drawing/2014/main" id="{CE923AC8-F759-48FC-BF59-E0F47A40955C}"/>
              </a:ext>
            </a:extLst>
          </p:cNvPr>
          <p:cNvPicPr>
            <a:picLocks noChangeAspect="1"/>
          </p:cNvPicPr>
          <p:nvPr/>
        </p:nvPicPr>
        <p:blipFill>
          <a:blip r:embed="rId3"/>
          <a:stretch>
            <a:fillRect/>
          </a:stretch>
        </p:blipFill>
        <p:spPr>
          <a:xfrm>
            <a:off x="7465263" y="1679296"/>
            <a:ext cx="1603387" cy="1749704"/>
          </a:xfrm>
          <a:prstGeom prst="rect">
            <a:avLst/>
          </a:prstGeom>
        </p:spPr>
      </p:pic>
    </p:spTree>
    <p:extLst>
      <p:ext uri="{BB962C8B-B14F-4D97-AF65-F5344CB8AC3E}">
        <p14:creationId xmlns:p14="http://schemas.microsoft.com/office/powerpoint/2010/main" val="1986709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body" idx="2"/>
          </p:nvPr>
        </p:nvSpPr>
        <p:spPr>
          <a:xfrm>
            <a:off x="668456" y="2203045"/>
            <a:ext cx="3854528" cy="258444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endParaRPr sz="2400" b="1" dirty="0"/>
          </a:p>
          <a:p>
            <a:pPr marL="0" lvl="0" indent="0" algn="ctr" rtl="0">
              <a:spcBef>
                <a:spcPts val="1000"/>
              </a:spcBef>
              <a:spcAft>
                <a:spcPts val="0"/>
              </a:spcAft>
              <a:buSzPts val="1920"/>
              <a:buNone/>
            </a:pPr>
            <a:r>
              <a:rPr lang="en-US" sz="2800" b="1" dirty="0">
                <a:latin typeface="Calibri" panose="020F0502020204030204" pitchFamily="34" charset="0"/>
                <a:cs typeface="Calibri" panose="020F0502020204030204" pitchFamily="34" charset="0"/>
              </a:rPr>
              <a:t>Break Time!</a:t>
            </a:r>
            <a:endParaRPr sz="2800" b="1" dirty="0">
              <a:latin typeface="Calibri" panose="020F0502020204030204" pitchFamily="34" charset="0"/>
              <a:cs typeface="Calibri" panose="020F0502020204030204" pitchFamily="34" charset="0"/>
            </a:endParaRPr>
          </a:p>
          <a:p>
            <a:pPr marL="0" lvl="0" indent="0" algn="ctr" rtl="0">
              <a:spcBef>
                <a:spcPts val="1000"/>
              </a:spcBef>
              <a:spcAft>
                <a:spcPts val="0"/>
              </a:spcAft>
              <a:buSzPts val="1920"/>
              <a:buNone/>
            </a:pPr>
            <a:r>
              <a:rPr lang="en-US" sz="2400" b="1" dirty="0">
                <a:latin typeface="Calibri" panose="020F0502020204030204" pitchFamily="34" charset="0"/>
                <a:cs typeface="Calibri" panose="020F0502020204030204" pitchFamily="34" charset="0"/>
              </a:rPr>
              <a:t>Be back in 10 minutes.</a:t>
            </a:r>
            <a:endParaRPr sz="2400" b="1" dirty="0">
              <a:latin typeface="Calibri" panose="020F0502020204030204" pitchFamily="34" charset="0"/>
              <a:cs typeface="Calibri" panose="020F0502020204030204" pitchFamily="34" charset="0"/>
            </a:endParaRPr>
          </a:p>
        </p:txBody>
      </p:sp>
      <p:sp>
        <p:nvSpPr>
          <p:cNvPr id="339" name="Google Shape;339;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340" name="Google Shape;340;p44"/>
          <p:cNvPicPr preferRelativeResize="0"/>
          <p:nvPr/>
        </p:nvPicPr>
        <p:blipFill rotWithShape="1">
          <a:blip r:embed="rId3">
            <a:alphaModFix/>
          </a:blip>
          <a:srcRect/>
          <a:stretch/>
        </p:blipFill>
        <p:spPr>
          <a:xfrm>
            <a:off x="5573030" y="1604711"/>
            <a:ext cx="3577213" cy="3979147"/>
          </a:xfrm>
          <a:prstGeom prst="rect">
            <a:avLst/>
          </a:prstGeom>
          <a:noFill/>
          <a:ln>
            <a:noFill/>
          </a:ln>
        </p:spPr>
      </p:pic>
    </p:spTree>
    <p:extLst>
      <p:ext uri="{BB962C8B-B14F-4D97-AF65-F5344CB8AC3E}">
        <p14:creationId xmlns:p14="http://schemas.microsoft.com/office/powerpoint/2010/main" val="4118466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BBDD-3DE8-418E-B687-15948DA6F590}"/>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Making the Connection</a:t>
            </a:r>
          </a:p>
        </p:txBody>
      </p:sp>
      <p:sp>
        <p:nvSpPr>
          <p:cNvPr id="3" name="Text Placeholder 2">
            <a:extLst>
              <a:ext uri="{FF2B5EF4-FFF2-40B4-BE49-F238E27FC236}">
                <a16:creationId xmlns:a16="http://schemas.microsoft.com/office/drawing/2014/main" id="{20988FBF-D4AF-4735-95F0-847046EA9856}"/>
              </a:ext>
            </a:extLst>
          </p:cNvPr>
          <p:cNvSpPr>
            <a:spLocks noGrp="1"/>
          </p:cNvSpPr>
          <p:nvPr>
            <p:ph type="body" idx="1"/>
          </p:nvPr>
        </p:nvSpPr>
        <p:spPr>
          <a:xfrm>
            <a:off x="677334" y="1631093"/>
            <a:ext cx="8596668" cy="4410270"/>
          </a:xfrm>
        </p:spPr>
        <p:txBody>
          <a:bodyPr/>
          <a:lstStyle/>
          <a:p>
            <a:r>
              <a:rPr lang="en-US" b="1" dirty="0">
                <a:latin typeface="Calibri" panose="020F0502020204030204" pitchFamily="34" charset="0"/>
                <a:cs typeface="Calibri" panose="020F0502020204030204" pitchFamily="34" charset="0"/>
              </a:rPr>
              <a:t>Connecting the Mission of the Ethics of our Professions to the importance of using Evidence-Based Practice</a:t>
            </a: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A05DDCD-9440-47A9-B0BB-E3DC07611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pic>
        <p:nvPicPr>
          <p:cNvPr id="3074" name="Picture 2" descr="Making Connections – The Simply Luxurious Life®">
            <a:extLst>
              <a:ext uri="{FF2B5EF4-FFF2-40B4-BE49-F238E27FC236}">
                <a16:creationId xmlns:a16="http://schemas.microsoft.com/office/drawing/2014/main" id="{F9B56C3B-022E-47ED-B3FE-A3430E8A8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681" y="2446638"/>
            <a:ext cx="6096000" cy="380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4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045E-6E83-4DE9-955B-B022CA40D6E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Breakout Session:</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Connecting the Code of Ethics &amp; EBP</a:t>
            </a:r>
            <a:endParaRPr lang="en-US"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83230C2-79F3-44D8-BE01-2224FED93C0A}"/>
              </a:ext>
            </a:extLst>
          </p:cNvPr>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Break out into 3 groups</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Identify a spokesperson for group</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Review the Code of Ethics</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Identify where the NASW Code of Ethics supports using Evidence-Based Practices in </a:t>
            </a:r>
            <a:r>
              <a:rPr lang="en-US" b="1" i="1" dirty="0">
                <a:latin typeface="Calibri" panose="020F0502020204030204" pitchFamily="34" charset="0"/>
                <a:cs typeface="Calibri" panose="020F0502020204030204" pitchFamily="34" charset="0"/>
              </a:rPr>
              <a:t>Ethical Principles </a:t>
            </a:r>
            <a:r>
              <a:rPr lang="en-US" b="1" dirty="0">
                <a:latin typeface="Calibri" panose="020F0502020204030204" pitchFamily="34" charset="0"/>
                <a:cs typeface="Calibri" panose="020F0502020204030204" pitchFamily="34" charset="0"/>
              </a:rPr>
              <a:t>and </a:t>
            </a:r>
            <a:r>
              <a:rPr lang="en-US" b="1" i="1" dirty="0">
                <a:latin typeface="Calibri" panose="020F0502020204030204" pitchFamily="34" charset="0"/>
                <a:cs typeface="Calibri" panose="020F0502020204030204" pitchFamily="34" charset="0"/>
              </a:rPr>
              <a:t>Ethical Standards</a:t>
            </a:r>
            <a:endParaRPr lang="en-US"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1D50698-639E-45F9-A26D-63E043C43D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1426163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AAE4-6980-4903-8EBC-8CFB3B565581}"/>
              </a:ext>
            </a:extLst>
          </p:cNvPr>
          <p:cNvSpPr>
            <a:spLocks noGrp="1"/>
          </p:cNvSpPr>
          <p:nvPr>
            <p:ph type="title"/>
          </p:nvPr>
        </p:nvSpPr>
        <p:spPr>
          <a:xfrm>
            <a:off x="677334" y="655781"/>
            <a:ext cx="8596668" cy="1320800"/>
          </a:xfrm>
        </p:spPr>
        <p:txBody>
          <a:bodyPr>
            <a:normAutofit fontScale="90000"/>
          </a:bodyPr>
          <a:lstStyle/>
          <a:p>
            <a:pPr algn="ctr"/>
            <a:r>
              <a:rPr lang="en-US" b="1" dirty="0"/>
              <a:t>Discussion of NASW Code of Ethics &amp; EBP:</a:t>
            </a:r>
            <a:br>
              <a:rPr lang="en-US" b="1" dirty="0"/>
            </a:br>
            <a:r>
              <a:rPr lang="en-US" b="1" i="1" dirty="0"/>
              <a:t>Large Group Share</a:t>
            </a:r>
            <a:endParaRPr lang="en-US" i="1" dirty="0"/>
          </a:p>
        </p:txBody>
      </p:sp>
      <p:sp>
        <p:nvSpPr>
          <p:cNvPr id="3" name="Text Placeholder 2">
            <a:extLst>
              <a:ext uri="{FF2B5EF4-FFF2-40B4-BE49-F238E27FC236}">
                <a16:creationId xmlns:a16="http://schemas.microsoft.com/office/drawing/2014/main" id="{338E7B1C-4D60-4050-BB5D-AC146D5BEEE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174D3D0-6F1D-48E6-8057-A50418A85B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
        <p:nvSpPr>
          <p:cNvPr id="7" name="Rectangle 6">
            <a:extLst>
              <a:ext uri="{FF2B5EF4-FFF2-40B4-BE49-F238E27FC236}">
                <a16:creationId xmlns:a16="http://schemas.microsoft.com/office/drawing/2014/main" id="{32993CEE-BDDA-479B-A464-6BDFF73F1250}"/>
              </a:ext>
            </a:extLst>
          </p:cNvPr>
          <p:cNvSpPr/>
          <p:nvPr/>
        </p:nvSpPr>
        <p:spPr>
          <a:xfrm>
            <a:off x="789229" y="2765121"/>
            <a:ext cx="8143103" cy="2759730"/>
          </a:xfrm>
          <a:prstGeom prst="rect">
            <a:avLst/>
          </a:prstGeom>
        </p:spPr>
        <p:txBody>
          <a:bodyPr wrap="square">
            <a:spAutoFit/>
          </a:bodyPr>
          <a:lstStyle/>
          <a:p>
            <a:pPr marL="651510" lvl="0" indent="-514350">
              <a:spcBef>
                <a:spcPts val="1000"/>
              </a:spcBef>
              <a:buClr>
                <a:srgbClr val="6D1D6B"/>
              </a:buClr>
              <a:buSzPct val="100000"/>
              <a:buFont typeface="+mj-lt"/>
              <a:buAutoNum type="arabicPeriod"/>
            </a:pPr>
            <a:r>
              <a:rPr lang="en-US" sz="2800" dirty="0">
                <a:latin typeface="Calibri"/>
                <a:ea typeface="Calibri"/>
                <a:cs typeface="Calibri"/>
                <a:sym typeface="Calibri"/>
              </a:rPr>
              <a:t>Where did you find EBP in </a:t>
            </a:r>
            <a:r>
              <a:rPr lang="en-US" sz="2800" i="1" dirty="0">
                <a:latin typeface="Calibri"/>
                <a:ea typeface="Calibri"/>
                <a:cs typeface="Calibri"/>
                <a:sym typeface="Calibri"/>
              </a:rPr>
              <a:t>Ethical Principals</a:t>
            </a:r>
            <a:r>
              <a:rPr lang="en-US" sz="2800" dirty="0">
                <a:latin typeface="Calibri"/>
                <a:ea typeface="Calibri"/>
                <a:cs typeface="Calibri"/>
                <a:sym typeface="Calibri"/>
              </a:rPr>
              <a:t>?</a:t>
            </a:r>
          </a:p>
          <a:p>
            <a:pPr marL="651510" lvl="0" indent="-514350">
              <a:spcBef>
                <a:spcPts val="1000"/>
              </a:spcBef>
              <a:buClr>
                <a:srgbClr val="6D1D6B"/>
              </a:buClr>
              <a:buSzPct val="100000"/>
              <a:buFont typeface="+mj-lt"/>
              <a:buAutoNum type="arabicPeriod"/>
            </a:pPr>
            <a:endParaRPr lang="en-US" sz="2800" dirty="0">
              <a:latin typeface="Calibri"/>
              <a:ea typeface="Calibri"/>
              <a:cs typeface="Calibri"/>
              <a:sym typeface="Calibri"/>
            </a:endParaRPr>
          </a:p>
          <a:p>
            <a:pPr marL="651510" lvl="0" indent="-514350">
              <a:spcBef>
                <a:spcPts val="1000"/>
              </a:spcBef>
              <a:buClr>
                <a:srgbClr val="6D1D6B"/>
              </a:buClr>
              <a:buSzPct val="100000"/>
              <a:buFont typeface="+mj-lt"/>
              <a:buAutoNum type="arabicPeriod"/>
            </a:pPr>
            <a:r>
              <a:rPr lang="en-US" sz="2800" dirty="0">
                <a:latin typeface="Calibri"/>
                <a:ea typeface="Calibri"/>
                <a:cs typeface="Calibri"/>
                <a:sym typeface="Calibri"/>
              </a:rPr>
              <a:t>Where did you find EBP in </a:t>
            </a:r>
            <a:r>
              <a:rPr lang="en-US" sz="2800" i="1" dirty="0">
                <a:latin typeface="Calibri"/>
                <a:ea typeface="Calibri"/>
                <a:cs typeface="Calibri"/>
                <a:sym typeface="Calibri"/>
              </a:rPr>
              <a:t>Ethical Standards</a:t>
            </a:r>
            <a:r>
              <a:rPr lang="en-US" sz="2800" dirty="0">
                <a:latin typeface="Calibri"/>
                <a:ea typeface="Calibri"/>
                <a:cs typeface="Calibri"/>
                <a:sym typeface="Calibri"/>
              </a:rPr>
              <a:t>?</a:t>
            </a:r>
          </a:p>
          <a:p>
            <a:pPr marL="651510" lvl="0" indent="-514350">
              <a:spcBef>
                <a:spcPts val="1000"/>
              </a:spcBef>
              <a:buClr>
                <a:srgbClr val="6D1D6B"/>
              </a:buClr>
              <a:buSzPct val="100000"/>
              <a:buFont typeface="+mj-lt"/>
              <a:buAutoNum type="arabicPeriod"/>
            </a:pPr>
            <a:endParaRPr lang="en-US" sz="2800" dirty="0">
              <a:latin typeface="Calibri"/>
              <a:ea typeface="Calibri"/>
              <a:cs typeface="Calibri"/>
              <a:sym typeface="Calibri"/>
            </a:endParaRPr>
          </a:p>
          <a:p>
            <a:pPr marL="651510" lvl="0" indent="-514350">
              <a:spcBef>
                <a:spcPts val="1000"/>
              </a:spcBef>
              <a:buClr>
                <a:srgbClr val="6D1D6B"/>
              </a:buClr>
              <a:buSzPct val="100000"/>
              <a:buFont typeface="+mj-lt"/>
              <a:buAutoNum type="arabicPeriod"/>
            </a:pPr>
            <a:r>
              <a:rPr lang="en-US" sz="2800" dirty="0">
                <a:latin typeface="Calibri"/>
                <a:cs typeface="Calibri"/>
                <a:sym typeface="Calibri"/>
              </a:rPr>
              <a:t>What are the key take-aways from your group?</a:t>
            </a:r>
            <a:endParaRPr lang="en-US" sz="2800" dirty="0">
              <a:latin typeface="Trebuchet MS"/>
              <a:sym typeface="Trebuchet MS"/>
            </a:endParaRPr>
          </a:p>
        </p:txBody>
      </p:sp>
    </p:spTree>
    <p:extLst>
      <p:ext uri="{BB962C8B-B14F-4D97-AF65-F5344CB8AC3E}">
        <p14:creationId xmlns:p14="http://schemas.microsoft.com/office/powerpoint/2010/main" val="3682232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5D6-2F9D-49AE-966B-3629B9D579D7}"/>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D714D08-3C79-4339-9F8C-CA5745C20A97}"/>
              </a:ext>
            </a:extLst>
          </p:cNvPr>
          <p:cNvSpPr>
            <a:spLocks noGrp="1"/>
          </p:cNvSpPr>
          <p:nvPr>
            <p:ph type="body" idx="1"/>
          </p:nvPr>
        </p:nvSpPr>
        <p:spPr>
          <a:xfrm>
            <a:off x="677334" y="1544595"/>
            <a:ext cx="8596668" cy="4496767"/>
          </a:xfrm>
        </p:spPr>
        <p:txBody>
          <a:bodyPr>
            <a:normAutofit/>
          </a:bodyPr>
          <a:lstStyle/>
          <a:p>
            <a:pPr marL="137160" indent="0">
              <a:buNone/>
            </a:pPr>
            <a:r>
              <a:rPr lang="en-US" sz="2400" b="1" dirty="0">
                <a:solidFill>
                  <a:schemeClr val="accent1"/>
                </a:solidFill>
                <a:latin typeface="Calibri" panose="020F0502020204030204" pitchFamily="34" charset="0"/>
                <a:cs typeface="Calibri" panose="020F0502020204030204" pitchFamily="34" charset="0"/>
              </a:rPr>
              <a:t>Ethical Principles</a:t>
            </a:r>
          </a:p>
          <a:p>
            <a:pPr marL="137160" indent="0">
              <a:buNone/>
            </a:pPr>
            <a:r>
              <a:rPr lang="en-US" b="1" dirty="0">
                <a:solidFill>
                  <a:schemeClr val="accent1">
                    <a:lumMod val="75000"/>
                  </a:schemeClr>
                </a:solidFill>
                <a:latin typeface="Calibri" panose="020F0502020204030204" pitchFamily="34" charset="0"/>
                <a:cs typeface="Calibri" panose="020F0502020204030204" pitchFamily="34" charset="0"/>
              </a:rPr>
              <a:t>Value:</a:t>
            </a:r>
            <a:r>
              <a:rPr lang="en-US" dirty="0">
                <a:solidFill>
                  <a:schemeClr val="accent1">
                    <a:lumMod val="75000"/>
                  </a:schemeClr>
                </a:solidFill>
                <a:latin typeface="Calibri" panose="020F0502020204030204" pitchFamily="34" charset="0"/>
                <a:cs typeface="Calibri" panose="020F0502020204030204" pitchFamily="34" charset="0"/>
              </a:rPr>
              <a:t> </a:t>
            </a:r>
            <a:r>
              <a:rPr lang="en-US" i="1" dirty="0">
                <a:solidFill>
                  <a:schemeClr val="accent1">
                    <a:lumMod val="75000"/>
                  </a:schemeClr>
                </a:solidFill>
                <a:latin typeface="Calibri" panose="020F0502020204030204" pitchFamily="34" charset="0"/>
                <a:cs typeface="Calibri" panose="020F0502020204030204" pitchFamily="34" charset="0"/>
              </a:rPr>
              <a:t>Service</a:t>
            </a:r>
          </a:p>
          <a:p>
            <a:pPr lvl="1"/>
            <a:r>
              <a:rPr lang="en-US" b="1" dirty="0">
                <a:latin typeface="Calibri" panose="020F0502020204030204" pitchFamily="34" charset="0"/>
                <a:cs typeface="Calibri" panose="020F0502020204030204" pitchFamily="34" charset="0"/>
              </a:rPr>
              <a:t>Ethical Principle</a:t>
            </a:r>
            <a:r>
              <a:rPr lang="en-US" dirty="0">
                <a:solidFill>
                  <a:schemeClr val="accent1">
                    <a:lumMod val="75000"/>
                  </a:schemeClr>
                </a:solidFill>
                <a:latin typeface="Calibri" panose="020F0502020204030204" pitchFamily="34" charset="0"/>
                <a:cs typeface="Calibri" panose="020F0502020204030204" pitchFamily="34" charset="0"/>
              </a:rPr>
              <a:t>: </a:t>
            </a:r>
            <a:r>
              <a:rPr lang="en-US" b="1" i="1" dirty="0">
                <a:solidFill>
                  <a:schemeClr val="accent1">
                    <a:lumMod val="75000"/>
                  </a:schemeClr>
                </a:solidFill>
                <a:latin typeface="Calibri" panose="020F0502020204030204" pitchFamily="34" charset="0"/>
                <a:cs typeface="Calibri" panose="020F0502020204030204" pitchFamily="34" charset="0"/>
              </a:rPr>
              <a:t>Social workers’ primary goal is to help people in need and to address social problems</a:t>
            </a:r>
            <a:r>
              <a:rPr lang="en-US" i="1" dirty="0">
                <a:solidFill>
                  <a:schemeClr val="accent1">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Social workers elevate service to others above self-interest. Social workers draw on their knowledge, values, and skills to help people in need and to address social problems. Social workers are encouraged to volunteer some portion of their professional skills with no expectation of significant financial return (pro bono service). </a:t>
            </a:r>
          </a:p>
          <a:p>
            <a:pPr lvl="1"/>
            <a:endParaRPr lang="en-US" dirty="0">
              <a:latin typeface="Calibri" panose="020F0502020204030204" pitchFamily="34" charset="0"/>
              <a:cs typeface="Calibri" panose="020F0502020204030204" pitchFamily="34" charset="0"/>
            </a:endParaRPr>
          </a:p>
          <a:p>
            <a:pPr marL="137160" indent="0">
              <a:buNone/>
            </a:pPr>
            <a:r>
              <a:rPr lang="en-US" b="1" dirty="0">
                <a:solidFill>
                  <a:schemeClr val="accent1">
                    <a:lumMod val="75000"/>
                  </a:schemeClr>
                </a:solidFill>
                <a:latin typeface="Calibri" panose="020F0502020204030204" pitchFamily="34" charset="0"/>
                <a:cs typeface="Calibri" panose="020F0502020204030204" pitchFamily="34" charset="0"/>
              </a:rPr>
              <a:t>Value: </a:t>
            </a:r>
            <a:r>
              <a:rPr lang="en-US" i="1" dirty="0">
                <a:solidFill>
                  <a:schemeClr val="accent1">
                    <a:lumMod val="75000"/>
                  </a:schemeClr>
                </a:solidFill>
                <a:latin typeface="Calibri" panose="020F0502020204030204" pitchFamily="34" charset="0"/>
                <a:cs typeface="Calibri" panose="020F0502020204030204" pitchFamily="34" charset="0"/>
              </a:rPr>
              <a:t>Competence</a:t>
            </a:r>
            <a:r>
              <a:rPr lang="en-US" dirty="0">
                <a:solidFill>
                  <a:schemeClr val="accent1">
                    <a:lumMod val="75000"/>
                  </a:schemeClr>
                </a:solidFill>
                <a:latin typeface="Calibri" panose="020F0502020204030204" pitchFamily="34" charset="0"/>
                <a:cs typeface="Calibri" panose="020F0502020204030204" pitchFamily="34" charset="0"/>
              </a:rPr>
              <a:t> </a:t>
            </a:r>
          </a:p>
          <a:p>
            <a:pPr lvl="1"/>
            <a:r>
              <a:rPr lang="en-US" b="1" dirty="0">
                <a:latin typeface="Calibri" panose="020F0502020204030204" pitchFamily="34" charset="0"/>
                <a:cs typeface="Calibri" panose="020F0502020204030204" pitchFamily="34" charset="0"/>
              </a:rPr>
              <a:t>Ethical Principle: </a:t>
            </a:r>
            <a:r>
              <a:rPr lang="en-US" b="1" i="1" dirty="0">
                <a:solidFill>
                  <a:schemeClr val="accent1"/>
                </a:solidFill>
                <a:latin typeface="Calibri" panose="020F0502020204030204" pitchFamily="34" charset="0"/>
                <a:cs typeface="Calibri" panose="020F0502020204030204" pitchFamily="34" charset="0"/>
              </a:rPr>
              <a:t>Social workers practice within their areas of competence and develop and enhance their professional expertise.</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Social workers continually strive to increase their professional knowledge and skills and to apply them in practice. Social workers should aspire to contribute to the knowledge base of the profession. </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0031197-F82C-4965-AD55-37B0E1F8A4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160133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Training Overview</a:t>
            </a:r>
            <a:endParaRPr b="1" dirty="0">
              <a:latin typeface="Calibri" panose="020F0502020204030204" pitchFamily="34" charset="0"/>
              <a:cs typeface="Calibri" panose="020F0502020204030204" pitchFamily="34" charset="0"/>
            </a:endParaRPr>
          </a:p>
        </p:txBody>
      </p:sp>
      <p:sp>
        <p:nvSpPr>
          <p:cNvPr id="190" name="Google Shape;190;p24"/>
          <p:cNvSpPr txBox="1">
            <a:spLocks noGrp="1"/>
          </p:cNvSpPr>
          <p:nvPr>
            <p:ph type="body" idx="1"/>
          </p:nvPr>
        </p:nvSpPr>
        <p:spPr>
          <a:xfrm>
            <a:off x="677334" y="1448790"/>
            <a:ext cx="8596668" cy="4592573"/>
          </a:xfrm>
          <a:prstGeom prst="rect">
            <a:avLst/>
          </a:prstGeom>
          <a:noFill/>
          <a:ln>
            <a:noFill/>
          </a:ln>
        </p:spPr>
        <p:txBody>
          <a:bodyPr spcFirstLastPara="1" wrap="square" lIns="91425" tIns="45700" rIns="91425" bIns="45700" anchor="t" anchorCtr="0">
            <a:normAutofit/>
          </a:bodyPr>
          <a:lstStyle/>
          <a:p>
            <a:pPr lvl="0">
              <a:spcBef>
                <a:spcPts val="0"/>
              </a:spcBef>
              <a:buSzPct val="79999"/>
            </a:pPr>
            <a:r>
              <a:rPr lang="en-US" sz="1400" b="1" dirty="0">
                <a:latin typeface="Calibri" panose="020F0502020204030204" pitchFamily="34" charset="0"/>
                <a:cs typeface="Calibri" panose="020F0502020204030204" pitchFamily="34" charset="0"/>
              </a:rPr>
              <a:t>What Brings Us Here Today</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Review of National Association of Social Work (NASW) Code of Ethics</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Review of Wisconsin Administrative Code Marriage and Family Therapy, Counseling, and Social Worker Chapter 20 Conduct (MPSW 20)</a:t>
            </a:r>
          </a:p>
          <a:p>
            <a:pPr lvl="0">
              <a:buSzPct val="79999"/>
            </a:pPr>
            <a:r>
              <a:rPr lang="en-US" sz="1400" b="1" dirty="0">
                <a:latin typeface="Calibri" panose="020F0502020204030204" pitchFamily="34" charset="0"/>
                <a:cs typeface="Calibri" panose="020F0502020204030204" pitchFamily="34" charset="0"/>
              </a:rPr>
              <a:t>Discussion of Ethics Violations</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Overview of evidence-based practice process</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Review the evidence-based practices widely used in the helping profession and in the state of Wisconsin</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Reviewed professional standards that guide using evidence-based practices</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Ethical and Value Dilemmas</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Ethical Dilemma Decision Making Model</a:t>
            </a:r>
            <a:endParaRPr lang="en-US" sz="1400" dirty="0">
              <a:latin typeface="Calibri" panose="020F0502020204030204" pitchFamily="34" charset="0"/>
              <a:cs typeface="Calibri" panose="020F0502020204030204" pitchFamily="34" charset="0"/>
            </a:endParaRPr>
          </a:p>
          <a:p>
            <a:pPr lvl="0">
              <a:buSzPct val="79999"/>
            </a:pPr>
            <a:r>
              <a:rPr lang="en-US" sz="1400" b="1" dirty="0">
                <a:latin typeface="Calibri" panose="020F0502020204030204" pitchFamily="34" charset="0"/>
                <a:cs typeface="Calibri" panose="020F0502020204030204" pitchFamily="34" charset="0"/>
              </a:rPr>
              <a:t>Applied Ethical Decision-Making Scenarios Related to Evidence-Based Practices</a:t>
            </a:r>
          </a:p>
          <a:p>
            <a:pPr lvl="0">
              <a:buSzPct val="79999"/>
            </a:pPr>
            <a:r>
              <a:rPr lang="en-US" sz="1400" b="1" dirty="0">
                <a:latin typeface="Calibri" panose="020F0502020204030204" pitchFamily="34" charset="0"/>
                <a:cs typeface="Calibri" panose="020F0502020204030204" pitchFamily="34" charset="0"/>
              </a:rPr>
              <a:t>Implementation Science, Implementation of Evidence-Based Treatments, and Fidelity</a:t>
            </a:r>
          </a:p>
          <a:p>
            <a:pPr lvl="0">
              <a:buSzPct val="79999"/>
            </a:pPr>
            <a:r>
              <a:rPr lang="en-US" sz="1400" b="1" dirty="0">
                <a:latin typeface="Calibri" panose="020F0502020204030204" pitchFamily="34" charset="0"/>
                <a:cs typeface="Calibri" panose="020F0502020204030204" pitchFamily="34" charset="0"/>
              </a:rPr>
              <a:t>Misconceptions, Criticisms, and Responses to using Evidence-Based Practices</a:t>
            </a:r>
          </a:p>
          <a:p>
            <a:pPr lvl="0">
              <a:buSzPct val="79999"/>
            </a:pPr>
            <a:endParaRPr lang="en-US" sz="1400" b="1" dirty="0">
              <a:latin typeface="Calibri" panose="020F0502020204030204" pitchFamily="34" charset="0"/>
              <a:cs typeface="Calibri" panose="020F0502020204030204" pitchFamily="34" charset="0"/>
            </a:endParaRPr>
          </a:p>
          <a:p>
            <a:pPr lvl="0">
              <a:buSzPct val="79999"/>
            </a:pPr>
            <a:endParaRPr lang="en-US" sz="1400" dirty="0">
              <a:latin typeface="Calibri" panose="020F0502020204030204" pitchFamily="34" charset="0"/>
              <a:cs typeface="Calibri" panose="020F0502020204030204" pitchFamily="34" charset="0"/>
            </a:endParaRPr>
          </a:p>
          <a:p>
            <a:pPr marL="342900" lvl="0" indent="-265176" algn="l" rtl="0">
              <a:spcBef>
                <a:spcPts val="1000"/>
              </a:spcBef>
              <a:spcAft>
                <a:spcPts val="0"/>
              </a:spcAft>
              <a:buSzPct val="79999"/>
              <a:buNone/>
            </a:pPr>
            <a:endParaRPr sz="1400" b="1" dirty="0">
              <a:latin typeface="Calibri" panose="020F0502020204030204" pitchFamily="34" charset="0"/>
              <a:cs typeface="Calibri" panose="020F0502020204030204" pitchFamily="34" charset="0"/>
            </a:endParaRPr>
          </a:p>
        </p:txBody>
      </p:sp>
      <p:sp>
        <p:nvSpPr>
          <p:cNvPr id="191" name="Google Shape;19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a:spLocks noGrp="1"/>
          </p:cNvSpPr>
          <p:nvPr>
            <p:ph type="body" idx="1"/>
          </p:nvPr>
        </p:nvSpPr>
        <p:spPr>
          <a:xfrm>
            <a:off x="481914" y="2162431"/>
            <a:ext cx="8792211" cy="4243993"/>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400"/>
              </a:spcBef>
              <a:spcAft>
                <a:spcPts val="0"/>
              </a:spcAft>
              <a:buClr>
                <a:schemeClr val="dk1"/>
              </a:buClr>
              <a:buSzPts val="1100"/>
              <a:buFont typeface="Arial"/>
              <a:buNone/>
            </a:pPr>
            <a:r>
              <a:rPr lang="en-US" sz="24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Ethical Standard: </a:t>
            </a:r>
            <a:r>
              <a:rPr lang="en-US" sz="2400" b="1" i="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Social Workers’ Ethical </a:t>
            </a:r>
            <a:r>
              <a:rPr lang="en-US" sz="2400" b="1" i="1" u="sng"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Responsibilities to Clients</a:t>
            </a:r>
          </a:p>
          <a:p>
            <a:pPr marL="457200" lvl="1" indent="0">
              <a:lnSpc>
                <a:spcPct val="130000"/>
              </a:lnSpc>
              <a:spcBef>
                <a:spcPts val="400"/>
              </a:spcBef>
              <a:buClr>
                <a:schemeClr val="dk1"/>
              </a:buClr>
              <a:buSzPts val="1100"/>
              <a:buNone/>
            </a:pPr>
            <a:r>
              <a:rPr lang="en-US" sz="18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1.04 Competence</a:t>
            </a:r>
          </a:p>
          <a:p>
            <a:pPr marL="800100" lvl="1" indent="-342900">
              <a:buSzPct val="100000"/>
              <a:buFont typeface="+mj-lt"/>
              <a:buAutoNum type="alphaLcParenR"/>
            </a:pPr>
            <a:r>
              <a:rPr lang="en-US" dirty="0">
                <a:highlight>
                  <a:srgbClr val="FFFFFF"/>
                </a:highlight>
                <a:latin typeface="Calibri" panose="020F0502020204030204" pitchFamily="34" charset="0"/>
                <a:cs typeface="Calibri" panose="020F0502020204030204" pitchFamily="34" charset="0"/>
              </a:rPr>
              <a:t>Social workers should provide services and represent themselves as competent only within the boundaries of their education, training, license, certification, consultation received, supervised experience, or other relevant professional experience. </a:t>
            </a:r>
          </a:p>
          <a:p>
            <a:pPr marL="800100" lvl="1" indent="-342900">
              <a:buSzPct val="100000"/>
              <a:buFont typeface="+mj-lt"/>
              <a:buAutoNum type="alphaLcParenR"/>
            </a:pPr>
            <a:r>
              <a:rPr lang="en-US" dirty="0">
                <a:highlight>
                  <a:srgbClr val="FFFFFF"/>
                </a:highlight>
                <a:latin typeface="Calibri" panose="020F0502020204030204" pitchFamily="34" charset="0"/>
                <a:cs typeface="Calibri" panose="020F0502020204030204" pitchFamily="34" charset="0"/>
              </a:rPr>
              <a:t>Social workers should provide services in substantive areas or use intervention techniques or approaches that are new to them only after engaging in appropriate study, training, consultation, and supervision from people who are competent in those interventions or techniques. </a:t>
            </a:r>
          </a:p>
          <a:p>
            <a:pPr marL="800100" lvl="1" indent="-342900">
              <a:buSzPct val="100000"/>
              <a:buFont typeface="+mj-lt"/>
              <a:buAutoNum type="alphaLcParenR"/>
            </a:pPr>
            <a:r>
              <a:rPr lang="en-US" dirty="0">
                <a:highlight>
                  <a:srgbClr val="FFFFFF"/>
                </a:highlight>
                <a:latin typeface="Calibri" panose="020F0502020204030204" pitchFamily="34" charset="0"/>
                <a:cs typeface="Calibri" panose="020F0502020204030204" pitchFamily="34" charset="0"/>
              </a:rPr>
              <a:t>When generally recognized standards do not exist with respect to an emerging area of practice, social workers should exercise careful judgment and take responsible steps (including appropriate education, research, training, consultation, and supervision) to ensure the competence of their work and to protect clients from harm. </a:t>
            </a:r>
          </a:p>
        </p:txBody>
      </p:sp>
      <p:sp>
        <p:nvSpPr>
          <p:cNvPr id="289" name="Google Shape;28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7" name="Title 1">
            <a:extLst>
              <a:ext uri="{FF2B5EF4-FFF2-40B4-BE49-F238E27FC236}">
                <a16:creationId xmlns:a16="http://schemas.microsoft.com/office/drawing/2014/main" id="{1B3188BB-3172-4D72-A041-1A135AA01DA0}"/>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a:spLocks noGrp="1"/>
          </p:cNvSpPr>
          <p:nvPr>
            <p:ph type="body" idx="1"/>
          </p:nvPr>
        </p:nvSpPr>
        <p:spPr>
          <a:xfrm>
            <a:off x="481914" y="1779373"/>
            <a:ext cx="9143999" cy="462705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30000"/>
              </a:lnSpc>
              <a:spcBef>
                <a:spcPts val="400"/>
              </a:spcBef>
              <a:spcAft>
                <a:spcPts val="0"/>
              </a:spcAft>
              <a:buClr>
                <a:schemeClr val="dk1"/>
              </a:buClr>
              <a:buSzPts val="1100"/>
              <a:buFont typeface="Arial"/>
              <a:buNone/>
            </a:pPr>
            <a:r>
              <a:rPr lang="en-US" sz="24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Ethical Standard: </a:t>
            </a:r>
            <a:r>
              <a:rPr lang="en-US" sz="2400" b="1" i="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Social Workers’ Ethical </a:t>
            </a:r>
            <a:r>
              <a:rPr lang="en-US" sz="2400" b="1" i="1" u="sng"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Responsibilities to Clients</a:t>
            </a:r>
          </a:p>
          <a:p>
            <a:pPr marL="457200" lvl="1" indent="0">
              <a:lnSpc>
                <a:spcPct val="130000"/>
              </a:lnSpc>
              <a:spcBef>
                <a:spcPts val="400"/>
              </a:spcBef>
              <a:buClr>
                <a:schemeClr val="dk1"/>
              </a:buClr>
              <a:buSzPts val="1100"/>
              <a:buNone/>
            </a:pPr>
            <a:r>
              <a:rPr lang="en-US" sz="18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1.05 Cultural Competence</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demonstrate understanding of culture and its function in human behavior and society,  recognizing the strengths that exist in all cultures. </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demonstrate knowledge that guides  practice with clients of various cultures and be able to demonstrate skills in the provision of culturally informed  services that empower marginalized individuals and groups.  Social workers must take action against oppression, racism, discrimination, and inequities, and acknowledge personal privilege. </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demonstrate awareness and  cultural humility by engaging in critical self-reflection (understanding their own bias and engaging in  self-correction); recognizing clients as	experts of  their own culture; committing to life-long learning;  and holding institutions accountable for advancing  cultural humility.</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obtain education about and  demonstrate understanding of the nature of social  diversity and oppression with respect to race, ethnicity,  national origin, color, sex, sexual orientation, gender identity  or expression, age, marital status, political belief, religion,  immigration status, and mental or physical ability. </a:t>
            </a:r>
            <a:endParaRPr lang="en-US" dirty="0">
              <a:highlight>
                <a:srgbClr val="FFFFFF"/>
              </a:highlight>
              <a:latin typeface="Calibri" panose="020F0502020204030204" pitchFamily="34" charset="0"/>
              <a:cs typeface="Calibri" panose="020F0502020204030204" pitchFamily="34" charset="0"/>
            </a:endParaRPr>
          </a:p>
        </p:txBody>
      </p:sp>
      <p:sp>
        <p:nvSpPr>
          <p:cNvPr id="289" name="Google Shape;28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7" name="Title 1">
            <a:extLst>
              <a:ext uri="{FF2B5EF4-FFF2-40B4-BE49-F238E27FC236}">
                <a16:creationId xmlns:a16="http://schemas.microsoft.com/office/drawing/2014/main" id="{1B3188BB-3172-4D72-A041-1A135AA01DA0}"/>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794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a:spLocks noGrp="1"/>
          </p:cNvSpPr>
          <p:nvPr>
            <p:ph type="body" idx="1"/>
          </p:nvPr>
        </p:nvSpPr>
        <p:spPr>
          <a:xfrm>
            <a:off x="481914" y="1977082"/>
            <a:ext cx="9143999" cy="4429342"/>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400"/>
              </a:spcBef>
              <a:spcAft>
                <a:spcPts val="0"/>
              </a:spcAft>
              <a:buClr>
                <a:schemeClr val="dk1"/>
              </a:buClr>
              <a:buSzPts val="1100"/>
              <a:buFont typeface="Arial"/>
              <a:buNone/>
            </a:pPr>
            <a:r>
              <a:rPr lang="en-US" sz="23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Ethical Standard: </a:t>
            </a:r>
            <a:r>
              <a:rPr lang="en-US" sz="2300" b="1" i="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Social Workers’ Ethical </a:t>
            </a:r>
            <a:r>
              <a:rPr lang="en-US" sz="2300" b="1" i="1" u="sng"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Responsibilities as Professionals</a:t>
            </a:r>
          </a:p>
          <a:p>
            <a:pPr marL="457200" lvl="1" indent="0">
              <a:lnSpc>
                <a:spcPct val="130000"/>
              </a:lnSpc>
              <a:spcBef>
                <a:spcPts val="400"/>
              </a:spcBef>
              <a:buClr>
                <a:schemeClr val="dk1"/>
              </a:buClr>
              <a:buSzPts val="1100"/>
              <a:buNone/>
            </a:pPr>
            <a:r>
              <a:rPr lang="en-US" sz="18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4.01 Competence</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accept responsibility or employment only on the basis of existing competence or the intention to acquire the necessary competence.</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strive to become and remain proficient in professional practice and the performance of professional functions. Social workers should critically examine and keep current with emerging knowledge relevant to social work. Social workers should routinely review the professional literature and participate in continuing education relevant to social work practice and social work ethics.</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base practice on recognized knowledge, including empirically based knowledge, relevant to social work and social work ethics.</a:t>
            </a:r>
            <a:endParaRPr lang="en-US" dirty="0">
              <a:highlight>
                <a:srgbClr val="FFFFFF"/>
              </a:highlight>
              <a:latin typeface="Calibri" panose="020F0502020204030204" pitchFamily="34" charset="0"/>
              <a:cs typeface="Calibri" panose="020F0502020204030204" pitchFamily="34" charset="0"/>
            </a:endParaRPr>
          </a:p>
        </p:txBody>
      </p:sp>
      <p:sp>
        <p:nvSpPr>
          <p:cNvPr id="289" name="Google Shape;28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7" name="Title 1">
            <a:extLst>
              <a:ext uri="{FF2B5EF4-FFF2-40B4-BE49-F238E27FC236}">
                <a16:creationId xmlns:a16="http://schemas.microsoft.com/office/drawing/2014/main" id="{1B3188BB-3172-4D72-A041-1A135AA01DA0}"/>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2264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a:spLocks noGrp="1"/>
          </p:cNvSpPr>
          <p:nvPr>
            <p:ph type="body" idx="1"/>
          </p:nvPr>
        </p:nvSpPr>
        <p:spPr>
          <a:xfrm>
            <a:off x="481914" y="1977082"/>
            <a:ext cx="9143999" cy="442934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0000"/>
              </a:lnSpc>
              <a:spcBef>
                <a:spcPts val="400"/>
              </a:spcBef>
              <a:spcAft>
                <a:spcPts val="0"/>
              </a:spcAft>
              <a:buClr>
                <a:schemeClr val="dk1"/>
              </a:buClr>
              <a:buSzPts val="1100"/>
              <a:buFont typeface="Arial"/>
              <a:buNone/>
            </a:pPr>
            <a:r>
              <a:rPr lang="en-US" sz="23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Ethical Standard: </a:t>
            </a:r>
            <a:r>
              <a:rPr lang="en-US" sz="2300" b="1" i="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Social Workers’ Ethical </a:t>
            </a:r>
            <a:r>
              <a:rPr lang="en-US" sz="2300" b="1" i="1" u="sng"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Responsibilities to the Profession</a:t>
            </a:r>
          </a:p>
          <a:p>
            <a:pPr marL="457200" lvl="1" indent="0">
              <a:lnSpc>
                <a:spcPct val="130000"/>
              </a:lnSpc>
              <a:spcBef>
                <a:spcPts val="400"/>
              </a:spcBef>
              <a:buClr>
                <a:schemeClr val="dk1"/>
              </a:buClr>
              <a:buSzPts val="1100"/>
              <a:buNone/>
            </a:pPr>
            <a:r>
              <a:rPr lang="en-US" sz="18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5.01 Integrity of the Profession</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work toward the maintenance and promotion of high standards of practice.</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uphold and advance the values, ethics, knowledge, and mission of the profession. Social workers should protect, enhance, and improve the integrity of the profession through appropriate study and research, active discussion, and responsible criticism of the profession.</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contribute time and professional expertise to activities that promote respect for the value, integrity, and competence of the social work profession. 	These activities may include teaching, research, consultation, service, legislative testimony, presentations in the community, and participation in their professional organizations.</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contribute to the knowledge base of social work and share with colleagues their knowledge related to practice, research, and ethics. Social workers should seek to contribute to the profession's literature and to share their knowledge at professional meetings and conferences.</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(e) Social workers should act to prevent the unauthorized and unqualified practice of social work.</a:t>
            </a:r>
          </a:p>
          <a:p>
            <a:pPr marL="800100" lvl="1" indent="-342900">
              <a:buSzPct val="100000"/>
              <a:buFont typeface="+mj-lt"/>
              <a:buAutoNum type="alphaLcParenR"/>
            </a:pPr>
            <a:endParaRPr lang="en-US" dirty="0">
              <a:latin typeface="Calibri" panose="020F0502020204030204" pitchFamily="34" charset="0"/>
              <a:cs typeface="Calibri" panose="020F0502020204030204" pitchFamily="34" charset="0"/>
            </a:endParaRPr>
          </a:p>
          <a:p>
            <a:pPr marL="800100" lvl="1" indent="-342900">
              <a:buSzPct val="100000"/>
              <a:buFont typeface="+mj-lt"/>
              <a:buAutoNum type="alphaLcParenR"/>
            </a:pPr>
            <a:endParaRPr lang="en-US" dirty="0">
              <a:latin typeface="Calibri" panose="020F0502020204030204" pitchFamily="34" charset="0"/>
              <a:cs typeface="Calibri" panose="020F0502020204030204" pitchFamily="34" charset="0"/>
            </a:endParaRPr>
          </a:p>
        </p:txBody>
      </p:sp>
      <p:sp>
        <p:nvSpPr>
          <p:cNvPr id="289" name="Google Shape;28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7" name="Title 1">
            <a:extLst>
              <a:ext uri="{FF2B5EF4-FFF2-40B4-BE49-F238E27FC236}">
                <a16:creationId xmlns:a16="http://schemas.microsoft.com/office/drawing/2014/main" id="{1B3188BB-3172-4D72-A041-1A135AA01DA0}"/>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899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a:spLocks noGrp="1"/>
          </p:cNvSpPr>
          <p:nvPr>
            <p:ph type="body" idx="1"/>
          </p:nvPr>
        </p:nvSpPr>
        <p:spPr>
          <a:xfrm>
            <a:off x="481914" y="1977082"/>
            <a:ext cx="9143999" cy="4429342"/>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400"/>
              </a:spcBef>
              <a:spcAft>
                <a:spcPts val="0"/>
              </a:spcAft>
              <a:buClr>
                <a:schemeClr val="dk1"/>
              </a:buClr>
              <a:buSzPts val="1100"/>
              <a:buFont typeface="Arial"/>
              <a:buNone/>
            </a:pPr>
            <a:r>
              <a:rPr lang="en-US" sz="23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Ethical Standard: </a:t>
            </a:r>
            <a:r>
              <a:rPr lang="en-US" sz="2300" b="1" i="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Social Workers’ Ethical </a:t>
            </a:r>
            <a:r>
              <a:rPr lang="en-US" sz="2300" b="1" i="1" u="sng"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Responsibilities to the Profession</a:t>
            </a:r>
          </a:p>
          <a:p>
            <a:pPr marL="457200" lvl="1" indent="0">
              <a:lnSpc>
                <a:spcPct val="130000"/>
              </a:lnSpc>
              <a:spcBef>
                <a:spcPts val="400"/>
              </a:spcBef>
              <a:buClr>
                <a:schemeClr val="dk1"/>
              </a:buClr>
              <a:buSzPts val="1100"/>
              <a:buNone/>
            </a:pPr>
            <a:r>
              <a:rPr lang="en-US" sz="1800" b="1" dirty="0">
                <a:solidFill>
                  <a:schemeClr val="accent1"/>
                </a:solidFill>
                <a:highlight>
                  <a:srgbClr val="FFFFFF"/>
                </a:highlight>
                <a:latin typeface="Calibri" panose="020F0502020204030204" pitchFamily="34" charset="0"/>
                <a:ea typeface="Arial"/>
                <a:cs typeface="Calibri" panose="020F0502020204030204" pitchFamily="34" charset="0"/>
                <a:sym typeface="Arial"/>
              </a:rPr>
              <a:t>5.02 Evaluation and Research</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monitor and evaluate policies, the implementation of programs, and practice interventions.</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promote and facilitate evaluation and research to contribute to the development of knowledge.</a:t>
            </a:r>
          </a:p>
          <a:p>
            <a:pPr marL="800100" lvl="1" indent="-342900">
              <a:buSzPct val="100000"/>
              <a:buFont typeface="+mj-lt"/>
              <a:buAutoNum type="alphaLcParenR"/>
            </a:pPr>
            <a:r>
              <a:rPr lang="en-US" dirty="0">
                <a:latin typeface="Calibri" panose="020F0502020204030204" pitchFamily="34" charset="0"/>
                <a:cs typeface="Calibri" panose="020F0502020204030204" pitchFamily="34" charset="0"/>
              </a:rPr>
              <a:t>Social workers should critically examine and keep current with emerging knowledge relevant to social work and fully use evaluation and research evidence in their professional practice.</a:t>
            </a:r>
          </a:p>
        </p:txBody>
      </p:sp>
      <p:sp>
        <p:nvSpPr>
          <p:cNvPr id="289" name="Google Shape;28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7" name="Title 1">
            <a:extLst>
              <a:ext uri="{FF2B5EF4-FFF2-40B4-BE49-F238E27FC236}">
                <a16:creationId xmlns:a16="http://schemas.microsoft.com/office/drawing/2014/main" id="{1B3188BB-3172-4D72-A041-1A135AA01DA0}"/>
              </a:ext>
            </a:extLst>
          </p:cNvPr>
          <p:cNvSpPr>
            <a:spLocks noGrp="1"/>
          </p:cNvSpPr>
          <p:nvPr>
            <p:ph type="title"/>
          </p:nvPr>
        </p:nvSpPr>
        <p:spPr>
          <a:xfrm>
            <a:off x="296562" y="451513"/>
            <a:ext cx="9329351" cy="1525569"/>
          </a:xfrm>
        </p:spPr>
        <p:txBody>
          <a:bodyPr/>
          <a:lstStyle/>
          <a:p>
            <a:pPr algn="ctr"/>
            <a:r>
              <a:rPr lang="en-US" b="1" dirty="0">
                <a:latin typeface="Calibri" panose="020F0502020204030204" pitchFamily="34" charset="0"/>
                <a:cs typeface="Calibri" panose="020F0502020204030204" pitchFamily="34" charset="0"/>
              </a:rPr>
              <a:t>NASW Code of Ethics &amp; Evidence-Based Practice</a:t>
            </a:r>
            <a:br>
              <a:rPr lang="en-US" b="1" dirty="0">
                <a:latin typeface="Calibri" panose="020F0502020204030204" pitchFamily="34" charset="0"/>
                <a:cs typeface="Calibri" panose="020F0502020204030204" pitchFamily="34" charset="0"/>
              </a:rPr>
            </a:br>
            <a:r>
              <a:rPr lang="en-US" sz="3200" b="1" i="1" dirty="0">
                <a:latin typeface="Calibri" panose="020F0502020204030204" pitchFamily="34" charset="0"/>
                <a:cs typeface="Calibri" panose="020F0502020204030204" pitchFamily="34" charset="0"/>
              </a:rPr>
              <a:t>(continued)</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654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677334" y="856735"/>
            <a:ext cx="8596668" cy="100913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Evidence-Based Practices in Wisconsin</a:t>
            </a:r>
            <a:endParaRPr b="1" dirty="0">
              <a:latin typeface="Calibri" panose="020F0502020204030204" pitchFamily="34" charset="0"/>
              <a:cs typeface="Calibri" panose="020F0502020204030204" pitchFamily="34" charset="0"/>
            </a:endParaRPr>
          </a:p>
        </p:txBody>
      </p:sp>
      <p:sp>
        <p:nvSpPr>
          <p:cNvPr id="389" name="Google Shape;389;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2" name="Picture 1">
            <a:extLst>
              <a:ext uri="{FF2B5EF4-FFF2-40B4-BE49-F238E27FC236}">
                <a16:creationId xmlns:a16="http://schemas.microsoft.com/office/drawing/2014/main" id="{D4BBFA1D-C614-45C4-8F71-5BF119FA118A}"/>
              </a:ext>
            </a:extLst>
          </p:cNvPr>
          <p:cNvPicPr>
            <a:picLocks noChangeAspect="1"/>
          </p:cNvPicPr>
          <p:nvPr/>
        </p:nvPicPr>
        <p:blipFill>
          <a:blip r:embed="rId3"/>
          <a:stretch>
            <a:fillRect/>
          </a:stretch>
        </p:blipFill>
        <p:spPr>
          <a:xfrm>
            <a:off x="2701543" y="2268187"/>
            <a:ext cx="4548250" cy="395573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F2B0-AD73-4998-94DA-89F267E07A8E}"/>
              </a:ext>
            </a:extLst>
          </p:cNvPr>
          <p:cNvSpPr>
            <a:spLocks noGrp="1"/>
          </p:cNvSpPr>
          <p:nvPr>
            <p:ph type="title"/>
          </p:nvPr>
        </p:nvSpPr>
        <p:spPr>
          <a:xfrm>
            <a:off x="259493" y="474664"/>
            <a:ext cx="9014510" cy="1320800"/>
          </a:xfrm>
        </p:spPr>
        <p:txBody>
          <a:bodyPr/>
          <a:lstStyle/>
          <a:p>
            <a:pPr algn="ctr"/>
            <a:r>
              <a:rPr lang="en-US" b="1" dirty="0">
                <a:latin typeface="Calibri" panose="020F0502020204030204" pitchFamily="34" charset="0"/>
                <a:cs typeface="Calibri" panose="020F0502020204030204" pitchFamily="34" charset="0"/>
              </a:rPr>
              <a:t>What Evidence-Based Practices are you Using?</a:t>
            </a:r>
          </a:p>
        </p:txBody>
      </p:sp>
      <p:sp>
        <p:nvSpPr>
          <p:cNvPr id="3" name="Text Placeholder 2">
            <a:extLst>
              <a:ext uri="{FF2B5EF4-FFF2-40B4-BE49-F238E27FC236}">
                <a16:creationId xmlns:a16="http://schemas.microsoft.com/office/drawing/2014/main" id="{09F8B4B2-2068-4064-962E-E3C08D120B38}"/>
              </a:ext>
            </a:extLst>
          </p:cNvPr>
          <p:cNvSpPr>
            <a:spLocks noGrp="1"/>
          </p:cNvSpPr>
          <p:nvPr>
            <p:ph type="body" idx="1"/>
          </p:nvPr>
        </p:nvSpPr>
        <p:spPr>
          <a:xfrm>
            <a:off x="677334" y="1952367"/>
            <a:ext cx="8596668" cy="4088995"/>
          </a:xfrm>
        </p:spPr>
        <p:txBody>
          <a:bodyPr>
            <a:normAutofit/>
          </a:bodyPr>
          <a:lstStyle/>
          <a:p>
            <a:pPr marL="137160" indent="0">
              <a:buNone/>
            </a:pPr>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 A recent study estimated that 1-3% of publicly-funded behavioral health treatment agencies were implementing EBPs.</a:t>
            </a:r>
          </a:p>
          <a:p>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 What EBPs do you know about? OR In which EBPs have you attended training?</a:t>
            </a:r>
          </a:p>
        </p:txBody>
      </p:sp>
      <p:sp>
        <p:nvSpPr>
          <p:cNvPr id="4" name="Slide Number Placeholder 3">
            <a:extLst>
              <a:ext uri="{FF2B5EF4-FFF2-40B4-BE49-F238E27FC236}">
                <a16:creationId xmlns:a16="http://schemas.microsoft.com/office/drawing/2014/main" id="{8A06692C-5E03-4201-AF49-A868C6EA66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1632370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2"/>
          <p:cNvSpPr txBox="1">
            <a:spLocks noGrp="1"/>
          </p:cNvSpPr>
          <p:nvPr>
            <p:ph type="body" idx="1"/>
          </p:nvPr>
        </p:nvSpPr>
        <p:spPr>
          <a:xfrm>
            <a:off x="566656" y="2036514"/>
            <a:ext cx="4843360" cy="4004847"/>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How would you define an ethical dilemma?</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How would you define a value dilemma?</a:t>
            </a:r>
            <a:endParaRPr dirty="0">
              <a:latin typeface="Calibri" panose="020F0502020204030204" pitchFamily="34" charset="0"/>
              <a:cs typeface="Calibri" panose="020F0502020204030204" pitchFamily="34" charset="0"/>
            </a:endParaRPr>
          </a:p>
        </p:txBody>
      </p:sp>
      <p:sp>
        <p:nvSpPr>
          <p:cNvPr id="396" name="Google Shape;396;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397" name="Google Shape;397;p52" descr="Resolving Ethical Dilemmas in Private Equity Negotiations | Hong Kong Lawyer"/>
          <p:cNvPicPr preferRelativeResize="0"/>
          <p:nvPr/>
        </p:nvPicPr>
        <p:blipFill rotWithShape="1">
          <a:blip r:embed="rId3">
            <a:alphaModFix/>
          </a:blip>
          <a:srcRect/>
          <a:stretch/>
        </p:blipFill>
        <p:spPr>
          <a:xfrm>
            <a:off x="5787849" y="1841176"/>
            <a:ext cx="3627455" cy="1906530"/>
          </a:xfrm>
          <a:prstGeom prst="rect">
            <a:avLst/>
          </a:prstGeom>
          <a:noFill/>
          <a:ln>
            <a:noFill/>
          </a:ln>
        </p:spPr>
      </p:pic>
      <p:pic>
        <p:nvPicPr>
          <p:cNvPr id="398" name="Google Shape;398;p52"/>
          <p:cNvPicPr preferRelativeResize="0"/>
          <p:nvPr/>
        </p:nvPicPr>
        <p:blipFill rotWithShape="1">
          <a:blip r:embed="rId4">
            <a:alphaModFix/>
          </a:blip>
          <a:srcRect/>
          <a:stretch/>
        </p:blipFill>
        <p:spPr>
          <a:xfrm>
            <a:off x="5787849" y="4063559"/>
            <a:ext cx="3627455" cy="1788607"/>
          </a:xfrm>
          <a:prstGeom prst="rect">
            <a:avLst/>
          </a:prstGeom>
          <a:noFill/>
          <a:ln>
            <a:noFill/>
          </a:ln>
        </p:spPr>
      </p:pic>
      <p:pic>
        <p:nvPicPr>
          <p:cNvPr id="2" name="Picture 1">
            <a:extLst>
              <a:ext uri="{FF2B5EF4-FFF2-40B4-BE49-F238E27FC236}">
                <a16:creationId xmlns:a16="http://schemas.microsoft.com/office/drawing/2014/main" id="{71C84EFC-91E1-4F29-88E2-75D497E0A657}"/>
              </a:ext>
            </a:extLst>
          </p:cNvPr>
          <p:cNvPicPr>
            <a:picLocks noChangeAspect="1"/>
          </p:cNvPicPr>
          <p:nvPr/>
        </p:nvPicPr>
        <p:blipFill>
          <a:blip r:embed="rId5"/>
          <a:stretch>
            <a:fillRect/>
          </a:stretch>
        </p:blipFill>
        <p:spPr>
          <a:xfrm>
            <a:off x="819198" y="390452"/>
            <a:ext cx="8596105" cy="164606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a:spLocks noGrp="1"/>
          </p:cNvSpPr>
          <p:nvPr>
            <p:ph type="title"/>
          </p:nvPr>
        </p:nvSpPr>
        <p:spPr>
          <a:xfrm>
            <a:off x="677334" y="609599"/>
            <a:ext cx="8596668" cy="155098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ct val="100000"/>
              <a:buFont typeface="Trebuchet MS"/>
              <a:buNone/>
            </a:pPr>
            <a:r>
              <a:rPr lang="en-US" b="1" dirty="0">
                <a:latin typeface="Calibri" panose="020F0502020204030204" pitchFamily="34" charset="0"/>
                <a:cs typeface="Calibri" panose="020F0502020204030204" pitchFamily="34" charset="0"/>
                <a:sym typeface="Trebuchet MS"/>
              </a:rPr>
              <a:t>Definitions: Ethical vs. Value Dilemma</a:t>
            </a:r>
            <a:endParaRPr dirty="0">
              <a:latin typeface="Calibri" panose="020F0502020204030204" pitchFamily="34" charset="0"/>
              <a:cs typeface="Calibri" panose="020F0502020204030204" pitchFamily="34" charset="0"/>
              <a:sym typeface="Trebuchet MS"/>
            </a:endParaRPr>
          </a:p>
        </p:txBody>
      </p:sp>
      <p:sp>
        <p:nvSpPr>
          <p:cNvPr id="404" name="Google Shape;404;p53"/>
          <p:cNvSpPr txBox="1">
            <a:spLocks noGrp="1"/>
          </p:cNvSpPr>
          <p:nvPr>
            <p:ph type="body" idx="1"/>
          </p:nvPr>
        </p:nvSpPr>
        <p:spPr>
          <a:xfrm>
            <a:off x="677334" y="1754659"/>
            <a:ext cx="8596668" cy="4027211"/>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sz="2000" b="1" dirty="0">
              <a:solidFill>
                <a:srgbClr val="7E6483"/>
              </a:solidFill>
              <a:latin typeface="Calibri" panose="020F0502020204030204" pitchFamily="34" charset="0"/>
              <a:cs typeface="Calibri" panose="020F0502020204030204" pitchFamily="34" charset="0"/>
            </a:endParaRPr>
          </a:p>
          <a:p>
            <a:pPr marL="0" lvl="0" indent="0" algn="l" rtl="0">
              <a:spcBef>
                <a:spcPts val="1000"/>
              </a:spcBef>
              <a:spcAft>
                <a:spcPts val="0"/>
              </a:spcAft>
              <a:buSzPts val="1440"/>
              <a:buNone/>
            </a:pPr>
            <a:r>
              <a:rPr lang="en-US" sz="2000" b="1" dirty="0">
                <a:solidFill>
                  <a:srgbClr val="7E6483"/>
                </a:solidFill>
                <a:latin typeface="Calibri" panose="020F0502020204030204" pitchFamily="34" charset="0"/>
                <a:cs typeface="Calibri" panose="020F0502020204030204" pitchFamily="34" charset="0"/>
              </a:rPr>
              <a:t>Ethical Dilemma</a:t>
            </a:r>
            <a:endParaRPr sz="2000" b="1"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ts val="1280"/>
              <a:buChar char="►"/>
            </a:pPr>
            <a:r>
              <a:rPr lang="en-US" sz="1800" dirty="0" err="1">
                <a:latin typeface="Calibri" panose="020F0502020204030204" pitchFamily="34" charset="0"/>
                <a:cs typeface="Calibri" panose="020F0502020204030204" pitchFamily="34" charset="0"/>
              </a:rPr>
              <a:t>Barksy</a:t>
            </a:r>
            <a:r>
              <a:rPr lang="en-US" sz="1800" dirty="0">
                <a:latin typeface="Calibri" panose="020F0502020204030204" pitchFamily="34" charset="0"/>
                <a:cs typeface="Calibri" panose="020F0502020204030204" pitchFamily="34" charset="0"/>
              </a:rPr>
              <a:t> (2019) defines an ethical issue as “any situations involving an ethical question-a question of right or wrong behavior-to be decided”  </a:t>
            </a:r>
            <a:endParaRPr sz="1800" dirty="0">
              <a:latin typeface="Calibri" panose="020F0502020204030204" pitchFamily="34" charset="0"/>
              <a:cs typeface="Calibri" panose="020F0502020204030204" pitchFamily="34" charset="0"/>
            </a:endParaRPr>
          </a:p>
          <a:p>
            <a:pPr marL="457200" lvl="1" indent="0" algn="l" rtl="0">
              <a:spcBef>
                <a:spcPts val="1000"/>
              </a:spcBef>
              <a:spcAft>
                <a:spcPts val="0"/>
              </a:spcAft>
              <a:buSzPts val="1280"/>
              <a:buNone/>
            </a:pPr>
            <a:endParaRPr sz="1800" dirty="0">
              <a:latin typeface="Calibri" panose="020F0502020204030204" pitchFamily="34" charset="0"/>
              <a:cs typeface="Calibri" panose="020F0502020204030204" pitchFamily="34" charset="0"/>
            </a:endParaRPr>
          </a:p>
          <a:p>
            <a:pPr marL="457200" lvl="1" indent="0" algn="l" rtl="0">
              <a:spcBef>
                <a:spcPts val="1000"/>
              </a:spcBef>
              <a:spcAft>
                <a:spcPts val="0"/>
              </a:spcAft>
              <a:buSzPts val="1280"/>
              <a:buNone/>
            </a:pPr>
            <a:endParaRPr sz="1800" dirty="0">
              <a:latin typeface="Calibri" panose="020F0502020204030204" pitchFamily="34" charset="0"/>
              <a:cs typeface="Calibri" panose="020F0502020204030204" pitchFamily="34" charset="0"/>
            </a:endParaRPr>
          </a:p>
          <a:p>
            <a:pPr marL="0" lvl="0" indent="0" algn="l" rtl="0">
              <a:spcBef>
                <a:spcPts val="1000"/>
              </a:spcBef>
              <a:spcAft>
                <a:spcPts val="0"/>
              </a:spcAft>
              <a:buSzPts val="1440"/>
              <a:buNone/>
            </a:pPr>
            <a:r>
              <a:rPr lang="en-US" sz="2000" b="1" dirty="0">
                <a:solidFill>
                  <a:srgbClr val="7E6483"/>
                </a:solidFill>
                <a:latin typeface="Calibri" panose="020F0502020204030204" pitchFamily="34" charset="0"/>
                <a:cs typeface="Calibri" panose="020F0502020204030204" pitchFamily="34" charset="0"/>
              </a:rPr>
              <a:t>Value Dilemma</a:t>
            </a:r>
            <a:endParaRPr sz="2000" b="1" dirty="0">
              <a:latin typeface="Calibri" panose="020F0502020204030204" pitchFamily="34" charset="0"/>
              <a:cs typeface="Calibri" panose="020F0502020204030204" pitchFamily="34" charset="0"/>
            </a:endParaRPr>
          </a:p>
          <a:p>
            <a:pPr marL="742950" lvl="1" indent="-285750" algn="l" rtl="0">
              <a:spcBef>
                <a:spcPts val="1000"/>
              </a:spcBef>
              <a:spcAft>
                <a:spcPts val="0"/>
              </a:spcAft>
              <a:buSzPts val="1280"/>
              <a:buChar char="►"/>
            </a:pPr>
            <a:r>
              <a:rPr lang="en-US" sz="1800" dirty="0">
                <a:latin typeface="Calibri" panose="020F0502020204030204" pitchFamily="34" charset="0"/>
                <a:cs typeface="Calibri" panose="020F0502020204030204" pitchFamily="34" charset="0"/>
              </a:rPr>
              <a:t>When the social worker has differing or conflicting morals or values from the client or when assisting a client who is dealing with an internal struggle related to the client’s own morals or values. </a:t>
            </a:r>
            <a:endParaRPr sz="1800" dirty="0">
              <a:latin typeface="Calibri" panose="020F0502020204030204" pitchFamily="34" charset="0"/>
              <a:cs typeface="Calibri" panose="020F0502020204030204" pitchFamily="34" charset="0"/>
            </a:endParaRPr>
          </a:p>
          <a:p>
            <a:pPr marL="457200" lvl="1" indent="0" algn="l" rtl="0">
              <a:spcBef>
                <a:spcPts val="1000"/>
              </a:spcBef>
              <a:spcAft>
                <a:spcPts val="0"/>
              </a:spcAft>
              <a:buSzPts val="1280"/>
              <a:buNone/>
            </a:pPr>
            <a:endParaRPr sz="1800" dirty="0">
              <a:latin typeface="Calibri" panose="020F0502020204030204" pitchFamily="34" charset="0"/>
              <a:cs typeface="Calibri" panose="020F0502020204030204" pitchFamily="34" charset="0"/>
            </a:endParaRPr>
          </a:p>
        </p:txBody>
      </p:sp>
      <p:sp>
        <p:nvSpPr>
          <p:cNvPr id="405" name="Google Shape;405;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4"/>
          <p:cNvSpPr txBox="1">
            <a:spLocks noGrp="1"/>
          </p:cNvSpPr>
          <p:nvPr>
            <p:ph type="title"/>
          </p:nvPr>
        </p:nvSpPr>
        <p:spPr>
          <a:xfrm>
            <a:off x="677334" y="361741"/>
            <a:ext cx="8596668" cy="165797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1D6B"/>
              </a:buClr>
              <a:buSzPct val="100000"/>
              <a:buFont typeface="Trebuchet MS"/>
              <a:buNone/>
            </a:pPr>
            <a:r>
              <a:rPr lang="en-US" b="1" dirty="0">
                <a:latin typeface="Calibri" panose="020F0502020204030204" pitchFamily="34" charset="0"/>
                <a:cs typeface="Calibri" panose="020F0502020204030204" pitchFamily="34" charset="0"/>
                <a:sym typeface="Trebuchet MS"/>
              </a:rPr>
              <a:t>How Did You Make a Decision about the Dilemma?</a:t>
            </a:r>
            <a:br>
              <a:rPr lang="en-US" b="1" dirty="0">
                <a:latin typeface="Calibri" panose="020F0502020204030204" pitchFamily="34" charset="0"/>
                <a:cs typeface="Calibri" panose="020F0502020204030204" pitchFamily="34" charset="0"/>
                <a:sym typeface="Trebuchet MS"/>
              </a:rPr>
            </a:br>
            <a:br>
              <a:rPr lang="en-US" b="1" dirty="0">
                <a:latin typeface="Calibri" panose="020F0502020204030204" pitchFamily="34" charset="0"/>
                <a:cs typeface="Calibri" panose="020F0502020204030204" pitchFamily="34" charset="0"/>
                <a:sym typeface="Trebuchet MS"/>
              </a:rPr>
            </a:br>
            <a:br>
              <a:rPr lang="en-US" b="1" dirty="0">
                <a:latin typeface="Calibri" panose="020F0502020204030204" pitchFamily="34" charset="0"/>
                <a:cs typeface="Calibri" panose="020F0502020204030204" pitchFamily="34" charset="0"/>
                <a:sym typeface="Trebuchet MS"/>
              </a:rPr>
            </a:br>
            <a:endParaRPr b="1" dirty="0">
              <a:latin typeface="Calibri" panose="020F0502020204030204" pitchFamily="34" charset="0"/>
              <a:cs typeface="Calibri" panose="020F0502020204030204" pitchFamily="34" charset="0"/>
              <a:sym typeface="Trebuchet MS"/>
            </a:endParaRPr>
          </a:p>
        </p:txBody>
      </p:sp>
      <p:sp>
        <p:nvSpPr>
          <p:cNvPr id="412" name="Google Shape;412;p54"/>
          <p:cNvSpPr txBox="1">
            <a:spLocks noGrp="1"/>
          </p:cNvSpPr>
          <p:nvPr>
            <p:ph type="body" idx="1"/>
          </p:nvPr>
        </p:nvSpPr>
        <p:spPr>
          <a:xfrm>
            <a:off x="734484" y="2019719"/>
            <a:ext cx="4184035" cy="3880772"/>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Think of  an example you have had with an </a:t>
            </a:r>
            <a:r>
              <a:rPr lang="en-US" b="1" i="1" dirty="0">
                <a:latin typeface="Calibri" panose="020F0502020204030204" pitchFamily="34" charset="0"/>
                <a:cs typeface="Calibri" panose="020F0502020204030204" pitchFamily="34" charset="0"/>
              </a:rPr>
              <a:t>ethical dilemma</a:t>
            </a:r>
            <a:endParaRPr i="1" dirty="0">
              <a:latin typeface="Calibri" panose="020F0502020204030204" pitchFamily="34" charset="0"/>
              <a:cs typeface="Calibri" panose="020F0502020204030204" pitchFamily="34" charset="0"/>
            </a:endParaRPr>
          </a:p>
          <a:p>
            <a:pPr marL="0" lvl="0" indent="0" algn="l" rtl="0">
              <a:spcBef>
                <a:spcPts val="1000"/>
              </a:spcBef>
              <a:spcAft>
                <a:spcPts val="0"/>
              </a:spcAft>
              <a:buSzPts val="1440"/>
              <a:buNone/>
            </a:pPr>
            <a:r>
              <a:rPr lang="en-US" b="1" dirty="0">
                <a:latin typeface="Calibri" panose="020F0502020204030204" pitchFamily="34" charset="0"/>
                <a:cs typeface="Calibri" panose="020F0502020204030204" pitchFamily="34" charset="0"/>
              </a:rPr>
              <a:t>                                 or</a:t>
            </a:r>
            <a:endParaRPr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Think of an example you have had with a </a:t>
            </a:r>
            <a:r>
              <a:rPr lang="en-US" b="1" i="1" dirty="0">
                <a:latin typeface="Calibri" panose="020F0502020204030204" pitchFamily="34" charset="0"/>
                <a:cs typeface="Calibri" panose="020F0502020204030204" pitchFamily="34" charset="0"/>
              </a:rPr>
              <a:t>value dilemma</a:t>
            </a:r>
            <a:endParaRPr i="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lang="en-US"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440"/>
              <a:buChar char="►"/>
            </a:pPr>
            <a:r>
              <a:rPr lang="en-US" b="1" dirty="0">
                <a:latin typeface="Calibri" panose="020F0502020204030204" pitchFamily="34" charset="0"/>
                <a:cs typeface="Calibri" panose="020F0502020204030204" pitchFamily="34" charset="0"/>
              </a:rPr>
              <a:t>What steps did you take to make a decision about the dilemma?</a:t>
            </a:r>
            <a:endParaRPr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342900" lvl="0" indent="-251459"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a:p>
            <a:pPr marL="0" lvl="0" indent="0" algn="l" rtl="0">
              <a:spcBef>
                <a:spcPts val="1000"/>
              </a:spcBef>
              <a:spcAft>
                <a:spcPts val="0"/>
              </a:spcAft>
              <a:buSzPts val="1440"/>
              <a:buNone/>
            </a:pPr>
            <a:endParaRPr b="1" dirty="0">
              <a:latin typeface="Calibri" panose="020F0502020204030204" pitchFamily="34" charset="0"/>
              <a:cs typeface="Calibri" panose="020F0502020204030204" pitchFamily="34" charset="0"/>
            </a:endParaRPr>
          </a:p>
        </p:txBody>
      </p:sp>
      <p:sp>
        <p:nvSpPr>
          <p:cNvPr id="413" name="Google Shape;413;p54"/>
          <p:cNvSpPr txBox="1">
            <a:spLocks noGrp="1"/>
          </p:cNvSpPr>
          <p:nvPr>
            <p:ph type="body" idx="2"/>
          </p:nvPr>
        </p:nvSpPr>
        <p:spPr>
          <a:xfrm>
            <a:off x="4975668" y="1848898"/>
            <a:ext cx="4184034" cy="45575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dirty="0"/>
          </a:p>
          <a:p>
            <a:pPr marL="0" lvl="0" indent="0" algn="l" rtl="0">
              <a:spcBef>
                <a:spcPts val="1000"/>
              </a:spcBef>
              <a:spcAft>
                <a:spcPts val="0"/>
              </a:spcAft>
              <a:buSzPts val="1440"/>
              <a:buNone/>
            </a:pPr>
            <a:endParaRPr dirty="0"/>
          </a:p>
          <a:p>
            <a:pPr marL="0" lvl="0" indent="0" algn="l" rtl="0">
              <a:spcBef>
                <a:spcPts val="1000"/>
              </a:spcBef>
              <a:spcAft>
                <a:spcPts val="0"/>
              </a:spcAft>
              <a:buSzPts val="1440"/>
              <a:buNone/>
            </a:pPr>
            <a:endParaRPr b="1" dirty="0"/>
          </a:p>
          <a:p>
            <a:pPr marL="0" lvl="0" indent="0" algn="l" rtl="0">
              <a:spcBef>
                <a:spcPts val="1000"/>
              </a:spcBef>
              <a:spcAft>
                <a:spcPts val="0"/>
              </a:spcAft>
              <a:buSzPts val="1440"/>
              <a:buNone/>
            </a:pPr>
            <a:endParaRPr b="1" dirty="0"/>
          </a:p>
        </p:txBody>
      </p:sp>
      <p:sp>
        <p:nvSpPr>
          <p:cNvPr id="414" name="Google Shape;414;p5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415" name="Google Shape;415;p54"/>
          <p:cNvPicPr preferRelativeResize="0"/>
          <p:nvPr/>
        </p:nvPicPr>
        <p:blipFill rotWithShape="1">
          <a:blip r:embed="rId3">
            <a:alphaModFix/>
          </a:blip>
          <a:srcRect/>
          <a:stretch/>
        </p:blipFill>
        <p:spPr>
          <a:xfrm>
            <a:off x="5617079" y="2410658"/>
            <a:ext cx="3656923" cy="2887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E6BC-80B9-4E1A-9113-6CB6FA3F1300}"/>
              </a:ext>
            </a:extLst>
          </p:cNvPr>
          <p:cNvSpPr>
            <a:spLocks noGrp="1"/>
          </p:cNvSpPr>
          <p:nvPr>
            <p:ph type="title"/>
          </p:nvPr>
        </p:nvSpPr>
        <p:spPr>
          <a:xfrm>
            <a:off x="678437" y="246397"/>
            <a:ext cx="8474441" cy="1078149"/>
          </a:xfrm>
        </p:spPr>
        <p:txBody>
          <a:bodyPr>
            <a:normAutofit fontScale="90000"/>
          </a:bodyPr>
          <a:lstStyle/>
          <a:p>
            <a:pPr algn="ctr"/>
            <a:r>
              <a:rPr lang="en-US" sz="4000" b="1" dirty="0">
                <a:latin typeface="Calibri" panose="020F0502020204030204" pitchFamily="34" charset="0"/>
                <a:cs typeface="Calibri" panose="020F0502020204030204" pitchFamily="34" charset="0"/>
              </a:rPr>
              <a:t>Introductions of Attendees: </a:t>
            </a:r>
            <a:r>
              <a:rPr lang="en-US" sz="4000" b="1" i="1" dirty="0">
                <a:latin typeface="Calibri" panose="020F0502020204030204" pitchFamily="34" charset="0"/>
                <a:cs typeface="Calibri" panose="020F0502020204030204" pitchFamily="34" charset="0"/>
              </a:rPr>
              <a:t>Poll Activity</a:t>
            </a:r>
          </a:p>
        </p:txBody>
      </p:sp>
      <p:sp>
        <p:nvSpPr>
          <p:cNvPr id="3" name="Text Placeholder 2">
            <a:extLst>
              <a:ext uri="{FF2B5EF4-FFF2-40B4-BE49-F238E27FC236}">
                <a16:creationId xmlns:a16="http://schemas.microsoft.com/office/drawing/2014/main" id="{81C93636-9112-4247-AFF9-43C49B7B794B}"/>
              </a:ext>
            </a:extLst>
          </p:cNvPr>
          <p:cNvSpPr>
            <a:spLocks noGrp="1"/>
          </p:cNvSpPr>
          <p:nvPr>
            <p:ph type="body" idx="1"/>
          </p:nvPr>
        </p:nvSpPr>
        <p:spPr>
          <a:xfrm>
            <a:off x="4751034" y="2112408"/>
            <a:ext cx="4788892" cy="3061194"/>
          </a:xfrm>
        </p:spPr>
        <p:txBody>
          <a:bodyPr/>
          <a:lstStyle/>
          <a:p>
            <a:pPr marL="137160" indent="0">
              <a:buNone/>
            </a:pP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What </a:t>
            </a:r>
            <a:r>
              <a:rPr lang="en-US" b="1" i="1" dirty="0">
                <a:latin typeface="Calibri" panose="020F0502020204030204" pitchFamily="34" charset="0"/>
                <a:cs typeface="Calibri" panose="020F0502020204030204" pitchFamily="34" charset="0"/>
              </a:rPr>
              <a:t>populations</a:t>
            </a:r>
            <a:r>
              <a:rPr lang="en-US" b="1" dirty="0">
                <a:latin typeface="Calibri" panose="020F0502020204030204" pitchFamily="34" charset="0"/>
                <a:cs typeface="Calibri" panose="020F0502020204030204" pitchFamily="34" charset="0"/>
              </a:rPr>
              <a:t> do you work with?</a:t>
            </a:r>
          </a:p>
          <a:p>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How many </a:t>
            </a:r>
            <a:r>
              <a:rPr lang="en-US" b="1" i="1" dirty="0">
                <a:latin typeface="Calibri" panose="020F0502020204030204" pitchFamily="34" charset="0"/>
                <a:cs typeface="Calibri" panose="020F0502020204030204" pitchFamily="34" charset="0"/>
              </a:rPr>
              <a:t>years of practice </a:t>
            </a:r>
            <a:r>
              <a:rPr lang="en-US" b="1" dirty="0">
                <a:latin typeface="Calibri" panose="020F0502020204030204" pitchFamily="34" charset="0"/>
                <a:cs typeface="Calibri" panose="020F0502020204030204" pitchFamily="34" charset="0"/>
              </a:rPr>
              <a:t>do you have in the helping profession?</a:t>
            </a:r>
          </a:p>
          <a:p>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9257C64-DE52-4F2F-85F4-3518B52939F2}"/>
              </a:ext>
            </a:extLst>
          </p:cNvPr>
          <p:cNvPicPr>
            <a:picLocks noChangeAspect="1"/>
          </p:cNvPicPr>
          <p:nvPr/>
        </p:nvPicPr>
        <p:blipFill>
          <a:blip r:embed="rId3"/>
          <a:stretch>
            <a:fillRect/>
          </a:stretch>
        </p:blipFill>
        <p:spPr>
          <a:xfrm>
            <a:off x="678437" y="2112407"/>
            <a:ext cx="3928419" cy="3061194"/>
          </a:xfrm>
          <a:prstGeom prst="rect">
            <a:avLst/>
          </a:prstGeom>
        </p:spPr>
      </p:pic>
      <p:sp>
        <p:nvSpPr>
          <p:cNvPr id="5" name="Slide Number Placeholder 4">
            <a:extLst>
              <a:ext uri="{FF2B5EF4-FFF2-40B4-BE49-F238E27FC236}">
                <a16:creationId xmlns:a16="http://schemas.microsoft.com/office/drawing/2014/main" id="{B83CF1D9-A7A9-4542-97C8-87D361CFE1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857854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a:spLocks noGrp="1"/>
          </p:cNvSpPr>
          <p:nvPr>
            <p:ph type="title"/>
          </p:nvPr>
        </p:nvSpPr>
        <p:spPr>
          <a:xfrm>
            <a:off x="375347" y="609600"/>
            <a:ext cx="9472987"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2800"/>
              <a:buFont typeface="Trebuchet MS"/>
              <a:buNone/>
            </a:pPr>
            <a:r>
              <a:rPr lang="en-US" sz="3400" b="1" dirty="0">
                <a:latin typeface="Calibri" panose="020F0502020204030204" pitchFamily="34" charset="0"/>
                <a:cs typeface="Calibri" panose="020F0502020204030204" pitchFamily="34" charset="0"/>
                <a:sym typeface="Trebuchet MS"/>
              </a:rPr>
              <a:t>Reamer Ethical Dilemma Problem-Solving Model</a:t>
            </a:r>
            <a:endParaRPr sz="3400" dirty="0">
              <a:latin typeface="Calibri" panose="020F0502020204030204" pitchFamily="34" charset="0"/>
              <a:cs typeface="Calibri" panose="020F0502020204030204" pitchFamily="34" charset="0"/>
            </a:endParaRPr>
          </a:p>
        </p:txBody>
      </p:sp>
      <p:sp>
        <p:nvSpPr>
          <p:cNvPr id="428" name="Google Shape;428;p56"/>
          <p:cNvSpPr txBox="1">
            <a:spLocks noGrp="1"/>
          </p:cNvSpPr>
          <p:nvPr>
            <p:ph type="body" idx="1"/>
          </p:nvPr>
        </p:nvSpPr>
        <p:spPr>
          <a:xfrm>
            <a:off x="652847" y="1628503"/>
            <a:ext cx="9380839" cy="4777984"/>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Aft>
                <a:spcPts val="0"/>
              </a:spcAft>
              <a:buSzPct val="79999"/>
              <a:buFont typeface="+mj-lt"/>
              <a:buAutoNum type="arabicPeriod"/>
            </a:pPr>
            <a:r>
              <a:rPr lang="en-US" b="1" dirty="0">
                <a:latin typeface="Calibri" panose="020F0502020204030204" pitchFamily="34" charset="0"/>
                <a:cs typeface="Calibri" panose="020F0502020204030204" pitchFamily="34" charset="0"/>
              </a:rPr>
              <a:t>Identify the ethical issues, including the social work values and ethics that conflict.</a:t>
            </a:r>
            <a:endParaRPr lang="en-US" dirty="0">
              <a:latin typeface="Calibri" panose="020F0502020204030204" pitchFamily="34" charset="0"/>
              <a:cs typeface="Calibri" panose="020F0502020204030204" pitchFamily="34" charset="0"/>
            </a:endParaRPr>
          </a:p>
          <a:p>
            <a:pPr marL="342900" lvl="0" indent="-342900" algn="l" rtl="0">
              <a:spcAft>
                <a:spcPts val="0"/>
              </a:spcAft>
              <a:buSzPct val="79999"/>
              <a:buFont typeface="+mj-lt"/>
              <a:buAutoNum type="arabicPeriod"/>
            </a:pPr>
            <a:r>
              <a:rPr lang="en-US" b="1" dirty="0">
                <a:latin typeface="Calibri" panose="020F0502020204030204" pitchFamily="34" charset="0"/>
                <a:cs typeface="Calibri" panose="020F0502020204030204" pitchFamily="34" charset="0"/>
              </a:rPr>
              <a:t>Identify the individuals, groups, and organizations that are likely to be affected by the ethical decision.</a:t>
            </a:r>
          </a:p>
          <a:p>
            <a:pPr marL="342900" lvl="0" indent="-342900" algn="l" rtl="0">
              <a:spcAft>
                <a:spcPts val="0"/>
              </a:spcAft>
              <a:buSzPct val="79999"/>
              <a:buFont typeface="+mj-lt"/>
              <a:buAutoNum type="arabicPeriod"/>
            </a:pPr>
            <a:r>
              <a:rPr lang="en-US" b="1" dirty="0">
                <a:latin typeface="Calibri" panose="020F0502020204030204" pitchFamily="34" charset="0"/>
                <a:cs typeface="Calibri" panose="020F0502020204030204" pitchFamily="34" charset="0"/>
              </a:rPr>
              <a:t>Tentatively identify all possible courses of action and the participants involved in each, along with possible benefits and risks for each.</a:t>
            </a:r>
          </a:p>
          <a:p>
            <a:pPr marL="342900" lvl="0" indent="-342900" algn="l" rtl="0">
              <a:spcAft>
                <a:spcPts val="0"/>
              </a:spcAft>
              <a:buSzPct val="79999"/>
              <a:buFont typeface="+mj-lt"/>
              <a:buAutoNum type="arabicPeriod"/>
            </a:pPr>
            <a:r>
              <a:rPr lang="en-US" b="1" dirty="0">
                <a:latin typeface="Calibri" panose="020F0502020204030204" pitchFamily="34" charset="0"/>
                <a:cs typeface="Calibri" panose="020F0502020204030204" pitchFamily="34" charset="0"/>
              </a:rPr>
              <a:t>Thoroughly examine the reasons in favor of and opposed to each possible course of action, considering relevant:</a:t>
            </a:r>
            <a:endParaRPr dirty="0">
              <a:latin typeface="Calibri" panose="020F0502020204030204" pitchFamily="34" charset="0"/>
              <a:cs typeface="Calibri" panose="020F0502020204030204" pitchFamily="34" charset="0"/>
            </a:endParaRPr>
          </a:p>
          <a:p>
            <a:pPr marL="1257300" lvl="2" indent="-342900">
              <a:buSzPct val="79999"/>
              <a:buFont typeface="+mj-lt"/>
              <a:buAutoNum type="alphaLcParenR"/>
            </a:pPr>
            <a:r>
              <a:rPr lang="en-US" sz="1600" b="1" dirty="0">
                <a:latin typeface="Calibri" panose="020F0502020204030204" pitchFamily="34" charset="0"/>
                <a:cs typeface="Calibri" panose="020F0502020204030204" pitchFamily="34" charset="0"/>
              </a:rPr>
              <a:t>ethical theories, principles, and guidelines; </a:t>
            </a:r>
            <a:endParaRPr sz="1600" dirty="0">
              <a:latin typeface="Calibri" panose="020F0502020204030204" pitchFamily="34" charset="0"/>
              <a:cs typeface="Calibri" panose="020F0502020204030204" pitchFamily="34" charset="0"/>
            </a:endParaRPr>
          </a:p>
          <a:p>
            <a:pPr marL="1257300" lvl="2" indent="-342900">
              <a:buSzPct val="79999"/>
              <a:buFont typeface="+mj-lt"/>
              <a:buAutoNum type="alphaLcParenR"/>
            </a:pPr>
            <a:r>
              <a:rPr lang="en-US" sz="1600" b="1" dirty="0">
                <a:latin typeface="Calibri" panose="020F0502020204030204" pitchFamily="34" charset="0"/>
                <a:cs typeface="Calibri" panose="020F0502020204030204" pitchFamily="34" charset="0"/>
              </a:rPr>
              <a:t>codes of ethics and legal principles; </a:t>
            </a:r>
            <a:endParaRPr sz="1600" dirty="0">
              <a:latin typeface="Calibri" panose="020F0502020204030204" pitchFamily="34" charset="0"/>
              <a:cs typeface="Calibri" panose="020F0502020204030204" pitchFamily="34" charset="0"/>
            </a:endParaRPr>
          </a:p>
          <a:p>
            <a:pPr marL="1257300" lvl="2" indent="-342900">
              <a:buSzPct val="79999"/>
              <a:buFont typeface="+mj-lt"/>
              <a:buAutoNum type="alphaLcParenR"/>
            </a:pPr>
            <a:r>
              <a:rPr lang="en-US" sz="1600" b="1" dirty="0">
                <a:latin typeface="Calibri" panose="020F0502020204030204" pitchFamily="34" charset="0"/>
                <a:cs typeface="Calibri" panose="020F0502020204030204" pitchFamily="34" charset="0"/>
              </a:rPr>
              <a:t>social work practice theory and principles; and </a:t>
            </a:r>
            <a:endParaRPr sz="1600" dirty="0">
              <a:latin typeface="Calibri" panose="020F0502020204030204" pitchFamily="34" charset="0"/>
              <a:cs typeface="Calibri" panose="020F0502020204030204" pitchFamily="34" charset="0"/>
            </a:endParaRPr>
          </a:p>
          <a:p>
            <a:pPr marL="1257300" lvl="2" indent="-342900">
              <a:buSzPct val="79999"/>
              <a:buFont typeface="+mj-lt"/>
              <a:buAutoNum type="alphaLcParenR"/>
            </a:pPr>
            <a:r>
              <a:rPr lang="en-US" sz="1600" b="1" dirty="0">
                <a:latin typeface="Calibri" panose="020F0502020204030204" pitchFamily="34" charset="0"/>
                <a:cs typeface="Calibri" panose="020F0502020204030204" pitchFamily="34" charset="0"/>
              </a:rPr>
              <a:t>personal values (including religious, cultural, and ethnic values and political ideology).</a:t>
            </a:r>
            <a:endParaRPr sz="1600"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Font typeface="+mj-lt"/>
              <a:buAutoNum type="arabicPeriod" startAt="5"/>
            </a:pPr>
            <a:r>
              <a:rPr lang="en-US" b="1" dirty="0">
                <a:latin typeface="Calibri" panose="020F0502020204030204" pitchFamily="34" charset="0"/>
                <a:cs typeface="Calibri" panose="020F0502020204030204" pitchFamily="34" charset="0"/>
              </a:rPr>
              <a:t>Consult with colleagues and appropriate experts (such as agency staff, supervisors, agency administrators, attorneys, ethics scholars, and ethics committees).</a:t>
            </a:r>
          </a:p>
          <a:p>
            <a:pPr marL="342900" lvl="0" indent="-342900" algn="l" rtl="0">
              <a:spcBef>
                <a:spcPts val="1000"/>
              </a:spcBef>
              <a:spcAft>
                <a:spcPts val="0"/>
              </a:spcAft>
              <a:buSzPct val="79999"/>
              <a:buFont typeface="+mj-lt"/>
              <a:buAutoNum type="arabicPeriod" startAt="5"/>
            </a:pPr>
            <a:r>
              <a:rPr lang="en-US" b="1" dirty="0">
                <a:latin typeface="Calibri" panose="020F0502020204030204" pitchFamily="34" charset="0"/>
                <a:cs typeface="Calibri" panose="020F0502020204030204" pitchFamily="34" charset="0"/>
              </a:rPr>
              <a:t>Make the decision and document the decision-making process.</a:t>
            </a:r>
          </a:p>
          <a:p>
            <a:pPr marL="342900" lvl="0" indent="-342900" algn="l" rtl="0">
              <a:spcBef>
                <a:spcPts val="1000"/>
              </a:spcBef>
              <a:spcAft>
                <a:spcPts val="0"/>
              </a:spcAft>
              <a:buSzPct val="79999"/>
              <a:buFont typeface="+mj-lt"/>
              <a:buAutoNum type="arabicPeriod" startAt="5"/>
            </a:pPr>
            <a:r>
              <a:rPr lang="en-US" b="1" dirty="0">
                <a:latin typeface="Calibri" panose="020F0502020204030204" pitchFamily="34" charset="0"/>
                <a:cs typeface="Calibri" panose="020F0502020204030204" pitchFamily="34" charset="0"/>
              </a:rPr>
              <a:t>Monitor, evaluate, and document the decision.</a:t>
            </a:r>
            <a:endParaRPr dirty="0">
              <a:latin typeface="Calibri" panose="020F0502020204030204" pitchFamily="34" charset="0"/>
              <a:cs typeface="Calibri" panose="020F0502020204030204" pitchFamily="34" charset="0"/>
            </a:endParaRPr>
          </a:p>
          <a:p>
            <a:pPr marL="342900" lvl="0" indent="-265176" algn="l" rtl="0">
              <a:spcBef>
                <a:spcPts val="1000"/>
              </a:spcBef>
              <a:spcAft>
                <a:spcPts val="0"/>
              </a:spcAft>
              <a:buSzPct val="79999"/>
              <a:buNone/>
            </a:pPr>
            <a:endParaRPr dirty="0">
              <a:latin typeface="Calibri" panose="020F0502020204030204" pitchFamily="34" charset="0"/>
              <a:cs typeface="Calibri" panose="020F0502020204030204" pitchFamily="34" charset="0"/>
            </a:endParaRPr>
          </a:p>
        </p:txBody>
      </p:sp>
      <p:sp>
        <p:nvSpPr>
          <p:cNvPr id="429" name="Google Shape;429;p5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7"/>
          <p:cNvSpPr txBox="1">
            <a:spLocks noGrp="1"/>
          </p:cNvSpPr>
          <p:nvPr>
            <p:ph type="title"/>
          </p:nvPr>
        </p:nvSpPr>
        <p:spPr>
          <a:xfrm>
            <a:off x="1" y="609600"/>
            <a:ext cx="9613556"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Practice Ethical Dilemma Problem Solving Model: </a:t>
            </a:r>
            <a:r>
              <a:rPr lang="en-US" sz="3200" b="1" i="1" dirty="0">
                <a:latin typeface="Calibri" panose="020F0502020204030204" pitchFamily="34" charset="0"/>
                <a:cs typeface="Calibri" panose="020F0502020204030204" pitchFamily="34" charset="0"/>
                <a:sym typeface="Trebuchet MS"/>
              </a:rPr>
              <a:t>Case Scenario One</a:t>
            </a:r>
            <a:endParaRPr i="1" dirty="0">
              <a:latin typeface="Calibri" panose="020F0502020204030204" pitchFamily="34" charset="0"/>
              <a:cs typeface="Calibri" panose="020F0502020204030204" pitchFamily="34" charset="0"/>
            </a:endParaRPr>
          </a:p>
        </p:txBody>
      </p:sp>
      <p:sp>
        <p:nvSpPr>
          <p:cNvPr id="435" name="Google Shape;435;p57"/>
          <p:cNvSpPr txBox="1">
            <a:spLocks noGrp="1"/>
          </p:cNvSpPr>
          <p:nvPr>
            <p:ph type="body" idx="1"/>
          </p:nvPr>
        </p:nvSpPr>
        <p:spPr>
          <a:xfrm>
            <a:off x="632013" y="2340164"/>
            <a:ext cx="8765557" cy="270139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SzPts val="1440"/>
              <a:buNone/>
            </a:pPr>
            <a:r>
              <a:rPr lang="en-US" b="1" dirty="0">
                <a:latin typeface="Calibri" panose="020F0502020204030204" pitchFamily="34" charset="0"/>
                <a:cs typeface="Calibri" panose="020F0502020204030204" pitchFamily="34" charset="0"/>
              </a:rPr>
              <a:t>As a practitioner you are accountable to services with the client.  You are working with a client who is not making progress.  The client is vocal about not making progress. You discuss the client during supervision.  Your supervisor does not give you much direction. You do some reading on what you should do to support the client. Research indicates that the best intervention is an evidence-based treatment (for example DBT) that you have had two days of training. What decision should you make about the treatment for your client? </a:t>
            </a:r>
          </a:p>
        </p:txBody>
      </p:sp>
      <p:sp>
        <p:nvSpPr>
          <p:cNvPr id="436" name="Google Shape;436;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a:spLocks noGrp="1"/>
          </p:cNvSpPr>
          <p:nvPr>
            <p:ph type="title"/>
          </p:nvPr>
        </p:nvSpPr>
        <p:spPr>
          <a:xfrm>
            <a:off x="210065" y="517178"/>
            <a:ext cx="9304638" cy="62634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1D6B"/>
              </a:buClr>
              <a:buSzPct val="100000"/>
              <a:buFont typeface="Trebuchet MS"/>
              <a:buNone/>
            </a:pPr>
            <a:r>
              <a:rPr lang="en-US" b="1" dirty="0">
                <a:latin typeface="Trebuchet MS"/>
                <a:ea typeface="Trebuchet MS"/>
                <a:cs typeface="Trebuchet MS"/>
                <a:sym typeface="Trebuchet MS"/>
              </a:rPr>
              <a:t>Discussion: </a:t>
            </a:r>
            <a:r>
              <a:rPr lang="en-US" b="1" i="1" dirty="0">
                <a:latin typeface="Trebuchet MS"/>
                <a:ea typeface="Trebuchet MS"/>
                <a:cs typeface="Trebuchet MS"/>
                <a:sym typeface="Trebuchet MS"/>
              </a:rPr>
              <a:t>Ethical Dilemma Case One</a:t>
            </a:r>
            <a:endParaRPr i="1" dirty="0"/>
          </a:p>
        </p:txBody>
      </p:sp>
      <p:sp>
        <p:nvSpPr>
          <p:cNvPr id="442" name="Google Shape;442;p58"/>
          <p:cNvSpPr txBox="1">
            <a:spLocks noGrp="1"/>
          </p:cNvSpPr>
          <p:nvPr>
            <p:ph type="body" idx="1"/>
          </p:nvPr>
        </p:nvSpPr>
        <p:spPr>
          <a:xfrm>
            <a:off x="691477" y="1643449"/>
            <a:ext cx="8596668" cy="458047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Aft>
                <a:spcPts val="0"/>
              </a:spcAft>
              <a:buSzPct val="79999"/>
              <a:buFont typeface="+mj-lt"/>
              <a:buAutoNum type="arabicPeriod"/>
            </a:pPr>
            <a:r>
              <a:rPr lang="en-US" b="1" dirty="0"/>
              <a:t>What is the ethical issue(s)?</a:t>
            </a:r>
          </a:p>
          <a:p>
            <a:pPr marL="342900" lvl="0" indent="-342900" algn="l" rtl="0">
              <a:spcAft>
                <a:spcPts val="0"/>
              </a:spcAft>
              <a:buSzPct val="79999"/>
              <a:buFont typeface="+mj-lt"/>
              <a:buAutoNum type="arabicPeriod"/>
            </a:pPr>
            <a:r>
              <a:rPr lang="en-US" b="1" dirty="0"/>
              <a:t>Who is likely to be affected by the ethical decision?</a:t>
            </a:r>
          </a:p>
          <a:p>
            <a:pPr marL="342900" lvl="0" indent="-342900" algn="l" rtl="0">
              <a:spcAft>
                <a:spcPts val="0"/>
              </a:spcAft>
              <a:buSzPct val="79999"/>
              <a:buFont typeface="+mj-lt"/>
              <a:buAutoNum type="arabicPeriod"/>
            </a:pPr>
            <a:r>
              <a:rPr lang="en-US" b="1" dirty="0"/>
              <a:t>What are the tentative courses of action---who will benefit and what are the risks?</a:t>
            </a:r>
          </a:p>
          <a:p>
            <a:pPr marL="342900" lvl="0" indent="-342900" algn="l" rtl="0">
              <a:spcAft>
                <a:spcPts val="0"/>
              </a:spcAft>
              <a:buSzPct val="79999"/>
              <a:buFont typeface="+mj-lt"/>
              <a:buAutoNum type="arabicPeriod"/>
            </a:pPr>
            <a:r>
              <a:rPr lang="en-US" b="1" dirty="0"/>
              <a:t>Examine your reasoning---how did you consider:</a:t>
            </a:r>
            <a:endParaRPr dirty="0"/>
          </a:p>
          <a:p>
            <a:pPr marL="1257300" lvl="2" indent="-342900">
              <a:buSzPct val="79999"/>
              <a:buFont typeface="+mj-lt"/>
              <a:buAutoNum type="alphaLcParenR"/>
            </a:pPr>
            <a:r>
              <a:rPr lang="en-US" sz="1500" b="1" dirty="0"/>
              <a:t>ethical theories, principles, and guidelines; </a:t>
            </a:r>
            <a:endParaRPr sz="1500" dirty="0"/>
          </a:p>
          <a:p>
            <a:pPr marL="1257300" lvl="2" indent="-342900">
              <a:buSzPct val="79999"/>
              <a:buFont typeface="+mj-lt"/>
              <a:buAutoNum type="alphaLcParenR"/>
            </a:pPr>
            <a:r>
              <a:rPr lang="en-US" sz="1500" b="1" dirty="0"/>
              <a:t>codes of ethics and legal principles; </a:t>
            </a:r>
            <a:endParaRPr sz="1500" dirty="0"/>
          </a:p>
          <a:p>
            <a:pPr marL="1257300" lvl="2" indent="-342900">
              <a:buSzPct val="79999"/>
              <a:buFont typeface="+mj-lt"/>
              <a:buAutoNum type="alphaLcParenR"/>
            </a:pPr>
            <a:r>
              <a:rPr lang="en-US" sz="1500" b="1" dirty="0"/>
              <a:t>social work practice theory and principles; and </a:t>
            </a:r>
            <a:endParaRPr sz="1500" dirty="0"/>
          </a:p>
          <a:p>
            <a:pPr marL="1257300" lvl="2" indent="-342900">
              <a:buSzPct val="79999"/>
              <a:buFont typeface="+mj-lt"/>
              <a:buAutoNum type="alphaLcParenR"/>
            </a:pPr>
            <a:r>
              <a:rPr lang="en-US" sz="1500" b="1" dirty="0"/>
              <a:t>personal values (religious, cultural, and ethnic values and political ideology).</a:t>
            </a:r>
            <a:endParaRPr lang="en-US" sz="1500" dirty="0"/>
          </a:p>
          <a:p>
            <a:pPr marL="342900" indent="-342900">
              <a:buSzPct val="79999"/>
              <a:buFont typeface="+mj-lt"/>
              <a:buAutoNum type="arabicPeriod"/>
            </a:pPr>
            <a:r>
              <a:rPr lang="en-US" sz="1900" b="1" dirty="0"/>
              <a:t>Who will you consult with? </a:t>
            </a:r>
            <a:endParaRPr lang="en-US" sz="1900" dirty="0"/>
          </a:p>
          <a:p>
            <a:pPr marL="342900" indent="-342900">
              <a:buSzPct val="79999"/>
              <a:buFont typeface="+mj-lt"/>
              <a:buAutoNum type="arabicPeriod"/>
            </a:pPr>
            <a:r>
              <a:rPr lang="en-US" b="1" dirty="0"/>
              <a:t>How will you document the decision-making process?</a:t>
            </a:r>
            <a:endParaRPr lang="en-US" dirty="0"/>
          </a:p>
          <a:p>
            <a:pPr marL="342900" indent="-342900">
              <a:buSzPct val="79999"/>
              <a:buFont typeface="+mj-lt"/>
              <a:buAutoNum type="arabicPeriod"/>
            </a:pPr>
            <a:r>
              <a:rPr lang="en-US" b="1" dirty="0"/>
              <a:t>How will you continue to monitor, evaluate, and continue to document the    decision?</a:t>
            </a:r>
            <a:endParaRPr dirty="0"/>
          </a:p>
          <a:p>
            <a:pPr marL="342900" lvl="0" indent="-258318" algn="l" rtl="0">
              <a:spcBef>
                <a:spcPts val="1000"/>
              </a:spcBef>
              <a:spcAft>
                <a:spcPts val="0"/>
              </a:spcAft>
              <a:buSzPct val="79999"/>
              <a:buNone/>
            </a:pPr>
            <a:endParaRPr b="1" dirty="0"/>
          </a:p>
          <a:p>
            <a:pPr marL="342900" lvl="0" indent="-258318" algn="l" rtl="0">
              <a:spcBef>
                <a:spcPts val="1000"/>
              </a:spcBef>
              <a:spcAft>
                <a:spcPts val="0"/>
              </a:spcAft>
              <a:buSzPct val="79999"/>
              <a:buNone/>
            </a:pPr>
            <a:endParaRPr b="1" dirty="0"/>
          </a:p>
        </p:txBody>
      </p:sp>
      <p:sp>
        <p:nvSpPr>
          <p:cNvPr id="443" name="Google Shape;443;p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7"/>
          <p:cNvSpPr txBox="1">
            <a:spLocks noGrp="1"/>
          </p:cNvSpPr>
          <p:nvPr>
            <p:ph type="title"/>
          </p:nvPr>
        </p:nvSpPr>
        <p:spPr>
          <a:xfrm>
            <a:off x="1" y="609600"/>
            <a:ext cx="9613556"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Practice Ethical Dilemma Problem Solving Model: </a:t>
            </a:r>
            <a:r>
              <a:rPr lang="en-US" sz="3200" b="1" i="1" dirty="0">
                <a:latin typeface="Calibri" panose="020F0502020204030204" pitchFamily="34" charset="0"/>
                <a:cs typeface="Calibri" panose="020F0502020204030204" pitchFamily="34" charset="0"/>
                <a:sym typeface="Trebuchet MS"/>
              </a:rPr>
              <a:t>Case Scenario Two</a:t>
            </a:r>
            <a:endParaRPr i="1" dirty="0">
              <a:latin typeface="Calibri" panose="020F0502020204030204" pitchFamily="34" charset="0"/>
              <a:cs typeface="Calibri" panose="020F0502020204030204" pitchFamily="34" charset="0"/>
            </a:endParaRPr>
          </a:p>
        </p:txBody>
      </p:sp>
      <p:sp>
        <p:nvSpPr>
          <p:cNvPr id="435" name="Google Shape;435;p57"/>
          <p:cNvSpPr txBox="1">
            <a:spLocks noGrp="1"/>
          </p:cNvSpPr>
          <p:nvPr>
            <p:ph type="body" idx="1"/>
          </p:nvPr>
        </p:nvSpPr>
        <p:spPr>
          <a:xfrm>
            <a:off x="632013" y="2340164"/>
            <a:ext cx="8765557" cy="270139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lang="en-US" b="1" dirty="0">
              <a:latin typeface="Calibri" panose="020F0502020204030204" pitchFamily="34" charset="0"/>
              <a:cs typeface="Calibri" panose="020F0502020204030204" pitchFamily="34" charset="0"/>
            </a:endParaRPr>
          </a:p>
          <a:p>
            <a:pPr marL="0" lvl="0" indent="0">
              <a:spcBef>
                <a:spcPts val="0"/>
              </a:spcBef>
              <a:buNone/>
            </a:pPr>
            <a:r>
              <a:rPr lang="en-US" b="1" dirty="0">
                <a:latin typeface="Calibri" panose="020F0502020204030204" pitchFamily="34" charset="0"/>
                <a:cs typeface="Calibri" panose="020F0502020204030204" pitchFamily="34" charset="0"/>
              </a:rPr>
              <a:t>You recently attended an ethics and boundaries training that reviewed the ethical responsibility to use evidence-based practices in the helping professions, and are very passionate about wanting to provide evidence-based treatments in your work.  You bring up your thoughts as a part of a clinical team meeting, and quickly become frustrated because it seems that although your direct supervisor supports your desire to use evidence-based treatments, your organization does not appear to</a:t>
            </a:r>
            <a:r>
              <a:rPr lang="en-US" b="1">
                <a:latin typeface="Calibri" panose="020F0502020204030204" pitchFamily="34" charset="0"/>
                <a:cs typeface="Calibri" panose="020F0502020204030204" pitchFamily="34" charset="0"/>
              </a:rPr>
              <a:t>, and has </a:t>
            </a:r>
            <a:r>
              <a:rPr lang="en-US" b="1" dirty="0">
                <a:latin typeface="Calibri" panose="020F0502020204030204" pitchFamily="34" charset="0"/>
                <a:cs typeface="Calibri" panose="020F0502020204030204" pitchFamily="34" charset="0"/>
              </a:rPr>
              <a:t>no money and little interest in moving towards an EBP model</a:t>
            </a:r>
            <a:r>
              <a:rPr lang="en-US" b="1">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sp>
        <p:nvSpPr>
          <p:cNvPr id="436" name="Google Shape;436;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extLst>
      <p:ext uri="{BB962C8B-B14F-4D97-AF65-F5344CB8AC3E}">
        <p14:creationId xmlns:p14="http://schemas.microsoft.com/office/powerpoint/2010/main" val="17017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a:spLocks noGrp="1"/>
          </p:cNvSpPr>
          <p:nvPr>
            <p:ph type="title"/>
          </p:nvPr>
        </p:nvSpPr>
        <p:spPr>
          <a:xfrm>
            <a:off x="210065" y="517178"/>
            <a:ext cx="9304638" cy="62634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1D6B"/>
              </a:buClr>
              <a:buSzPct val="100000"/>
              <a:buFont typeface="Trebuchet MS"/>
              <a:buNone/>
            </a:pPr>
            <a:r>
              <a:rPr lang="en-US" b="1" dirty="0">
                <a:latin typeface="Trebuchet MS"/>
                <a:ea typeface="Trebuchet MS"/>
                <a:cs typeface="Trebuchet MS"/>
                <a:sym typeface="Trebuchet MS"/>
              </a:rPr>
              <a:t>Discussion: </a:t>
            </a:r>
            <a:r>
              <a:rPr lang="en-US" b="1" i="1" dirty="0">
                <a:latin typeface="Trebuchet MS"/>
                <a:ea typeface="Trebuchet MS"/>
                <a:cs typeface="Trebuchet MS"/>
                <a:sym typeface="Trebuchet MS"/>
              </a:rPr>
              <a:t>Ethical Dilemma Case </a:t>
            </a:r>
            <a:r>
              <a:rPr lang="en-US" b="1" i="1" dirty="0"/>
              <a:t>Two</a:t>
            </a:r>
            <a:endParaRPr i="1" dirty="0"/>
          </a:p>
        </p:txBody>
      </p:sp>
      <p:sp>
        <p:nvSpPr>
          <p:cNvPr id="442" name="Google Shape;442;p58"/>
          <p:cNvSpPr txBox="1">
            <a:spLocks noGrp="1"/>
          </p:cNvSpPr>
          <p:nvPr>
            <p:ph type="body" idx="1"/>
          </p:nvPr>
        </p:nvSpPr>
        <p:spPr>
          <a:xfrm>
            <a:off x="691477" y="1643449"/>
            <a:ext cx="8596668" cy="458047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Aft>
                <a:spcPts val="0"/>
              </a:spcAft>
              <a:buSzPct val="79999"/>
              <a:buFont typeface="+mj-lt"/>
              <a:buAutoNum type="arabicPeriod"/>
            </a:pPr>
            <a:r>
              <a:rPr lang="en-US" b="1" dirty="0"/>
              <a:t>What is the ethical issue(s)?</a:t>
            </a:r>
          </a:p>
          <a:p>
            <a:pPr marL="342900" lvl="0" indent="-342900" algn="l" rtl="0">
              <a:spcAft>
                <a:spcPts val="0"/>
              </a:spcAft>
              <a:buSzPct val="79999"/>
              <a:buFont typeface="+mj-lt"/>
              <a:buAutoNum type="arabicPeriod"/>
            </a:pPr>
            <a:r>
              <a:rPr lang="en-US" b="1" dirty="0"/>
              <a:t>Who is likely to be affected by the ethical decision?</a:t>
            </a:r>
          </a:p>
          <a:p>
            <a:pPr marL="342900" lvl="0" indent="-342900" algn="l" rtl="0">
              <a:spcAft>
                <a:spcPts val="0"/>
              </a:spcAft>
              <a:buSzPct val="79999"/>
              <a:buFont typeface="+mj-lt"/>
              <a:buAutoNum type="arabicPeriod"/>
            </a:pPr>
            <a:r>
              <a:rPr lang="en-US" b="1" dirty="0"/>
              <a:t>What are the tentative courses of action---who will benefit and what are the risks?</a:t>
            </a:r>
          </a:p>
          <a:p>
            <a:pPr marL="342900" lvl="0" indent="-342900" algn="l" rtl="0">
              <a:spcAft>
                <a:spcPts val="0"/>
              </a:spcAft>
              <a:buSzPct val="79999"/>
              <a:buFont typeface="+mj-lt"/>
              <a:buAutoNum type="arabicPeriod"/>
            </a:pPr>
            <a:r>
              <a:rPr lang="en-US" b="1" dirty="0"/>
              <a:t>Examine your reasoning---how did you consider:</a:t>
            </a:r>
            <a:endParaRPr dirty="0"/>
          </a:p>
          <a:p>
            <a:pPr marL="1257300" lvl="2" indent="-342900">
              <a:buSzPct val="79999"/>
              <a:buFont typeface="+mj-lt"/>
              <a:buAutoNum type="alphaLcParenR"/>
            </a:pPr>
            <a:r>
              <a:rPr lang="en-US" sz="1500" b="1" dirty="0"/>
              <a:t>ethical theories, principles, and guidelines; </a:t>
            </a:r>
            <a:endParaRPr sz="1500" dirty="0"/>
          </a:p>
          <a:p>
            <a:pPr marL="1257300" lvl="2" indent="-342900">
              <a:buSzPct val="79999"/>
              <a:buFont typeface="+mj-lt"/>
              <a:buAutoNum type="alphaLcParenR"/>
            </a:pPr>
            <a:r>
              <a:rPr lang="en-US" sz="1500" b="1" dirty="0"/>
              <a:t>codes of ethics and legal principles; </a:t>
            </a:r>
            <a:endParaRPr sz="1500" dirty="0"/>
          </a:p>
          <a:p>
            <a:pPr marL="1257300" lvl="2" indent="-342900">
              <a:buSzPct val="79999"/>
              <a:buFont typeface="+mj-lt"/>
              <a:buAutoNum type="alphaLcParenR"/>
            </a:pPr>
            <a:r>
              <a:rPr lang="en-US" sz="1500" b="1" dirty="0"/>
              <a:t>social work practice theory and principles; and </a:t>
            </a:r>
            <a:endParaRPr sz="1500" dirty="0"/>
          </a:p>
          <a:p>
            <a:pPr marL="1257300" lvl="2" indent="-342900">
              <a:buSzPct val="79999"/>
              <a:buFont typeface="+mj-lt"/>
              <a:buAutoNum type="alphaLcParenR"/>
            </a:pPr>
            <a:r>
              <a:rPr lang="en-US" sz="1500" b="1" dirty="0"/>
              <a:t>personal values (religious, cultural, and ethnic values and political ideology).</a:t>
            </a:r>
            <a:endParaRPr lang="en-US" sz="1500" dirty="0"/>
          </a:p>
          <a:p>
            <a:pPr marL="342900" indent="-342900">
              <a:buSzPct val="79999"/>
              <a:buFont typeface="+mj-lt"/>
              <a:buAutoNum type="arabicPeriod"/>
            </a:pPr>
            <a:r>
              <a:rPr lang="en-US" sz="1900" b="1" dirty="0"/>
              <a:t>Who will you consult with? </a:t>
            </a:r>
            <a:endParaRPr lang="en-US" sz="1900" dirty="0"/>
          </a:p>
          <a:p>
            <a:pPr marL="342900" indent="-342900">
              <a:buSzPct val="79999"/>
              <a:buFont typeface="+mj-lt"/>
              <a:buAutoNum type="arabicPeriod"/>
            </a:pPr>
            <a:r>
              <a:rPr lang="en-US" b="1" dirty="0"/>
              <a:t>How will you document the decision-making process?</a:t>
            </a:r>
            <a:endParaRPr lang="en-US" dirty="0"/>
          </a:p>
          <a:p>
            <a:pPr marL="342900" indent="-342900">
              <a:buSzPct val="79999"/>
              <a:buFont typeface="+mj-lt"/>
              <a:buAutoNum type="arabicPeriod"/>
            </a:pPr>
            <a:r>
              <a:rPr lang="en-US" b="1" dirty="0"/>
              <a:t>How will you continue to monitor, evaluate, and continue to document the    decision?</a:t>
            </a:r>
            <a:endParaRPr dirty="0"/>
          </a:p>
          <a:p>
            <a:pPr marL="342900" lvl="0" indent="-258318" algn="l" rtl="0">
              <a:spcBef>
                <a:spcPts val="1000"/>
              </a:spcBef>
              <a:spcAft>
                <a:spcPts val="0"/>
              </a:spcAft>
              <a:buSzPct val="79999"/>
              <a:buNone/>
            </a:pPr>
            <a:endParaRPr b="1" dirty="0"/>
          </a:p>
          <a:p>
            <a:pPr marL="342900" lvl="0" indent="-258318" algn="l" rtl="0">
              <a:spcBef>
                <a:spcPts val="1000"/>
              </a:spcBef>
              <a:spcAft>
                <a:spcPts val="0"/>
              </a:spcAft>
              <a:buSzPct val="79999"/>
              <a:buNone/>
            </a:pPr>
            <a:endParaRPr b="1" dirty="0"/>
          </a:p>
        </p:txBody>
      </p:sp>
      <p:sp>
        <p:nvSpPr>
          <p:cNvPr id="443" name="Google Shape;443;p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extLst>
      <p:ext uri="{BB962C8B-B14F-4D97-AF65-F5344CB8AC3E}">
        <p14:creationId xmlns:p14="http://schemas.microsoft.com/office/powerpoint/2010/main" val="1576298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48EC-AC05-437B-A7F2-B33BD36E4513}"/>
              </a:ext>
            </a:extLst>
          </p:cNvPr>
          <p:cNvSpPr>
            <a:spLocks noGrp="1"/>
          </p:cNvSpPr>
          <p:nvPr>
            <p:ph type="title"/>
          </p:nvPr>
        </p:nvSpPr>
        <p:spPr/>
        <p:txBody>
          <a:bodyPr>
            <a:normAutofit/>
          </a:bodyPr>
          <a:lstStyle/>
          <a:p>
            <a:pPr algn="ctr"/>
            <a:r>
              <a:rPr lang="en-US" altLang="en-US" b="1" dirty="0">
                <a:latin typeface="Calibri" panose="020F0502020204030204" pitchFamily="34" charset="0"/>
                <a:cs typeface="Calibri" panose="020F0502020204030204" pitchFamily="34" charset="0"/>
              </a:rPr>
              <a:t>Implementation Science</a:t>
            </a:r>
            <a:br>
              <a:rPr lang="en-US" altLang="en-US" b="1" dirty="0">
                <a:latin typeface="Calibri" panose="020F0502020204030204" pitchFamily="34" charset="0"/>
                <a:cs typeface="Calibri" panose="020F0502020204030204" pitchFamily="34" charset="0"/>
              </a:rPr>
            </a:br>
            <a:r>
              <a:rPr lang="en-US" altLang="en-US" sz="2400" b="1" i="1" dirty="0">
                <a:latin typeface="Calibri" panose="020F0502020204030204" pitchFamily="34" charset="0"/>
                <a:cs typeface="Calibri" panose="020F0502020204030204" pitchFamily="34" charset="0"/>
              </a:rPr>
              <a:t>(Fixsen et al., 2005)</a:t>
            </a:r>
            <a:endParaRPr lang="en-US" i="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4DF939D-4E65-4D3A-89BA-EEEA302C7FA0}"/>
              </a:ext>
            </a:extLst>
          </p:cNvPr>
          <p:cNvPicPr>
            <a:picLocks noChangeAspect="1"/>
          </p:cNvPicPr>
          <p:nvPr/>
        </p:nvPicPr>
        <p:blipFill>
          <a:blip r:embed="rId3"/>
          <a:stretch>
            <a:fillRect/>
          </a:stretch>
        </p:blipFill>
        <p:spPr>
          <a:xfrm>
            <a:off x="677333" y="2073499"/>
            <a:ext cx="8447369" cy="3586830"/>
          </a:xfrm>
          <a:prstGeom prst="rect">
            <a:avLst/>
          </a:prstGeom>
        </p:spPr>
      </p:pic>
      <p:sp>
        <p:nvSpPr>
          <p:cNvPr id="4" name="Slide Number Placeholder 3">
            <a:extLst>
              <a:ext uri="{FF2B5EF4-FFF2-40B4-BE49-F238E27FC236}">
                <a16:creationId xmlns:a16="http://schemas.microsoft.com/office/drawing/2014/main" id="{9B87F8A4-A698-4CFC-84E4-F69C4A146C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75</a:t>
            </a:fld>
            <a:endParaRPr lang="en-US"/>
          </a:p>
        </p:txBody>
      </p:sp>
    </p:spTree>
    <p:extLst>
      <p:ext uri="{BB962C8B-B14F-4D97-AF65-F5344CB8AC3E}">
        <p14:creationId xmlns:p14="http://schemas.microsoft.com/office/powerpoint/2010/main" val="2701422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D37A-E48D-4FD9-8A1E-53AAB9B0384A}"/>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Research about Implementation</a:t>
            </a:r>
          </a:p>
        </p:txBody>
      </p:sp>
      <p:sp>
        <p:nvSpPr>
          <p:cNvPr id="4" name="Slide Number Placeholder 3">
            <a:extLst>
              <a:ext uri="{FF2B5EF4-FFF2-40B4-BE49-F238E27FC236}">
                <a16:creationId xmlns:a16="http://schemas.microsoft.com/office/drawing/2014/main" id="{0903B0ED-3D5D-4ACD-9C3C-DF8B5D2DC1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76</a:t>
            </a:fld>
            <a:endParaRPr lang="en-US"/>
          </a:p>
        </p:txBody>
      </p:sp>
      <p:graphicFrame>
        <p:nvGraphicFramePr>
          <p:cNvPr id="5" name="Content Placeholder 6">
            <a:extLst>
              <a:ext uri="{FF2B5EF4-FFF2-40B4-BE49-F238E27FC236}">
                <a16:creationId xmlns:a16="http://schemas.microsoft.com/office/drawing/2014/main" id="{47F700A7-4991-418C-A78A-09F790D74264}"/>
              </a:ext>
            </a:extLst>
          </p:cNvPr>
          <p:cNvGraphicFramePr>
            <a:graphicFrameLocks/>
          </p:cNvGraphicFramePr>
          <p:nvPr>
            <p:extLst>
              <p:ext uri="{D42A27DB-BD31-4B8C-83A1-F6EECF244321}">
                <p14:modId xmlns:p14="http://schemas.microsoft.com/office/powerpoint/2010/main" val="3373053248"/>
              </p:ext>
            </p:extLst>
          </p:nvPr>
        </p:nvGraphicFramePr>
        <p:xfrm>
          <a:off x="1374824" y="1814384"/>
          <a:ext cx="7557508" cy="422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7">
            <a:extLst>
              <a:ext uri="{FF2B5EF4-FFF2-40B4-BE49-F238E27FC236}">
                <a16:creationId xmlns:a16="http://schemas.microsoft.com/office/drawing/2014/main" id="{FB17E716-725E-4B39-AD19-FBED2752C2B2}"/>
              </a:ext>
            </a:extLst>
          </p:cNvPr>
          <p:cNvSpPr txBox="1">
            <a:spLocks noChangeArrowheads="1"/>
          </p:cNvSpPr>
          <p:nvPr/>
        </p:nvSpPr>
        <p:spPr bwMode="auto">
          <a:xfrm rot="-307150">
            <a:off x="2065097" y="3950603"/>
            <a:ext cx="617696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INSUFFICENT TO EFFECTIVELY CHANGE PRACTICE</a:t>
            </a:r>
          </a:p>
        </p:txBody>
      </p:sp>
    </p:spTree>
    <p:extLst>
      <p:ext uri="{BB962C8B-B14F-4D97-AF65-F5344CB8AC3E}">
        <p14:creationId xmlns:p14="http://schemas.microsoft.com/office/powerpoint/2010/main" val="1249781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D930-232C-4A2E-B340-468B6F915D4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Ensuring Fidelity</a:t>
            </a:r>
          </a:p>
        </p:txBody>
      </p:sp>
      <p:sp>
        <p:nvSpPr>
          <p:cNvPr id="4" name="Slide Number Placeholder 3">
            <a:extLst>
              <a:ext uri="{FF2B5EF4-FFF2-40B4-BE49-F238E27FC236}">
                <a16:creationId xmlns:a16="http://schemas.microsoft.com/office/drawing/2014/main" id="{7D744483-2E26-47B3-91D2-1CE9F42F90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77</a:t>
            </a:fld>
            <a:endParaRPr lang="en-US"/>
          </a:p>
        </p:txBody>
      </p:sp>
      <p:graphicFrame>
        <p:nvGraphicFramePr>
          <p:cNvPr id="6" name="Content Placeholder 5">
            <a:extLst>
              <a:ext uri="{FF2B5EF4-FFF2-40B4-BE49-F238E27FC236}">
                <a16:creationId xmlns:a16="http://schemas.microsoft.com/office/drawing/2014/main" id="{CA325DA4-63DC-4A5A-96C2-506CE1EB8BEA}"/>
              </a:ext>
            </a:extLst>
          </p:cNvPr>
          <p:cNvGraphicFramePr>
            <a:graphicFrameLocks noGrp="1"/>
          </p:cNvGraphicFramePr>
          <p:nvPr>
            <p:ph idx="1"/>
            <p:extLst>
              <p:ext uri="{D42A27DB-BD31-4B8C-83A1-F6EECF244321}">
                <p14:modId xmlns:p14="http://schemas.microsoft.com/office/powerpoint/2010/main" val="1446290562"/>
              </p:ext>
            </p:extLst>
          </p:nvPr>
        </p:nvGraphicFramePr>
        <p:xfrm>
          <a:off x="1410757" y="1713025"/>
          <a:ext cx="7521575" cy="42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126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B90A-365B-455D-9628-C4DC04EA71E0}"/>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Misconceptions about EBTs</a:t>
            </a:r>
          </a:p>
        </p:txBody>
      </p:sp>
      <p:sp>
        <p:nvSpPr>
          <p:cNvPr id="3" name="Text Placeholder 2">
            <a:extLst>
              <a:ext uri="{FF2B5EF4-FFF2-40B4-BE49-F238E27FC236}">
                <a16:creationId xmlns:a16="http://schemas.microsoft.com/office/drawing/2014/main" id="{500F0481-1F47-40DB-BB0D-136B577166FB}"/>
              </a:ext>
            </a:extLst>
          </p:cNvPr>
          <p:cNvSpPr>
            <a:spLocks noGrp="1"/>
          </p:cNvSpPr>
          <p:nvPr>
            <p:ph type="body" idx="1"/>
          </p:nvPr>
        </p:nvSpPr>
        <p:spPr>
          <a:xfrm>
            <a:off x="677333" y="2160589"/>
            <a:ext cx="8596669" cy="3880773"/>
          </a:xfrm>
        </p:spPr>
        <p:txBody>
          <a:bodyPr/>
          <a:lstStyle/>
          <a:p>
            <a:pPr>
              <a:buSzPct val="150000"/>
              <a:buFontTx/>
              <a:buBlip>
                <a:blip r:embed="rId3"/>
              </a:buBlip>
            </a:pPr>
            <a:r>
              <a:rPr lang="en-US" altLang="en-US" sz="20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“EBTs are too rigid – don’t take in to account client diversity”</a:t>
            </a:r>
          </a:p>
          <a:p>
            <a:pPr>
              <a:buSzPct val="150000"/>
              <a:buFontTx/>
              <a:buNone/>
            </a:pPr>
            <a:endParaRPr lang="en-US" altLang="en-US" sz="2000" b="1" dirty="0">
              <a:latin typeface="Calibri" panose="020F0502020204030204" pitchFamily="34" charset="0"/>
              <a:cs typeface="Calibri" panose="020F0502020204030204" pitchFamily="34" charset="0"/>
            </a:endParaRPr>
          </a:p>
          <a:p>
            <a:pPr lvl="1">
              <a:buSzPct val="150000"/>
              <a:buFontTx/>
              <a:buNone/>
            </a:pPr>
            <a:r>
              <a:rPr lang="en-US" altLang="en-US" sz="2000" b="1" dirty="0">
                <a:latin typeface="Calibri" panose="020F0502020204030204" pitchFamily="34" charset="0"/>
                <a:cs typeface="Calibri" panose="020F0502020204030204" pitchFamily="34" charset="0"/>
              </a:rPr>
              <a:t>	</a:t>
            </a:r>
            <a:r>
              <a:rPr lang="en-US" altLang="en-US" sz="2000" b="1" dirty="0">
                <a:solidFill>
                  <a:srgbClr val="000099"/>
                </a:solidFill>
                <a:latin typeface="Calibri" panose="020F0502020204030204" pitchFamily="34" charset="0"/>
                <a:cs typeface="Calibri" panose="020F0502020204030204" pitchFamily="34" charset="0"/>
              </a:rPr>
              <a:t>All of the models to be presented emphasize the need for careful assessment of the </a:t>
            </a:r>
            <a:r>
              <a:rPr lang="en-US" altLang="en-US" sz="2000" b="1" i="1" dirty="0">
                <a:solidFill>
                  <a:srgbClr val="000099"/>
                </a:solidFill>
                <a:latin typeface="Calibri" panose="020F0502020204030204" pitchFamily="34" charset="0"/>
                <a:cs typeface="Calibri" panose="020F0502020204030204" pitchFamily="34" charset="0"/>
              </a:rPr>
              <a:t>unique</a:t>
            </a:r>
            <a:r>
              <a:rPr lang="en-US" altLang="en-US" sz="2000" b="1" dirty="0">
                <a:solidFill>
                  <a:srgbClr val="000099"/>
                </a:solidFill>
                <a:latin typeface="Calibri" panose="020F0502020204030204" pitchFamily="34" charset="0"/>
                <a:cs typeface="Calibri" panose="020F0502020204030204" pitchFamily="34" charset="0"/>
              </a:rPr>
              <a:t> combination of variables contributing to the presenting problem(s)</a:t>
            </a:r>
            <a:r>
              <a:rPr lang="en-US" altLang="en-US" sz="2000" b="1"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B47F2D4-ED12-40CD-9927-D0C03516C5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78</a:t>
            </a:fld>
            <a:endParaRPr lang="en-US"/>
          </a:p>
        </p:txBody>
      </p:sp>
    </p:spTree>
    <p:extLst>
      <p:ext uri="{BB962C8B-B14F-4D97-AF65-F5344CB8AC3E}">
        <p14:creationId xmlns:p14="http://schemas.microsoft.com/office/powerpoint/2010/main" val="3438873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B9E8-D27B-44CE-8C7F-C3B335D2E826}"/>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Misconceptions about EBTs</a:t>
            </a:r>
          </a:p>
        </p:txBody>
      </p:sp>
      <p:sp>
        <p:nvSpPr>
          <p:cNvPr id="3" name="Text Placeholder 2">
            <a:extLst>
              <a:ext uri="{FF2B5EF4-FFF2-40B4-BE49-F238E27FC236}">
                <a16:creationId xmlns:a16="http://schemas.microsoft.com/office/drawing/2014/main" id="{9C11D7B7-71F1-4136-A24C-C740F06C7A22}"/>
              </a:ext>
            </a:extLst>
          </p:cNvPr>
          <p:cNvSpPr>
            <a:spLocks noGrp="1"/>
          </p:cNvSpPr>
          <p:nvPr>
            <p:ph type="body" idx="1"/>
          </p:nvPr>
        </p:nvSpPr>
        <p:spPr/>
        <p:txBody>
          <a:bodyPr/>
          <a:lstStyle/>
          <a:p>
            <a:pPr>
              <a:buSzPct val="150000"/>
              <a:buFontTx/>
              <a:buBlip>
                <a:blip r:embed="rId3"/>
              </a:buBlip>
            </a:pPr>
            <a:r>
              <a:rPr lang="en-US" altLang="en-US" sz="2400" b="1" dirty="0">
                <a:latin typeface="Calibri" panose="020F0502020204030204" pitchFamily="34" charset="0"/>
                <a:cs typeface="Calibri" panose="020F0502020204030204" pitchFamily="34" charset="0"/>
              </a:rPr>
              <a:t>“EBTs ignore client values and preferences”</a:t>
            </a:r>
          </a:p>
          <a:p>
            <a:pPr>
              <a:buSzPct val="150000"/>
              <a:buFontTx/>
              <a:buNone/>
            </a:pPr>
            <a:endParaRPr lang="en-US" altLang="en-US" sz="2000" b="1" dirty="0">
              <a:latin typeface="Calibri" panose="020F0502020204030204" pitchFamily="34" charset="0"/>
              <a:cs typeface="Calibri" panose="020F0502020204030204" pitchFamily="34" charset="0"/>
            </a:endParaRPr>
          </a:p>
          <a:p>
            <a:pPr lvl="1">
              <a:buSzPct val="150000"/>
              <a:buFontTx/>
              <a:buNone/>
            </a:pPr>
            <a:r>
              <a:rPr lang="en-US" altLang="en-US" sz="2000" b="1" dirty="0">
                <a:latin typeface="Calibri" panose="020F0502020204030204" pitchFamily="34" charset="0"/>
                <a:cs typeface="Calibri" panose="020F0502020204030204" pitchFamily="34" charset="0"/>
              </a:rPr>
              <a:t>	</a:t>
            </a:r>
            <a:r>
              <a:rPr lang="en-US" altLang="en-US" sz="2000" b="1" dirty="0">
                <a:solidFill>
                  <a:srgbClr val="000099"/>
                </a:solidFill>
                <a:latin typeface="Calibri" panose="020F0502020204030204" pitchFamily="34" charset="0"/>
                <a:cs typeface="Calibri" panose="020F0502020204030204" pitchFamily="34" charset="0"/>
              </a:rPr>
              <a:t>All of the models to be presented emphasize the fundamental principle that </a:t>
            </a:r>
            <a:r>
              <a:rPr lang="en-US" altLang="en-US" sz="2000" b="1" i="1" dirty="0">
                <a:solidFill>
                  <a:srgbClr val="000099"/>
                </a:solidFill>
                <a:latin typeface="Calibri" panose="020F0502020204030204" pitchFamily="34" charset="0"/>
                <a:cs typeface="Calibri" panose="020F0502020204030204" pitchFamily="34" charset="0"/>
              </a:rPr>
              <a:t>families must be full partners</a:t>
            </a:r>
            <a:r>
              <a:rPr lang="en-US" altLang="en-US" sz="2000" b="1" dirty="0">
                <a:solidFill>
                  <a:srgbClr val="000099"/>
                </a:solidFill>
                <a:latin typeface="Calibri" panose="020F0502020204030204" pitchFamily="34" charset="0"/>
                <a:cs typeface="Calibri" panose="020F0502020204030204" pitchFamily="34" charset="0"/>
              </a:rPr>
              <a:t> in defining the problem, determining the treatment goals and assessing how the intervention is working </a:t>
            </a:r>
          </a:p>
          <a:p>
            <a:pPr>
              <a:buSzPct val="150000"/>
              <a:buFontTx/>
              <a:buNone/>
            </a:pPr>
            <a:endParaRPr lang="en-US" altLang="en-US" sz="2000" b="1" dirty="0">
              <a:solidFill>
                <a:srgbClr val="000099"/>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C59A435-969F-44B2-A5B6-163D843F33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79</a:t>
            </a:fld>
            <a:endParaRPr lang="en-US"/>
          </a:p>
        </p:txBody>
      </p:sp>
    </p:spTree>
    <p:extLst>
      <p:ext uri="{BB962C8B-B14F-4D97-AF65-F5344CB8AC3E}">
        <p14:creationId xmlns:p14="http://schemas.microsoft.com/office/powerpoint/2010/main" val="421740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BB7341-9F1F-47A4-88B0-9EE55225F2A2}"/>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Brings Us Here Today?</a:t>
            </a:r>
          </a:p>
        </p:txBody>
      </p:sp>
      <p:pic>
        <p:nvPicPr>
          <p:cNvPr id="7" name="Picture 6">
            <a:extLst>
              <a:ext uri="{FF2B5EF4-FFF2-40B4-BE49-F238E27FC236}">
                <a16:creationId xmlns:a16="http://schemas.microsoft.com/office/drawing/2014/main" id="{E3FDD6BD-6B0B-4752-AA5A-E8BFBBB36B51}"/>
              </a:ext>
            </a:extLst>
          </p:cNvPr>
          <p:cNvPicPr>
            <a:picLocks noChangeAspect="1"/>
          </p:cNvPicPr>
          <p:nvPr/>
        </p:nvPicPr>
        <p:blipFill>
          <a:blip r:embed="rId3"/>
          <a:stretch>
            <a:fillRect/>
          </a:stretch>
        </p:blipFill>
        <p:spPr>
          <a:xfrm>
            <a:off x="1900053" y="2956956"/>
            <a:ext cx="5591360" cy="3194462"/>
          </a:xfrm>
          <a:prstGeom prst="rect">
            <a:avLst/>
          </a:prstGeom>
        </p:spPr>
      </p:pic>
      <p:sp>
        <p:nvSpPr>
          <p:cNvPr id="6" name="Text Placeholder 5">
            <a:extLst>
              <a:ext uri="{FF2B5EF4-FFF2-40B4-BE49-F238E27FC236}">
                <a16:creationId xmlns:a16="http://schemas.microsoft.com/office/drawing/2014/main" id="{A18BF723-9E79-4CEF-9700-FE214540CF69}"/>
              </a:ext>
            </a:extLst>
          </p:cNvPr>
          <p:cNvSpPr>
            <a:spLocks noGrp="1"/>
          </p:cNvSpPr>
          <p:nvPr>
            <p:ph type="body" idx="1"/>
          </p:nvPr>
        </p:nvSpPr>
        <p:spPr>
          <a:xfrm>
            <a:off x="950026" y="1710047"/>
            <a:ext cx="7469579" cy="4538353"/>
          </a:xfrm>
        </p:spPr>
        <p:txBody>
          <a:bodyPr>
            <a:normAutofit/>
          </a:bodyPr>
          <a:lstStyle/>
          <a:p>
            <a:pPr marL="137160" indent="0" algn="ctr">
              <a:buNone/>
            </a:pPr>
            <a:r>
              <a:rPr lang="en-US" sz="2400" b="1" dirty="0">
                <a:latin typeface="Calibri" panose="020F0502020204030204" pitchFamily="34" charset="0"/>
                <a:cs typeface="Calibri" panose="020F0502020204030204" pitchFamily="34" charset="0"/>
              </a:rPr>
              <a:t>Foundations of Good Practice</a:t>
            </a:r>
          </a:p>
        </p:txBody>
      </p:sp>
      <p:sp>
        <p:nvSpPr>
          <p:cNvPr id="4" name="Slide Number Placeholder 3">
            <a:extLst>
              <a:ext uri="{FF2B5EF4-FFF2-40B4-BE49-F238E27FC236}">
                <a16:creationId xmlns:a16="http://schemas.microsoft.com/office/drawing/2014/main" id="{6B8D23EF-4FC6-48FE-A1BD-7538BE447D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054481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B4FF-CE07-4740-8E01-51C6143DD1D3}"/>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Misconceptions about EBTs</a:t>
            </a:r>
          </a:p>
        </p:txBody>
      </p:sp>
      <p:sp>
        <p:nvSpPr>
          <p:cNvPr id="3" name="Text Placeholder 2">
            <a:extLst>
              <a:ext uri="{FF2B5EF4-FFF2-40B4-BE49-F238E27FC236}">
                <a16:creationId xmlns:a16="http://schemas.microsoft.com/office/drawing/2014/main" id="{39713FE2-EDF2-4C48-BCF6-122F8F53A5EA}"/>
              </a:ext>
            </a:extLst>
          </p:cNvPr>
          <p:cNvSpPr>
            <a:spLocks noGrp="1"/>
          </p:cNvSpPr>
          <p:nvPr>
            <p:ph type="body" idx="1"/>
          </p:nvPr>
        </p:nvSpPr>
        <p:spPr>
          <a:xfrm>
            <a:off x="321276" y="2160589"/>
            <a:ext cx="9576486" cy="3880773"/>
          </a:xfrm>
        </p:spPr>
        <p:txBody>
          <a:bodyPr/>
          <a:lstStyle/>
          <a:p>
            <a:pPr>
              <a:buSzPct val="150000"/>
              <a:buFontTx/>
              <a:buBlip>
                <a:blip r:embed="rId3"/>
              </a:buBlip>
            </a:pPr>
            <a:r>
              <a:rPr lang="en-US" altLang="en-US" sz="24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EBTs are too much of a ‘cookbook’ approach to very complex issues”</a:t>
            </a:r>
          </a:p>
          <a:p>
            <a:pPr lvl="1">
              <a:buSzPct val="150000"/>
              <a:buFontTx/>
              <a:buNone/>
            </a:pPr>
            <a:endParaRPr lang="en-US" altLang="en-US" sz="2000" b="1" dirty="0">
              <a:latin typeface="Calibri" panose="020F0502020204030204" pitchFamily="34" charset="0"/>
              <a:cs typeface="Calibri" panose="020F0502020204030204" pitchFamily="34" charset="0"/>
            </a:endParaRPr>
          </a:p>
          <a:p>
            <a:pPr lvl="1">
              <a:buSzPct val="150000"/>
              <a:buFontTx/>
              <a:buNone/>
            </a:pPr>
            <a:r>
              <a:rPr lang="en-US" altLang="en-US" sz="2000" b="1" dirty="0">
                <a:latin typeface="Calibri" panose="020F0502020204030204" pitchFamily="34" charset="0"/>
                <a:cs typeface="Calibri" panose="020F0502020204030204" pitchFamily="34" charset="0"/>
              </a:rPr>
              <a:t>	</a:t>
            </a:r>
            <a:r>
              <a:rPr lang="en-US" altLang="en-US" sz="2000" b="1" dirty="0">
                <a:solidFill>
                  <a:srgbClr val="000099"/>
                </a:solidFill>
                <a:latin typeface="Calibri" panose="020F0502020204030204" pitchFamily="34" charset="0"/>
                <a:cs typeface="Calibri" panose="020F0502020204030204" pitchFamily="34" charset="0"/>
              </a:rPr>
              <a:t>While the structure of each of the models to be presented gives a sequence of steps and/or tools to follow systematically in delivering the services according to the model, the actual “ingredients” (i.e. the goals, objectives and specific interventions of the treatment plan) are based on highly individualized assessment and treatment planning which are facilitated by the clinical expertise of the practitioner</a:t>
            </a:r>
            <a:r>
              <a:rPr lang="en-US" altLang="en-US" sz="2400" dirty="0">
                <a:solidFill>
                  <a:srgbClr val="000099"/>
                </a:solidFill>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22B4D41-A617-4CC8-B171-C7BB697BE2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80</a:t>
            </a:fld>
            <a:endParaRPr lang="en-US"/>
          </a:p>
        </p:txBody>
      </p:sp>
    </p:spTree>
    <p:extLst>
      <p:ext uri="{BB962C8B-B14F-4D97-AF65-F5344CB8AC3E}">
        <p14:creationId xmlns:p14="http://schemas.microsoft.com/office/powerpoint/2010/main" val="455855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CA59-274D-44ED-8F40-6142EDA4CEE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Misconceptions about EBTs</a:t>
            </a:r>
          </a:p>
        </p:txBody>
      </p:sp>
      <p:sp>
        <p:nvSpPr>
          <p:cNvPr id="3" name="Text Placeholder 2">
            <a:extLst>
              <a:ext uri="{FF2B5EF4-FFF2-40B4-BE49-F238E27FC236}">
                <a16:creationId xmlns:a16="http://schemas.microsoft.com/office/drawing/2014/main" id="{5FF970F6-1D30-4D75-B177-49E5AA165B07}"/>
              </a:ext>
            </a:extLst>
          </p:cNvPr>
          <p:cNvSpPr>
            <a:spLocks noGrp="1"/>
          </p:cNvSpPr>
          <p:nvPr>
            <p:ph type="body" idx="1"/>
          </p:nvPr>
        </p:nvSpPr>
        <p:spPr>
          <a:xfrm>
            <a:off x="444843" y="2160589"/>
            <a:ext cx="8829159" cy="3880773"/>
          </a:xfrm>
        </p:spPr>
        <p:txBody>
          <a:bodyPr>
            <a:normAutofit fontScale="70000" lnSpcReduction="20000"/>
          </a:bodyPr>
          <a:lstStyle/>
          <a:p>
            <a:pPr>
              <a:buSzPct val="150000"/>
              <a:buFontTx/>
              <a:buBlip>
                <a:blip r:embed="rId3"/>
              </a:buBlip>
            </a:pPr>
            <a:r>
              <a:rPr lang="en-US" altLang="en-US" sz="3400" dirty="0">
                <a:latin typeface="Calibri" panose="020F0502020204030204" pitchFamily="34" charset="0"/>
                <a:cs typeface="Calibri" panose="020F0502020204030204" pitchFamily="34" charset="0"/>
              </a:rPr>
              <a:t> </a:t>
            </a:r>
            <a:r>
              <a:rPr lang="en-US" altLang="en-US" sz="3400" b="1" dirty="0">
                <a:latin typeface="Calibri" panose="020F0502020204030204" pitchFamily="34" charset="0"/>
                <a:cs typeface="Calibri" panose="020F0502020204030204" pitchFamily="34" charset="0"/>
              </a:rPr>
              <a:t>“EBTs do not take in to account, or allow for, clinical expertise (experience and judgment)”</a:t>
            </a:r>
          </a:p>
          <a:p>
            <a:pPr lvl="1">
              <a:spcBef>
                <a:spcPct val="5000"/>
              </a:spcBef>
              <a:buSzPct val="150000"/>
              <a:buFontTx/>
              <a:buNone/>
            </a:pPr>
            <a:endParaRPr lang="en-US" altLang="en-US" sz="2600" b="1" dirty="0">
              <a:latin typeface="Calibri" panose="020F0502020204030204" pitchFamily="34" charset="0"/>
              <a:cs typeface="Calibri" panose="020F0502020204030204" pitchFamily="34" charset="0"/>
            </a:endParaRPr>
          </a:p>
          <a:p>
            <a:pPr marL="914400" lvl="2" indent="0">
              <a:buSzPct val="150000"/>
              <a:buNone/>
            </a:pPr>
            <a:r>
              <a:rPr lang="en-US" altLang="en-US" sz="2900" b="1" dirty="0">
                <a:solidFill>
                  <a:srgbClr val="0033CC"/>
                </a:solidFill>
                <a:latin typeface="Calibri" panose="020F0502020204030204" pitchFamily="34" charset="0"/>
                <a:cs typeface="Calibri" panose="020F0502020204030204" pitchFamily="34" charset="0"/>
              </a:rPr>
              <a:t>All of the EBTs that will be reviewed in this course negate this criticism.  The experience and knowledge base of the therapist are drawn upon every step of the way – e.g. in formulating the hypotheses about what is going on, in delivering the intervention and engaging clients in that process. </a:t>
            </a:r>
          </a:p>
          <a:p>
            <a:pPr marL="914400" lvl="2" indent="0">
              <a:buSzPct val="150000"/>
              <a:buNone/>
            </a:pPr>
            <a:endParaRPr lang="en-US" altLang="en-US" sz="2900" b="1" dirty="0">
              <a:solidFill>
                <a:srgbClr val="0033CC"/>
              </a:solidFill>
              <a:latin typeface="Calibri" panose="020F0502020204030204" pitchFamily="34" charset="0"/>
              <a:cs typeface="Calibri" panose="020F0502020204030204" pitchFamily="34" charset="0"/>
            </a:endParaRPr>
          </a:p>
          <a:p>
            <a:pPr marL="914400" lvl="2" indent="0">
              <a:buSzPct val="150000"/>
              <a:buNone/>
            </a:pPr>
            <a:r>
              <a:rPr lang="en-US" altLang="en-US" sz="2900" b="1" dirty="0">
                <a:solidFill>
                  <a:srgbClr val="0033CC"/>
                </a:solidFill>
                <a:latin typeface="Calibri" panose="020F0502020204030204" pitchFamily="34" charset="0"/>
                <a:cs typeface="Calibri" panose="020F0502020204030204" pitchFamily="34" charset="0"/>
              </a:rPr>
              <a:t>Emerging evidence that training in EBTs helps develop clinician skills for assessment and focused treatment plan development more generally (Baker-</a:t>
            </a:r>
            <a:r>
              <a:rPr lang="en-US" altLang="en-US" sz="2900" b="1" dirty="0" err="1">
                <a:solidFill>
                  <a:srgbClr val="0033CC"/>
                </a:solidFill>
                <a:latin typeface="Calibri" panose="020F0502020204030204" pitchFamily="34" charset="0"/>
                <a:cs typeface="Calibri" panose="020F0502020204030204" pitchFamily="34" charset="0"/>
              </a:rPr>
              <a:t>Ericzén</a:t>
            </a:r>
            <a:r>
              <a:rPr lang="en-US" altLang="en-US" sz="2900" b="1" dirty="0">
                <a:solidFill>
                  <a:srgbClr val="0033CC"/>
                </a:solidFill>
                <a:latin typeface="Calibri" panose="020F0502020204030204" pitchFamily="34" charset="0"/>
                <a:cs typeface="Calibri" panose="020F0502020204030204" pitchFamily="34" charset="0"/>
              </a:rPr>
              <a:t>, Jenkins, Park &amp; Garland, 2015)</a:t>
            </a:r>
          </a:p>
          <a:p>
            <a:pPr lvl="1">
              <a:buSzPct val="150000"/>
              <a:buFontTx/>
              <a:buNone/>
            </a:pPr>
            <a:endParaRPr lang="en-US" altLang="en-US" sz="2600" b="1" dirty="0">
              <a:latin typeface="Calibri" panose="020F0502020204030204" pitchFamily="34" charset="0"/>
              <a:cs typeface="Calibri" panose="020F0502020204030204" pitchFamily="34" charset="0"/>
            </a:endParaRPr>
          </a:p>
          <a:p>
            <a:pPr lvl="1">
              <a:buSzPct val="150000"/>
              <a:buFontTx/>
              <a:buNone/>
            </a:pPr>
            <a:endParaRPr lang="en-US" altLang="en-US" sz="26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34D4C5-F930-453C-88D3-CAAE85A3D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81</a:t>
            </a:fld>
            <a:endParaRPr lang="en-US"/>
          </a:p>
        </p:txBody>
      </p:sp>
    </p:spTree>
    <p:extLst>
      <p:ext uri="{BB962C8B-B14F-4D97-AF65-F5344CB8AC3E}">
        <p14:creationId xmlns:p14="http://schemas.microsoft.com/office/powerpoint/2010/main" val="4260391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A574-3593-4B02-A436-C7D222264947}"/>
              </a:ext>
            </a:extLst>
          </p:cNvPr>
          <p:cNvSpPr>
            <a:spLocks noGrp="1"/>
          </p:cNvSpPr>
          <p:nvPr>
            <p:ph type="title"/>
          </p:nvPr>
        </p:nvSpPr>
        <p:spPr>
          <a:xfrm>
            <a:off x="160637" y="609600"/>
            <a:ext cx="9292281" cy="1320800"/>
          </a:xfrm>
        </p:spPr>
        <p:txBody>
          <a:bodyPr/>
          <a:lstStyle/>
          <a:p>
            <a:pPr algn="ctr"/>
            <a:r>
              <a:rPr lang="en-US" b="1" dirty="0">
                <a:latin typeface="Calibri" panose="020F0502020204030204" pitchFamily="34" charset="0"/>
                <a:cs typeface="Calibri" panose="020F0502020204030204" pitchFamily="34" charset="0"/>
              </a:rPr>
              <a:t>Misconceptions About Implementation of EBP</a:t>
            </a:r>
          </a:p>
        </p:txBody>
      </p:sp>
      <p:sp>
        <p:nvSpPr>
          <p:cNvPr id="3" name="Text Placeholder 2">
            <a:extLst>
              <a:ext uri="{FF2B5EF4-FFF2-40B4-BE49-F238E27FC236}">
                <a16:creationId xmlns:a16="http://schemas.microsoft.com/office/drawing/2014/main" id="{08D7EF66-B3D7-46E9-8A8D-5A6BA3ED4602}"/>
              </a:ext>
            </a:extLst>
          </p:cNvPr>
          <p:cNvSpPr>
            <a:spLocks noGrp="1"/>
          </p:cNvSpPr>
          <p:nvPr>
            <p:ph type="body" idx="1"/>
          </p:nvPr>
        </p:nvSpPr>
        <p:spPr>
          <a:xfrm>
            <a:off x="677334" y="1930400"/>
            <a:ext cx="8596668" cy="3880773"/>
          </a:xfrm>
        </p:spPr>
        <p:txBody>
          <a:bodyPr>
            <a:normAutofit/>
          </a:bodyPr>
          <a:lstStyle/>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I completed the EBT training so that must mean I’m implementing the EBT.</a:t>
            </a:r>
          </a:p>
          <a:p>
            <a:endParaRPr lang="en-US" sz="2400" b="1" dirty="0">
              <a:latin typeface="Calibri" panose="020F0502020204030204" pitchFamily="34" charset="0"/>
              <a:cs typeface="Calibri" panose="020F0502020204030204" pitchFamily="34" charset="0"/>
            </a:endParaRPr>
          </a:p>
          <a:p>
            <a:pPr marL="137160" indent="0">
              <a:buNone/>
            </a:pPr>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Self-reported use of EBT is a valid and reliable way of assessing EBT fidelity.</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5B86B07-1A37-4829-A1D9-89DC730559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82</a:t>
            </a:fld>
            <a:endParaRPr lang="en-US"/>
          </a:p>
        </p:txBody>
      </p:sp>
    </p:spTree>
    <p:extLst>
      <p:ext uri="{BB962C8B-B14F-4D97-AF65-F5344CB8AC3E}">
        <p14:creationId xmlns:p14="http://schemas.microsoft.com/office/powerpoint/2010/main" val="508852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372A-6419-4B8B-8913-E0793F5E90EF}"/>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Responses to Common Criticisms of EBTs </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67CCDA6-8B46-4CAF-BBE0-3805BA534FA1}"/>
              </a:ext>
            </a:extLst>
          </p:cNvPr>
          <p:cNvSpPr>
            <a:spLocks noGrp="1"/>
          </p:cNvSpPr>
          <p:nvPr>
            <p:ph type="body" idx="1"/>
          </p:nvPr>
        </p:nvSpPr>
        <p:spPr>
          <a:xfrm>
            <a:off x="518983" y="1680519"/>
            <a:ext cx="9329351" cy="4360843"/>
          </a:xfrm>
        </p:spPr>
        <p:txBody>
          <a:bodyPr>
            <a:noAutofit/>
          </a:bodyPr>
          <a:lstStyle/>
          <a:p>
            <a:r>
              <a:rPr lang="en-US" altLang="en-US" sz="1500" b="1" dirty="0">
                <a:latin typeface="Calibri" panose="020F0502020204030204" pitchFamily="34" charset="0"/>
                <a:cs typeface="Calibri" panose="020F0502020204030204" pitchFamily="34" charset="0"/>
              </a:rPr>
              <a:t>A related criticism posits that evidence-based treatments are not culturally competent since they typically are researched within controlled settings with highly selective samples that rarely include ethnic minority youth</a:t>
            </a:r>
          </a:p>
          <a:p>
            <a:pPr marL="137160" indent="0">
              <a:buNone/>
            </a:pPr>
            <a:endParaRPr lang="en-US" altLang="en-US" sz="1500" b="1" dirty="0">
              <a:latin typeface="Calibri" panose="020F0502020204030204" pitchFamily="34" charset="0"/>
              <a:cs typeface="Calibri" panose="020F0502020204030204" pitchFamily="34" charset="0"/>
            </a:endParaRPr>
          </a:p>
          <a:p>
            <a:pPr>
              <a:lnSpc>
                <a:spcPct val="80000"/>
              </a:lnSpc>
            </a:pPr>
            <a:r>
              <a:rPr lang="en-US" altLang="en-US" sz="1500" b="1" dirty="0">
                <a:solidFill>
                  <a:schemeClr val="tx1"/>
                </a:solidFill>
                <a:latin typeface="Calibri" panose="020F0502020204030204" pitchFamily="34" charset="0"/>
                <a:cs typeface="Calibri" panose="020F0502020204030204" pitchFamily="34" charset="0"/>
              </a:rPr>
              <a:t>Several of the in-home family treatment models were originally developed for specific ethnic minority populations</a:t>
            </a:r>
          </a:p>
          <a:p>
            <a:pPr>
              <a:lnSpc>
                <a:spcPct val="80000"/>
              </a:lnSpc>
              <a:buFontTx/>
              <a:buNone/>
            </a:pPr>
            <a:endParaRPr lang="en-US" altLang="en-US" sz="1500" b="1" dirty="0">
              <a:solidFill>
                <a:schemeClr val="tx1"/>
              </a:solidFill>
              <a:latin typeface="Calibri" panose="020F0502020204030204" pitchFamily="34" charset="0"/>
              <a:cs typeface="Calibri" panose="020F0502020204030204" pitchFamily="34" charset="0"/>
            </a:endParaRPr>
          </a:p>
          <a:p>
            <a:pPr>
              <a:lnSpc>
                <a:spcPct val="80000"/>
              </a:lnSpc>
            </a:pPr>
            <a:r>
              <a:rPr lang="en-US" altLang="en-US" sz="1500" b="1" dirty="0">
                <a:solidFill>
                  <a:schemeClr val="tx1"/>
                </a:solidFill>
                <a:latin typeface="Calibri" panose="020F0502020204030204" pitchFamily="34" charset="0"/>
                <a:cs typeface="Calibri" panose="020F0502020204030204" pitchFamily="34" charset="0"/>
              </a:rPr>
              <a:t>Meta review of evidence-based treatments studies for ethnic minority youth (Huey &amp; Polo, 2008), reveals that there have been a number of studies for the specific in-home treatment models in this course providing evidence of effectiveness for different ethnic minority youth</a:t>
            </a:r>
          </a:p>
          <a:p>
            <a:pPr>
              <a:lnSpc>
                <a:spcPct val="80000"/>
              </a:lnSpc>
              <a:buFontTx/>
              <a:buNone/>
            </a:pPr>
            <a:endParaRPr lang="en-US" altLang="en-US" sz="1500" b="1" dirty="0">
              <a:solidFill>
                <a:schemeClr val="tx1"/>
              </a:solidFill>
              <a:latin typeface="Calibri" panose="020F0502020204030204" pitchFamily="34" charset="0"/>
              <a:cs typeface="Calibri" panose="020F0502020204030204" pitchFamily="34" charset="0"/>
            </a:endParaRPr>
          </a:p>
          <a:p>
            <a:pPr>
              <a:lnSpc>
                <a:spcPct val="80000"/>
              </a:lnSpc>
            </a:pPr>
            <a:r>
              <a:rPr lang="en-US" altLang="en-US" sz="1500" b="1" dirty="0">
                <a:solidFill>
                  <a:schemeClr val="tx1"/>
                </a:solidFill>
                <a:latin typeface="Calibri" panose="020F0502020204030204" pitchFamily="34" charset="0"/>
                <a:cs typeface="Calibri" panose="020F0502020204030204" pitchFamily="34" charset="0"/>
              </a:rPr>
              <a:t>Some research has looked at process variables with specific ethnic sub-populations</a:t>
            </a:r>
          </a:p>
          <a:p>
            <a:pPr>
              <a:lnSpc>
                <a:spcPct val="80000"/>
              </a:lnSpc>
              <a:buFontTx/>
              <a:buNone/>
            </a:pPr>
            <a:endParaRPr lang="en-US" altLang="en-US" sz="1500" b="1" dirty="0">
              <a:solidFill>
                <a:schemeClr val="tx1"/>
              </a:solidFill>
              <a:latin typeface="Calibri" panose="020F0502020204030204" pitchFamily="34" charset="0"/>
              <a:cs typeface="Calibri" panose="020F0502020204030204" pitchFamily="34" charset="0"/>
            </a:endParaRPr>
          </a:p>
          <a:p>
            <a:pPr>
              <a:lnSpc>
                <a:spcPct val="80000"/>
              </a:lnSpc>
            </a:pPr>
            <a:r>
              <a:rPr lang="en-US" altLang="en-US" sz="1500" b="1" dirty="0">
                <a:solidFill>
                  <a:schemeClr val="tx1"/>
                </a:solidFill>
                <a:latin typeface="Calibri" panose="020F0502020204030204" pitchFamily="34" charset="0"/>
                <a:cs typeface="Calibri" panose="020F0502020204030204" pitchFamily="34" charset="0"/>
              </a:rPr>
              <a:t>The models themselves promote cultural sensitivity in the very fundamental shared premise that to understand the targeted behaviors, one must understand the </a:t>
            </a:r>
            <a:r>
              <a:rPr lang="en-US" altLang="en-US" sz="1500" b="1" i="1" dirty="0">
                <a:solidFill>
                  <a:schemeClr val="tx1"/>
                </a:solidFill>
                <a:latin typeface="Calibri" panose="020F0502020204030204" pitchFamily="34" charset="0"/>
                <a:cs typeface="Calibri" panose="020F0502020204030204" pitchFamily="34" charset="0"/>
              </a:rPr>
              <a:t>context</a:t>
            </a:r>
            <a:r>
              <a:rPr lang="en-US" altLang="en-US" sz="1500" b="1" dirty="0">
                <a:solidFill>
                  <a:schemeClr val="tx1"/>
                </a:solidFill>
                <a:latin typeface="Calibri" panose="020F0502020204030204" pitchFamily="34" charset="0"/>
                <a:cs typeface="Calibri" panose="020F0502020204030204" pitchFamily="34" charset="0"/>
              </a:rPr>
              <a:t> surrounding the client</a:t>
            </a:r>
          </a:p>
          <a:p>
            <a:pPr>
              <a:lnSpc>
                <a:spcPct val="80000"/>
              </a:lnSpc>
            </a:pPr>
            <a:endParaRPr lang="en-US" altLang="en-US" sz="1500" b="1" dirty="0">
              <a:solidFill>
                <a:srgbClr val="0070C0"/>
              </a:solidFill>
              <a:latin typeface="Calibri" panose="020F0502020204030204" pitchFamily="34" charset="0"/>
              <a:cs typeface="Calibri" panose="020F0502020204030204" pitchFamily="34" charset="0"/>
            </a:endParaRPr>
          </a:p>
          <a:p>
            <a:endParaRPr lang="en-US" altLang="en-US" sz="1500" b="1"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3D4FA9-6060-4014-828B-963BF9FF4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83</a:t>
            </a:fld>
            <a:endParaRPr lang="en-US"/>
          </a:p>
        </p:txBody>
      </p:sp>
    </p:spTree>
    <p:extLst>
      <p:ext uri="{BB962C8B-B14F-4D97-AF65-F5344CB8AC3E}">
        <p14:creationId xmlns:p14="http://schemas.microsoft.com/office/powerpoint/2010/main" val="1492910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C036-6C2B-4671-A970-6BF5007EFEC8}"/>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Responses to Common Criticisms of EBTs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2D1BFD7-6C41-4F11-8964-698377C28648}"/>
              </a:ext>
            </a:extLst>
          </p:cNvPr>
          <p:cNvSpPr>
            <a:spLocks noGrp="1"/>
          </p:cNvSpPr>
          <p:nvPr>
            <p:ph type="body" idx="1"/>
          </p:nvPr>
        </p:nvSpPr>
        <p:spPr>
          <a:xfrm>
            <a:off x="677334" y="1930401"/>
            <a:ext cx="8596668" cy="4110962"/>
          </a:xfrm>
        </p:spPr>
        <p:txBody>
          <a:bodyPr/>
          <a:lstStyle/>
          <a:p>
            <a:pPr>
              <a:lnSpc>
                <a:spcPct val="90000"/>
              </a:lnSpc>
              <a:buSzPct val="150000"/>
              <a:buFontTx/>
              <a:buNone/>
            </a:pPr>
            <a:endParaRPr lang="en-US" altLang="en-US" dirty="0">
              <a:latin typeface="Calibri" panose="020F0502020204030204" pitchFamily="34" charset="0"/>
              <a:cs typeface="Calibri" panose="020F0502020204030204" pitchFamily="34" charset="0"/>
            </a:endParaRPr>
          </a:p>
          <a:p>
            <a:pPr>
              <a:lnSpc>
                <a:spcPct val="90000"/>
              </a:lnSpc>
              <a:buSzPct val="150000"/>
              <a:buFontTx/>
              <a:buBlip>
                <a:blip r:embed="rId3"/>
              </a:buBlip>
            </a:pPr>
            <a:r>
              <a:rPr lang="en-US" altLang="en-US" sz="24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“EBTs disregard the importance of the therapeutic alliance”</a:t>
            </a:r>
          </a:p>
          <a:p>
            <a:pPr lvl="1">
              <a:lnSpc>
                <a:spcPct val="90000"/>
              </a:lnSpc>
              <a:buSzPct val="150000"/>
              <a:buFontTx/>
              <a:buNone/>
            </a:pPr>
            <a:endParaRPr lang="en-US" altLang="en-US" sz="2000" dirty="0">
              <a:latin typeface="Calibri" panose="020F0502020204030204" pitchFamily="34" charset="0"/>
              <a:cs typeface="Calibri" panose="020F0502020204030204" pitchFamily="34" charset="0"/>
            </a:endParaRPr>
          </a:p>
          <a:p>
            <a:pPr lvl="1">
              <a:lnSpc>
                <a:spcPct val="90000"/>
              </a:lnSpc>
              <a:buSzPct val="150000"/>
              <a:buFontTx/>
              <a:buNone/>
            </a:pPr>
            <a:r>
              <a:rPr lang="en-US" altLang="en-US" sz="2000" dirty="0">
                <a:latin typeface="Calibri" panose="020F0502020204030204" pitchFamily="34" charset="0"/>
                <a:cs typeface="Calibri" panose="020F0502020204030204" pitchFamily="34" charset="0"/>
              </a:rPr>
              <a:t>	</a:t>
            </a:r>
            <a:r>
              <a:rPr lang="en-US" altLang="en-US" sz="2000" b="1" dirty="0">
                <a:solidFill>
                  <a:srgbClr val="000099"/>
                </a:solidFill>
                <a:latin typeface="Calibri" panose="020F0502020204030204" pitchFamily="34" charset="0"/>
                <a:cs typeface="Calibri" panose="020F0502020204030204" pitchFamily="34" charset="0"/>
              </a:rPr>
              <a:t>“Engagement”, “Co-construction of the treatment plan”, “collaborative agenda setting” are central themes in each of the models, and accountability rests with the clinician to find the way to interest and enlist clients to participate in treatment.</a:t>
            </a:r>
            <a:r>
              <a:rPr lang="en-US" altLang="en-US" sz="2000" b="1"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1F11BAE-1481-4717-ABB4-0F6D2E72C5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84</a:t>
            </a:fld>
            <a:endParaRPr lang="en-US"/>
          </a:p>
        </p:txBody>
      </p:sp>
    </p:spTree>
    <p:extLst>
      <p:ext uri="{BB962C8B-B14F-4D97-AF65-F5344CB8AC3E}">
        <p14:creationId xmlns:p14="http://schemas.microsoft.com/office/powerpoint/2010/main" val="25892771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32CC-F931-4DB8-8B99-B3711BBF22BA}"/>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Responses to Common Criticisms of EBTs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3CC13D1-5010-48BA-BC44-27C9E6D83D42}"/>
              </a:ext>
            </a:extLst>
          </p:cNvPr>
          <p:cNvSpPr>
            <a:spLocks noGrp="1"/>
          </p:cNvSpPr>
          <p:nvPr>
            <p:ph type="body" idx="1"/>
          </p:nvPr>
        </p:nvSpPr>
        <p:spPr>
          <a:xfrm>
            <a:off x="815546" y="2286000"/>
            <a:ext cx="8458456" cy="3262185"/>
          </a:xfrm>
        </p:spPr>
        <p:txBody>
          <a:bodyPr>
            <a:normAutofit fontScale="40000" lnSpcReduction="20000"/>
          </a:bodyPr>
          <a:lstStyle/>
          <a:p>
            <a:pPr>
              <a:lnSpc>
                <a:spcPct val="80000"/>
              </a:lnSpc>
              <a:buSzPct val="150000"/>
              <a:buBlip>
                <a:blip r:embed="rId3"/>
              </a:buBlip>
              <a:defRPr/>
            </a:pPr>
            <a:r>
              <a:rPr lang="en-US" altLang="en-US" sz="6000" dirty="0">
                <a:latin typeface="Calibri" panose="020F0502020204030204" pitchFamily="34" charset="0"/>
                <a:cs typeface="Calibri" panose="020F0502020204030204" pitchFamily="34" charset="0"/>
              </a:rPr>
              <a:t> “</a:t>
            </a:r>
            <a:r>
              <a:rPr lang="en-US" altLang="en-US" sz="6000" b="1" dirty="0">
                <a:latin typeface="Calibri" panose="020F0502020204030204" pitchFamily="34" charset="0"/>
                <a:cs typeface="Calibri" panose="020F0502020204030204" pitchFamily="34" charset="0"/>
              </a:rPr>
              <a:t>There is a big research-to-practice gap”</a:t>
            </a:r>
          </a:p>
          <a:p>
            <a:pPr>
              <a:lnSpc>
                <a:spcPct val="80000"/>
              </a:lnSpc>
              <a:buSzPct val="150000"/>
              <a:buNone/>
              <a:defRPr/>
            </a:pPr>
            <a:endParaRPr lang="en-US" altLang="en-US" sz="4000" dirty="0">
              <a:latin typeface="Calibri" panose="020F0502020204030204" pitchFamily="34" charset="0"/>
              <a:cs typeface="Calibri" panose="020F0502020204030204" pitchFamily="34" charset="0"/>
            </a:endParaRPr>
          </a:p>
          <a:p>
            <a:pPr lvl="1" indent="0">
              <a:lnSpc>
                <a:spcPct val="90000"/>
              </a:lnSpc>
              <a:buSzPct val="150000"/>
              <a:buNone/>
              <a:defRPr/>
            </a:pPr>
            <a:r>
              <a:rPr lang="en-US" altLang="en-US" sz="5200" b="1" dirty="0">
                <a:solidFill>
                  <a:schemeClr val="accent3">
                    <a:lumMod val="50000"/>
                  </a:schemeClr>
                </a:solidFill>
                <a:latin typeface="Calibri" panose="020F0502020204030204" pitchFamily="34" charset="0"/>
                <a:cs typeface="Calibri" panose="020F0502020204030204" pitchFamily="34" charset="0"/>
              </a:rPr>
              <a:t>Many of the models have moved from </a:t>
            </a:r>
            <a:r>
              <a:rPr lang="en-US" altLang="en-US" sz="5200" b="1" i="1" dirty="0">
                <a:solidFill>
                  <a:schemeClr val="accent3">
                    <a:lumMod val="50000"/>
                  </a:schemeClr>
                </a:solidFill>
                <a:latin typeface="Calibri" panose="020F0502020204030204" pitchFamily="34" charset="0"/>
                <a:cs typeface="Calibri" panose="020F0502020204030204" pitchFamily="34" charset="0"/>
              </a:rPr>
              <a:t>efficacy </a:t>
            </a:r>
            <a:r>
              <a:rPr lang="en-US" altLang="en-US" sz="5200" b="1" dirty="0">
                <a:solidFill>
                  <a:schemeClr val="accent3">
                    <a:lumMod val="50000"/>
                  </a:schemeClr>
                </a:solidFill>
                <a:latin typeface="Calibri" panose="020F0502020204030204" pitchFamily="34" charset="0"/>
                <a:cs typeface="Calibri" panose="020F0502020204030204" pitchFamily="34" charset="0"/>
              </a:rPr>
              <a:t>studies (in research settings) to </a:t>
            </a:r>
            <a:r>
              <a:rPr lang="en-US" altLang="en-US" sz="5200" b="1" i="1" dirty="0">
                <a:solidFill>
                  <a:schemeClr val="accent3">
                    <a:lumMod val="50000"/>
                  </a:schemeClr>
                </a:solidFill>
                <a:latin typeface="Calibri" panose="020F0502020204030204" pitchFamily="34" charset="0"/>
                <a:cs typeface="Calibri" panose="020F0502020204030204" pitchFamily="34" charset="0"/>
              </a:rPr>
              <a:t>effectiveness</a:t>
            </a:r>
            <a:r>
              <a:rPr lang="en-US" altLang="en-US" sz="5200" b="1" dirty="0">
                <a:solidFill>
                  <a:schemeClr val="accent3">
                    <a:lumMod val="50000"/>
                  </a:schemeClr>
                </a:solidFill>
                <a:latin typeface="Calibri" panose="020F0502020204030204" pitchFamily="34" charset="0"/>
                <a:cs typeface="Calibri" panose="020F0502020204030204" pitchFamily="34" charset="0"/>
              </a:rPr>
              <a:t> studies in clinical settings</a:t>
            </a:r>
          </a:p>
          <a:p>
            <a:pPr lvl="2" indent="0">
              <a:lnSpc>
                <a:spcPct val="90000"/>
              </a:lnSpc>
              <a:buSzPct val="150000"/>
              <a:buNone/>
              <a:defRPr/>
            </a:pPr>
            <a:endParaRPr lang="en-US" altLang="en-US" sz="5000" b="1" dirty="0">
              <a:solidFill>
                <a:schemeClr val="accent3">
                  <a:lumMod val="50000"/>
                </a:schemeClr>
              </a:solidFill>
              <a:latin typeface="Calibri" panose="020F0502020204030204" pitchFamily="34" charset="0"/>
              <a:cs typeface="Calibri" panose="020F0502020204030204" pitchFamily="34" charset="0"/>
            </a:endParaRPr>
          </a:p>
          <a:p>
            <a:pPr lvl="1" indent="0">
              <a:lnSpc>
                <a:spcPct val="90000"/>
              </a:lnSpc>
              <a:buSzPct val="150000"/>
              <a:buNone/>
              <a:defRPr/>
            </a:pPr>
            <a:r>
              <a:rPr lang="en-US" altLang="en-US" sz="5200" b="1" dirty="0">
                <a:solidFill>
                  <a:schemeClr val="accent3">
                    <a:lumMod val="50000"/>
                  </a:schemeClr>
                </a:solidFill>
                <a:latin typeface="Calibri" panose="020F0502020204030204" pitchFamily="34" charset="0"/>
                <a:cs typeface="Calibri" panose="020F0502020204030204" pitchFamily="34" charset="0"/>
              </a:rPr>
              <a:t>While the implementation of EBTs has many challenges, some of the models presented have also studied the dissemination process and have developed tools to facilitate transferability of the model and to monitor ongoing adherence.</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CBD60CC-3919-49E4-9CFA-8CCD074828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85</a:t>
            </a:fld>
            <a:endParaRPr lang="en-US"/>
          </a:p>
        </p:txBody>
      </p:sp>
    </p:spTree>
    <p:extLst>
      <p:ext uri="{BB962C8B-B14F-4D97-AF65-F5344CB8AC3E}">
        <p14:creationId xmlns:p14="http://schemas.microsoft.com/office/powerpoint/2010/main" val="499424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6290-F0A5-4348-916C-CB9AFAB3EA38}"/>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Responses to Common Criticisms of EBTs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E86CDC56-E052-4BB4-A6A3-E9127F0AF71B}"/>
              </a:ext>
            </a:extLst>
          </p:cNvPr>
          <p:cNvSpPr>
            <a:spLocks noGrp="1"/>
          </p:cNvSpPr>
          <p:nvPr>
            <p:ph type="body" idx="1"/>
          </p:nvPr>
        </p:nvSpPr>
        <p:spPr>
          <a:xfrm>
            <a:off x="677334" y="1930401"/>
            <a:ext cx="8596668" cy="4110962"/>
          </a:xfrm>
        </p:spPr>
        <p:txBody>
          <a:bodyPr/>
          <a:lstStyle/>
          <a:p>
            <a:pPr>
              <a:lnSpc>
                <a:spcPct val="80000"/>
              </a:lnSpc>
              <a:buSzPct val="150000"/>
              <a:buFontTx/>
              <a:buNone/>
            </a:pPr>
            <a:endParaRPr lang="en-US" altLang="en-US" sz="2000" dirty="0">
              <a:latin typeface="Calibri" panose="020F0502020204030204" pitchFamily="34" charset="0"/>
              <a:cs typeface="Calibri" panose="020F0502020204030204" pitchFamily="34" charset="0"/>
            </a:endParaRPr>
          </a:p>
          <a:p>
            <a:pPr>
              <a:lnSpc>
                <a:spcPct val="80000"/>
              </a:lnSpc>
              <a:buSzPct val="150000"/>
              <a:buFontTx/>
              <a:buBlip>
                <a:blip r:embed="rId3"/>
              </a:buBlip>
            </a:pPr>
            <a:r>
              <a:rPr lang="en-US" altLang="en-US" sz="24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All of the emphasis on EBTs inhibits the implementation of practices that may be effective, but just not studied </a:t>
            </a:r>
          </a:p>
          <a:p>
            <a:pPr>
              <a:lnSpc>
                <a:spcPct val="80000"/>
              </a:lnSpc>
              <a:buSzPct val="150000"/>
              <a:buFontTx/>
              <a:buBlip>
                <a:blip r:embed="rId3"/>
              </a:buBlip>
            </a:pPr>
            <a:endParaRPr lang="en-US" altLang="en-US" b="1" dirty="0">
              <a:latin typeface="Calibri" panose="020F0502020204030204" pitchFamily="34" charset="0"/>
              <a:cs typeface="Calibri" panose="020F0502020204030204" pitchFamily="34" charset="0"/>
            </a:endParaRPr>
          </a:p>
          <a:p>
            <a:pPr lvl="1" indent="0">
              <a:lnSpc>
                <a:spcPct val="80000"/>
              </a:lnSpc>
              <a:buSzPct val="150000"/>
              <a:buNone/>
            </a:pPr>
            <a:r>
              <a:rPr lang="en-US" altLang="en-US" sz="2000" b="1" dirty="0">
                <a:solidFill>
                  <a:srgbClr val="000099"/>
                </a:solidFill>
                <a:latin typeface="Calibri" panose="020F0502020204030204" pitchFamily="34" charset="0"/>
                <a:cs typeface="Calibri" panose="020F0502020204030204" pitchFamily="34" charset="0"/>
              </a:rPr>
              <a:t>With the EBTs in this course, there is a focus is on therapist/program accountability. The clinician strives to find the best supported intervention…However, where there is not data, there should still be rigor in looking at the specific outcomes for any given client with whatever intervention is collaboratively chosen</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4DE915B-0CD9-4FBF-8A38-803C6D2719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86</a:t>
            </a:fld>
            <a:endParaRPr lang="en-US"/>
          </a:p>
        </p:txBody>
      </p:sp>
    </p:spTree>
    <p:extLst>
      <p:ext uri="{BB962C8B-B14F-4D97-AF65-F5344CB8AC3E}">
        <p14:creationId xmlns:p14="http://schemas.microsoft.com/office/powerpoint/2010/main" val="14932217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A037-41D0-4CDC-BBE5-82E932D9DE39}"/>
              </a:ext>
            </a:extLst>
          </p:cNvPr>
          <p:cNvSpPr>
            <a:spLocks noGrp="1"/>
          </p:cNvSpPr>
          <p:nvPr>
            <p:ph type="title"/>
          </p:nvPr>
        </p:nvSpPr>
        <p:spPr/>
        <p:txBody>
          <a:bodyPr/>
          <a:lstStyle/>
          <a:p>
            <a:pPr algn="ctr"/>
            <a:r>
              <a:rPr lang="en-US" altLang="en-US" b="1" dirty="0">
                <a:latin typeface="Calibri" panose="020F0502020204030204" pitchFamily="34" charset="0"/>
                <a:cs typeface="Calibri" panose="020F0502020204030204" pitchFamily="34" charset="0"/>
              </a:rPr>
              <a:t>Responses to Common Criticisms of EBTs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2754831-6163-4F9C-A4C6-0139B8F926FB}"/>
              </a:ext>
            </a:extLst>
          </p:cNvPr>
          <p:cNvSpPr>
            <a:spLocks noGrp="1"/>
          </p:cNvSpPr>
          <p:nvPr>
            <p:ph type="body" idx="1"/>
          </p:nvPr>
        </p:nvSpPr>
        <p:spPr>
          <a:xfrm>
            <a:off x="677334" y="1930401"/>
            <a:ext cx="8596668" cy="4110962"/>
          </a:xfrm>
        </p:spPr>
        <p:txBody>
          <a:bodyPr/>
          <a:lstStyle/>
          <a:p>
            <a:pPr>
              <a:lnSpc>
                <a:spcPct val="90000"/>
              </a:lnSpc>
              <a:buSzPct val="150000"/>
              <a:buFontTx/>
              <a:buNone/>
            </a:pPr>
            <a:endParaRPr lang="en-US" altLang="en-US" dirty="0">
              <a:latin typeface="Calibri" panose="020F0502020204030204" pitchFamily="34" charset="0"/>
              <a:cs typeface="Calibri" panose="020F0502020204030204" pitchFamily="34" charset="0"/>
            </a:endParaRPr>
          </a:p>
          <a:p>
            <a:pPr>
              <a:lnSpc>
                <a:spcPct val="90000"/>
              </a:lnSpc>
              <a:buSzPct val="150000"/>
              <a:buFontTx/>
              <a:buBlip>
                <a:blip r:embed="rId3"/>
              </a:buBlip>
            </a:pPr>
            <a:r>
              <a:rPr lang="en-US" altLang="en-US" sz="24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“The focus on EBTs is simply a cost-cutting tool, to promote control by the insurance companies”</a:t>
            </a:r>
          </a:p>
          <a:p>
            <a:pPr>
              <a:lnSpc>
                <a:spcPct val="90000"/>
              </a:lnSpc>
              <a:buSzPct val="150000"/>
              <a:buFontTx/>
              <a:buBlip>
                <a:blip r:embed="rId4"/>
              </a:buBlip>
            </a:pPr>
            <a:endParaRPr lang="en-US" altLang="en-US" b="1" dirty="0">
              <a:latin typeface="Calibri" panose="020F0502020204030204" pitchFamily="34" charset="0"/>
              <a:cs typeface="Calibri" panose="020F0502020204030204" pitchFamily="34" charset="0"/>
            </a:endParaRPr>
          </a:p>
          <a:p>
            <a:pPr lvl="1">
              <a:lnSpc>
                <a:spcPct val="90000"/>
              </a:lnSpc>
              <a:buSzPct val="150000"/>
              <a:buNone/>
            </a:pPr>
            <a:r>
              <a:rPr lang="en-US" altLang="en-US" b="1" dirty="0">
                <a:latin typeface="Calibri" panose="020F0502020204030204" pitchFamily="34" charset="0"/>
                <a:cs typeface="Calibri" panose="020F0502020204030204" pitchFamily="34" charset="0"/>
              </a:rPr>
              <a:t>	</a:t>
            </a:r>
            <a:r>
              <a:rPr lang="en-US" altLang="en-US" sz="2000" b="1" dirty="0">
                <a:solidFill>
                  <a:srgbClr val="000099"/>
                </a:solidFill>
                <a:latin typeface="Calibri" panose="020F0502020204030204" pitchFamily="34" charset="0"/>
                <a:cs typeface="Calibri" panose="020F0502020204030204" pitchFamily="34" charset="0"/>
              </a:rPr>
              <a:t>The intensive models that will be reviewed are actually </a:t>
            </a:r>
            <a:r>
              <a:rPr lang="en-US" altLang="en-US" sz="2000" b="1" i="1" dirty="0">
                <a:solidFill>
                  <a:srgbClr val="000099"/>
                </a:solidFill>
                <a:latin typeface="Calibri" panose="020F0502020204030204" pitchFamily="34" charset="0"/>
                <a:cs typeface="Calibri" panose="020F0502020204030204" pitchFamily="34" charset="0"/>
              </a:rPr>
              <a:t>more expensive </a:t>
            </a:r>
            <a:r>
              <a:rPr lang="en-US" altLang="en-US" sz="2000" b="1" dirty="0">
                <a:solidFill>
                  <a:srgbClr val="000099"/>
                </a:solidFill>
                <a:latin typeface="Calibri" panose="020F0502020204030204" pitchFamily="34" charset="0"/>
                <a:cs typeface="Calibri" panose="020F0502020204030204" pitchFamily="34" charset="0"/>
              </a:rPr>
              <a:t>than typical treatments for the same concerns, and are not being promoted by the commercial insurance programs</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68A587D-6792-4D6B-B412-BB427B77E0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87</a:t>
            </a:fld>
            <a:endParaRPr lang="en-US"/>
          </a:p>
        </p:txBody>
      </p:sp>
    </p:spTree>
    <p:extLst>
      <p:ext uri="{BB962C8B-B14F-4D97-AF65-F5344CB8AC3E}">
        <p14:creationId xmlns:p14="http://schemas.microsoft.com/office/powerpoint/2010/main" val="2567077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9C9FF7-06A8-4EB2-89E0-0C9D83E0FECD}"/>
              </a:ext>
            </a:extLst>
          </p:cNvPr>
          <p:cNvSpPr>
            <a:spLocks noGrp="1"/>
          </p:cNvSpPr>
          <p:nvPr>
            <p:ph type="title"/>
          </p:nvPr>
        </p:nvSpPr>
        <p:spPr>
          <a:xfrm>
            <a:off x="3361428" y="448339"/>
            <a:ext cx="3854528" cy="736596"/>
          </a:xfrm>
        </p:spPr>
        <p:txBody>
          <a:bodyPr>
            <a:normAutofit/>
          </a:bodyPr>
          <a:lstStyle/>
          <a:p>
            <a:pPr algn="ctr"/>
            <a:r>
              <a:rPr lang="en-US" sz="3600" b="1" dirty="0">
                <a:solidFill>
                  <a:schemeClr val="accent1"/>
                </a:solidFill>
                <a:latin typeface="Calibri" panose="020F0502020204030204" pitchFamily="34" charset="0"/>
                <a:cs typeface="Calibri" panose="020F0502020204030204" pitchFamily="34" charset="0"/>
              </a:rPr>
              <a:t>Final Thoughts</a:t>
            </a:r>
          </a:p>
        </p:txBody>
      </p:sp>
      <p:pic>
        <p:nvPicPr>
          <p:cNvPr id="8" name="Picture 7">
            <a:extLst>
              <a:ext uri="{FF2B5EF4-FFF2-40B4-BE49-F238E27FC236}">
                <a16:creationId xmlns:a16="http://schemas.microsoft.com/office/drawing/2014/main" id="{395DE8D7-3DBC-4725-98B0-0BA787423A07}"/>
              </a:ext>
            </a:extLst>
          </p:cNvPr>
          <p:cNvPicPr>
            <a:picLocks noChangeAspect="1"/>
          </p:cNvPicPr>
          <p:nvPr/>
        </p:nvPicPr>
        <p:blipFill>
          <a:blip r:embed="rId3"/>
          <a:stretch>
            <a:fillRect/>
          </a:stretch>
        </p:blipFill>
        <p:spPr>
          <a:xfrm>
            <a:off x="5736351" y="1713369"/>
            <a:ext cx="3537651" cy="3999671"/>
          </a:xfrm>
          <a:prstGeom prst="rect">
            <a:avLst/>
          </a:prstGeom>
        </p:spPr>
      </p:pic>
      <p:sp>
        <p:nvSpPr>
          <p:cNvPr id="7" name="Text Placeholder 6">
            <a:extLst>
              <a:ext uri="{FF2B5EF4-FFF2-40B4-BE49-F238E27FC236}">
                <a16:creationId xmlns:a16="http://schemas.microsoft.com/office/drawing/2014/main" id="{05D90816-2C2A-4242-B7EE-7646A9E8A4D9}"/>
              </a:ext>
            </a:extLst>
          </p:cNvPr>
          <p:cNvSpPr>
            <a:spLocks noGrp="1"/>
          </p:cNvSpPr>
          <p:nvPr>
            <p:ph type="body" idx="2"/>
          </p:nvPr>
        </p:nvSpPr>
        <p:spPr>
          <a:xfrm>
            <a:off x="506627" y="1883893"/>
            <a:ext cx="4782065" cy="3999671"/>
          </a:xfrm>
        </p:spPr>
        <p:txBody>
          <a:bodyPr>
            <a:noAutofit/>
          </a:bodyPr>
          <a:lstStyle/>
          <a:p>
            <a:r>
              <a:rPr lang="en-US" sz="1800" b="1" dirty="0">
                <a:latin typeface="Calibri" panose="020F0502020204030204" pitchFamily="34" charset="0"/>
                <a:cs typeface="Calibri" panose="020F0502020204030204" pitchFamily="34" charset="0"/>
              </a:rPr>
              <a:t>The aim of the helping professions is to alleviate conditions of those in need.</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The profession is guided by values to use  </a:t>
            </a:r>
            <a:r>
              <a:rPr lang="en-US" sz="1800" b="1" dirty="0">
                <a:solidFill>
                  <a:srgbClr val="53565A"/>
                </a:solidFill>
                <a:highlight>
                  <a:srgbClr val="FFFFFF"/>
                </a:highlight>
                <a:latin typeface="Calibri" panose="020F0502020204030204" pitchFamily="34" charset="0"/>
                <a:ea typeface="Arial"/>
                <a:cs typeface="Calibri" panose="020F0502020204030204" pitchFamily="34" charset="0"/>
                <a:sym typeface="Arial"/>
              </a:rPr>
              <a:t>well-researched interventions with clinical experience, ethics, client preferences, and culture to guide and inform the delivery of treatments and services.</a:t>
            </a:r>
          </a:p>
          <a:p>
            <a:endParaRPr lang="en-US" sz="18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a:p>
            <a:r>
              <a:rPr lang="en-US" sz="1800" b="1" dirty="0">
                <a:solidFill>
                  <a:srgbClr val="53565A"/>
                </a:solidFill>
                <a:highlight>
                  <a:srgbClr val="FFFFFF"/>
                </a:highlight>
                <a:latin typeface="Calibri" panose="020F0502020204030204" pitchFamily="34" charset="0"/>
                <a:ea typeface="Arial"/>
                <a:cs typeface="Calibri" panose="020F0502020204030204" pitchFamily="34" charset="0"/>
                <a:sym typeface="Arial"/>
              </a:rPr>
              <a:t>Although this is not easy to accomplish each of us needs to do our part.</a:t>
            </a:r>
          </a:p>
          <a:p>
            <a:pPr marL="0" lvl="0" indent="0">
              <a:lnSpc>
                <a:spcPct val="115000"/>
              </a:lnSpc>
              <a:spcBef>
                <a:spcPts val="600"/>
              </a:spcBef>
              <a:buClr>
                <a:schemeClr val="dk1"/>
              </a:buClr>
              <a:buSzPts val="1100"/>
            </a:pPr>
            <a:endParaRPr lang="en-US" sz="1800" b="1" dirty="0">
              <a:solidFill>
                <a:srgbClr val="53565A"/>
              </a:solidFill>
              <a:highlight>
                <a:srgbClr val="FFFFFF"/>
              </a:highlight>
              <a:latin typeface="Calibri" panose="020F0502020204030204" pitchFamily="34" charset="0"/>
              <a:ea typeface="Arial"/>
              <a:cs typeface="Calibri" panose="020F0502020204030204" pitchFamily="34" charset="0"/>
              <a:sym typeface="Arial"/>
            </a:endParaRPr>
          </a:p>
          <a:p>
            <a:r>
              <a:rPr lang="en-US" sz="1800" b="1"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3B1FEE0E-DC21-4294-ACE9-DB78240E7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88</a:t>
            </a:fld>
            <a:endParaRPr lang="en-US"/>
          </a:p>
        </p:txBody>
      </p:sp>
    </p:spTree>
    <p:extLst>
      <p:ext uri="{BB962C8B-B14F-4D97-AF65-F5344CB8AC3E}">
        <p14:creationId xmlns:p14="http://schemas.microsoft.com/office/powerpoint/2010/main" val="3620192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Questions or Thoughts</a:t>
            </a:r>
            <a:endParaRPr dirty="0">
              <a:latin typeface="Calibri" panose="020F0502020204030204" pitchFamily="34" charset="0"/>
              <a:cs typeface="Calibri" panose="020F0502020204030204" pitchFamily="34" charset="0"/>
            </a:endParaRPr>
          </a:p>
        </p:txBody>
      </p:sp>
      <p:sp>
        <p:nvSpPr>
          <p:cNvPr id="456" name="Google Shape;456;p6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pic>
        <p:nvPicPr>
          <p:cNvPr id="457" name="Google Shape;457;p60" descr="40 Favorite Interview Questions from Some of the Sharpest Folks We Know |  First Round Review"/>
          <p:cNvPicPr preferRelativeResize="0">
            <a:picLocks noGrp="1"/>
          </p:cNvPicPr>
          <p:nvPr>
            <p:ph type="body" idx="1"/>
          </p:nvPr>
        </p:nvPicPr>
        <p:blipFill rotWithShape="1">
          <a:blip r:embed="rId3">
            <a:alphaModFix/>
          </a:blip>
          <a:srcRect/>
          <a:stretch/>
        </p:blipFill>
        <p:spPr>
          <a:xfrm>
            <a:off x="1378797" y="1618735"/>
            <a:ext cx="6937300" cy="4274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rPr>
              <a:t>Values and Ethics</a:t>
            </a:r>
            <a:endParaRPr b="1" dirty="0">
              <a:latin typeface="Calibri" panose="020F0502020204030204" pitchFamily="34" charset="0"/>
              <a:cs typeface="Calibri" panose="020F0502020204030204" pitchFamily="34" charset="0"/>
            </a:endParaRPr>
          </a:p>
        </p:txBody>
      </p:sp>
      <p:sp>
        <p:nvSpPr>
          <p:cNvPr id="204" name="Google Shape;204;p26"/>
          <p:cNvSpPr txBox="1">
            <a:spLocks noGrp="1"/>
          </p:cNvSpPr>
          <p:nvPr>
            <p:ph type="body" idx="1"/>
          </p:nvPr>
        </p:nvSpPr>
        <p:spPr>
          <a:xfrm>
            <a:off x="296091" y="1686758"/>
            <a:ext cx="8743407" cy="460083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440"/>
              <a:buChar char="►"/>
            </a:pPr>
            <a:r>
              <a:rPr lang="en-US" b="1" dirty="0">
                <a:solidFill>
                  <a:srgbClr val="7E6483"/>
                </a:solidFill>
                <a:latin typeface="Calibri" panose="020F0502020204030204" pitchFamily="34" charset="0"/>
                <a:cs typeface="Calibri" panose="020F0502020204030204" pitchFamily="34" charset="0"/>
              </a:rPr>
              <a:t>VALUES</a:t>
            </a:r>
            <a:r>
              <a:rPr lang="en-US" b="1" dirty="0">
                <a:latin typeface="Calibri" panose="020F0502020204030204" pitchFamily="34" charset="0"/>
                <a:cs typeface="Calibri" panose="020F0502020204030204" pitchFamily="34" charset="0"/>
              </a:rPr>
              <a:t> </a:t>
            </a:r>
            <a:endParaRPr b="1" dirty="0">
              <a:latin typeface="Calibri" panose="020F0502020204030204" pitchFamily="34" charset="0"/>
              <a:cs typeface="Calibri" panose="020F0502020204030204" pitchFamily="34" charset="0"/>
            </a:endParaRPr>
          </a:p>
          <a:p>
            <a:pPr marL="742950" lvl="1" indent="-285750" algn="just" rtl="0">
              <a:spcBef>
                <a:spcPts val="1000"/>
              </a:spcBef>
              <a:spcAft>
                <a:spcPts val="0"/>
              </a:spcAft>
              <a:buSzPts val="1280"/>
              <a:buChar char="►"/>
            </a:pPr>
            <a:r>
              <a:rPr lang="en-US" b="1" dirty="0">
                <a:latin typeface="Calibri" panose="020F0502020204030204" pitchFamily="34" charset="0"/>
                <a:cs typeface="Calibri" panose="020F0502020204030204" pitchFamily="34" charset="0"/>
              </a:rPr>
              <a:t>Refers to our beliefs about how things ought to be, about what is important and what is right and wrong.  As individuals, our values originate and are shaped by our upbringing, faith, community, education, experiences, and the people who play influential roles throughout our lives.  We all hold certain values more closely than others.  Some remain constant and firm, whereas others evolve over our lifetime or exist as preferences rather than as fixed directives.</a:t>
            </a:r>
            <a:endParaRPr dirty="0">
              <a:latin typeface="Calibri" panose="020F0502020204030204" pitchFamily="34" charset="0"/>
              <a:cs typeface="Calibri" panose="020F0502020204030204" pitchFamily="34" charset="0"/>
            </a:endParaRPr>
          </a:p>
          <a:p>
            <a:pPr marL="742950" lvl="1" indent="-285750" algn="just" rtl="0">
              <a:spcBef>
                <a:spcPts val="1000"/>
              </a:spcBef>
              <a:spcAft>
                <a:spcPts val="0"/>
              </a:spcAft>
              <a:buSzPts val="1280"/>
              <a:buChar char="►"/>
            </a:pPr>
            <a:r>
              <a:rPr lang="en-US" b="1" dirty="0">
                <a:latin typeface="Calibri" panose="020F0502020204030204" pitchFamily="34" charset="0"/>
                <a:cs typeface="Calibri" panose="020F0502020204030204" pitchFamily="34" charset="0"/>
              </a:rPr>
              <a:t>As with individuals, the profession of social work has values that stem from the origins of the discipline.  These underlying values distinguish social work from other fields, and they guide our practice as social workers.  A challenge social workers have is reconciling our own personal values with those of the profession. </a:t>
            </a:r>
            <a:endParaRPr dirty="0">
              <a:latin typeface="Calibri" panose="020F0502020204030204" pitchFamily="34" charset="0"/>
              <a:cs typeface="Calibri" panose="020F0502020204030204" pitchFamily="34" charset="0"/>
            </a:endParaRPr>
          </a:p>
          <a:p>
            <a:pPr marL="342900" lvl="0" indent="-342900" algn="just" rtl="0">
              <a:spcBef>
                <a:spcPts val="1000"/>
              </a:spcBef>
              <a:spcAft>
                <a:spcPts val="0"/>
              </a:spcAft>
              <a:buSzPts val="1440"/>
              <a:buChar char="►"/>
            </a:pPr>
            <a:r>
              <a:rPr lang="en-US" b="1" dirty="0">
                <a:solidFill>
                  <a:srgbClr val="7E6483"/>
                </a:solidFill>
                <a:latin typeface="Calibri" panose="020F0502020204030204" pitchFamily="34" charset="0"/>
                <a:cs typeface="Calibri" panose="020F0502020204030204" pitchFamily="34" charset="0"/>
              </a:rPr>
              <a:t>ETHICS</a:t>
            </a:r>
            <a:r>
              <a:rPr lang="en-US" b="1"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742950" lvl="1" indent="-285750" algn="just" rtl="0">
              <a:spcBef>
                <a:spcPts val="1000"/>
              </a:spcBef>
              <a:spcAft>
                <a:spcPts val="0"/>
              </a:spcAft>
              <a:buSzPts val="1280"/>
              <a:buChar char="►"/>
            </a:pPr>
            <a:r>
              <a:rPr lang="en-US" b="1" dirty="0">
                <a:latin typeface="Calibri" panose="020F0502020204030204" pitchFamily="34" charset="0"/>
                <a:cs typeface="Calibri" panose="020F0502020204030204" pitchFamily="34" charset="0"/>
              </a:rPr>
              <a:t>Refer to the embodiment of values into guidelines for behavior. </a:t>
            </a:r>
            <a:endParaRPr dirty="0">
              <a:latin typeface="Calibri" panose="020F0502020204030204" pitchFamily="34" charset="0"/>
              <a:cs typeface="Calibri" panose="020F0502020204030204" pitchFamily="34" charset="0"/>
            </a:endParaRPr>
          </a:p>
          <a:p>
            <a:pPr marL="0" lvl="0" indent="0" algn="just" rtl="0">
              <a:spcBef>
                <a:spcPts val="1000"/>
              </a:spcBef>
              <a:spcAft>
                <a:spcPts val="0"/>
              </a:spcAft>
              <a:buSzPts val="880"/>
              <a:buNone/>
            </a:pPr>
            <a:endParaRPr sz="1100" b="1" dirty="0">
              <a:latin typeface="Calibri" panose="020F0502020204030204" pitchFamily="34" charset="0"/>
              <a:cs typeface="Calibri" panose="020F0502020204030204" pitchFamily="34" charset="0"/>
            </a:endParaRPr>
          </a:p>
          <a:p>
            <a:pPr marL="0" lvl="0" indent="0" algn="l" rtl="0">
              <a:spcBef>
                <a:spcPts val="1000"/>
              </a:spcBef>
              <a:spcAft>
                <a:spcPts val="0"/>
              </a:spcAft>
              <a:buSzPts val="880"/>
              <a:buNone/>
            </a:pPr>
            <a:endParaRPr sz="1100" dirty="0">
              <a:latin typeface="Calibri" panose="020F0502020204030204" pitchFamily="34" charset="0"/>
              <a:cs typeface="Calibri" panose="020F0502020204030204" pitchFamily="34" charset="0"/>
            </a:endParaRPr>
          </a:p>
        </p:txBody>
      </p:sp>
      <p:sp>
        <p:nvSpPr>
          <p:cNvPr id="205" name="Google Shape;205;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1"/>
          <p:cNvSpPr txBox="1">
            <a:spLocks noGrp="1"/>
          </p:cNvSpPr>
          <p:nvPr>
            <p:ph type="body" idx="1"/>
          </p:nvPr>
        </p:nvSpPr>
        <p:spPr>
          <a:xfrm>
            <a:off x="677334" y="2150076"/>
            <a:ext cx="8596668" cy="389128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ct val="79999"/>
              <a:buNone/>
            </a:pPr>
            <a:endParaRPr sz="2200"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sz="2200" b="1" dirty="0">
                <a:latin typeface="Calibri" panose="020F0502020204030204" pitchFamily="34" charset="0"/>
                <a:cs typeface="Calibri" panose="020F0502020204030204" pitchFamily="34" charset="0"/>
              </a:rPr>
              <a:t>Final Survey</a:t>
            </a:r>
            <a:endParaRPr sz="2200" dirty="0">
              <a:latin typeface="Calibri" panose="020F0502020204030204" pitchFamily="34" charset="0"/>
              <a:cs typeface="Calibri" panose="020F0502020204030204" pitchFamily="34" charset="0"/>
            </a:endParaRPr>
          </a:p>
          <a:p>
            <a:pPr marL="0" lvl="0" indent="0" algn="l" rtl="0">
              <a:spcBef>
                <a:spcPts val="1000"/>
              </a:spcBef>
              <a:spcAft>
                <a:spcPts val="0"/>
              </a:spcAft>
              <a:buSzPct val="79999"/>
              <a:buNone/>
            </a:pPr>
            <a:endParaRPr sz="2200" b="1" dirty="0">
              <a:latin typeface="Calibri" panose="020F0502020204030204" pitchFamily="34" charset="0"/>
              <a:cs typeface="Calibri" panose="020F0502020204030204" pitchFamily="34" charset="0"/>
            </a:endParaRPr>
          </a:p>
          <a:p>
            <a:pPr marL="342900" lvl="0" indent="-342900" algn="l" rtl="0">
              <a:spcBef>
                <a:spcPts val="1000"/>
              </a:spcBef>
              <a:spcAft>
                <a:spcPts val="0"/>
              </a:spcAft>
              <a:buSzPct val="79999"/>
              <a:buChar char="►"/>
            </a:pPr>
            <a:r>
              <a:rPr lang="en-US" sz="2200" b="1" dirty="0">
                <a:latin typeface="Calibri" panose="020F0502020204030204" pitchFamily="34" charset="0"/>
                <a:cs typeface="Calibri" panose="020F0502020204030204" pitchFamily="34" charset="0"/>
              </a:rPr>
              <a:t>Thank You</a:t>
            </a:r>
            <a:endParaRPr sz="2200" dirty="0">
              <a:latin typeface="Calibri" panose="020F0502020204030204" pitchFamily="34" charset="0"/>
              <a:cs typeface="Calibri" panose="020F0502020204030204" pitchFamily="34" charset="0"/>
            </a:endParaRPr>
          </a:p>
          <a:p>
            <a:pPr marL="342900" lvl="0" indent="-265176" algn="l" rtl="0">
              <a:spcBef>
                <a:spcPts val="1000"/>
              </a:spcBef>
              <a:spcAft>
                <a:spcPts val="0"/>
              </a:spcAft>
              <a:buSzPct val="79999"/>
              <a:buNone/>
            </a:pPr>
            <a:endParaRPr sz="2200" dirty="0">
              <a:latin typeface="Calibri" panose="020F0502020204030204" pitchFamily="34" charset="0"/>
              <a:cs typeface="Calibri" panose="020F0502020204030204" pitchFamily="34" charset="0"/>
            </a:endParaRPr>
          </a:p>
          <a:p>
            <a:pPr marL="0" lvl="0" indent="0" algn="l" rtl="0">
              <a:spcBef>
                <a:spcPts val="1000"/>
              </a:spcBef>
              <a:spcAft>
                <a:spcPts val="0"/>
              </a:spcAft>
              <a:buSzPct val="79999"/>
              <a:buNone/>
            </a:pPr>
            <a:r>
              <a:rPr lang="en-US" sz="2200" b="1" dirty="0">
                <a:latin typeface="Calibri" panose="020F0502020204030204" pitchFamily="34" charset="0"/>
                <a:cs typeface="Calibri" panose="020F0502020204030204" pitchFamily="34" charset="0"/>
              </a:rPr>
              <a:t>Contact Information:  </a:t>
            </a:r>
          </a:p>
          <a:p>
            <a:pPr marL="0" indent="0">
              <a:buSzPct val="79999"/>
              <a:buNone/>
            </a:pPr>
            <a:r>
              <a:rPr lang="en-US" b="1" dirty="0">
                <a:latin typeface="Calibri" panose="020F0502020204030204" pitchFamily="34" charset="0"/>
                <a:cs typeface="Calibri" panose="020F0502020204030204" pitchFamily="34" charset="0"/>
              </a:rPr>
              <a:t>	Kristen Prock: </a:t>
            </a:r>
            <a:r>
              <a:rPr lang="en-US" b="1" u="sng" dirty="0">
                <a:solidFill>
                  <a:schemeClr val="hlink"/>
                </a:solidFill>
                <a:latin typeface="Calibri" panose="020F0502020204030204" pitchFamily="34" charset="0"/>
                <a:cs typeface="Calibri" panose="020F0502020204030204" pitchFamily="34" charset="0"/>
                <a:hlinkClick r:id="rId3"/>
              </a:rPr>
              <a:t>prockk@uww.edu</a:t>
            </a:r>
            <a:endParaRPr lang="en-US" b="1" dirty="0">
              <a:latin typeface="Calibri" panose="020F0502020204030204" pitchFamily="34" charset="0"/>
              <a:cs typeface="Calibri" panose="020F0502020204030204" pitchFamily="34" charset="0"/>
            </a:endParaRPr>
          </a:p>
          <a:p>
            <a:pPr marL="0" lvl="0" indent="0" algn="l" rtl="0">
              <a:spcBef>
                <a:spcPts val="1000"/>
              </a:spcBef>
              <a:spcAft>
                <a:spcPts val="0"/>
              </a:spcAft>
              <a:buSzPct val="79999"/>
              <a:buNone/>
            </a:pPr>
            <a:r>
              <a:rPr lang="en-US" b="1" dirty="0">
                <a:latin typeface="Calibri" panose="020F0502020204030204" pitchFamily="34" charset="0"/>
                <a:cs typeface="Calibri" panose="020F0502020204030204" pitchFamily="34" charset="0"/>
              </a:rPr>
              <a:t>	Katherine Drechsler: </a:t>
            </a:r>
            <a:r>
              <a:rPr lang="en-US" b="1" u="sng" dirty="0">
                <a:solidFill>
                  <a:schemeClr val="hlink"/>
                </a:solidFill>
                <a:latin typeface="Calibri" panose="020F0502020204030204" pitchFamily="34" charset="0"/>
                <a:cs typeface="Calibri" panose="020F0502020204030204" pitchFamily="34" charset="0"/>
                <a:hlinkClick r:id="rId4"/>
              </a:rPr>
              <a:t>drechslk@uww.edu</a:t>
            </a:r>
            <a:endParaRPr b="1" dirty="0">
              <a:latin typeface="Calibri" panose="020F0502020204030204" pitchFamily="34" charset="0"/>
              <a:cs typeface="Calibri" panose="020F0502020204030204" pitchFamily="34" charset="0"/>
            </a:endParaRPr>
          </a:p>
          <a:p>
            <a:pPr marL="0" lvl="0" indent="0" algn="l" rtl="0">
              <a:spcBef>
                <a:spcPts val="1000"/>
              </a:spcBef>
              <a:spcAft>
                <a:spcPts val="0"/>
              </a:spcAft>
              <a:buSzPct val="79999"/>
              <a:buNone/>
            </a:pPr>
            <a:r>
              <a:rPr lang="en-US" b="1" dirty="0">
                <a:latin typeface="Calibri" panose="020F0502020204030204" pitchFamily="34" charset="0"/>
                <a:cs typeface="Calibri" panose="020F0502020204030204" pitchFamily="34" charset="0"/>
              </a:rPr>
              <a:t>	Sarah Hessenauer: </a:t>
            </a:r>
            <a:r>
              <a:rPr lang="en-US" b="1" u="sng" dirty="0">
                <a:solidFill>
                  <a:schemeClr val="hlink"/>
                </a:solidFill>
                <a:latin typeface="Calibri" panose="020F0502020204030204" pitchFamily="34" charset="0"/>
                <a:cs typeface="Calibri" panose="020F0502020204030204" pitchFamily="34" charset="0"/>
                <a:hlinkClick r:id="rId5"/>
              </a:rPr>
              <a:t>hessenas@uww.edu</a:t>
            </a:r>
            <a:endParaRPr b="1" dirty="0">
              <a:latin typeface="Calibri" panose="020F0502020204030204" pitchFamily="34" charset="0"/>
              <a:cs typeface="Calibri" panose="020F0502020204030204" pitchFamily="34" charset="0"/>
            </a:endParaRPr>
          </a:p>
          <a:p>
            <a:pPr marL="0" lvl="0" indent="0" algn="l" rtl="0">
              <a:spcBef>
                <a:spcPts val="1000"/>
              </a:spcBef>
              <a:spcAft>
                <a:spcPts val="0"/>
              </a:spcAft>
              <a:buSzPct val="79999"/>
              <a:buNone/>
            </a:pPr>
            <a:endParaRPr b="1" dirty="0">
              <a:latin typeface="Calibri" panose="020F0502020204030204" pitchFamily="34" charset="0"/>
              <a:cs typeface="Calibri" panose="020F0502020204030204" pitchFamily="34" charset="0"/>
            </a:endParaRPr>
          </a:p>
        </p:txBody>
      </p:sp>
      <p:sp>
        <p:nvSpPr>
          <p:cNvPr id="464" name="Google Shape;464;p6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pic>
        <p:nvPicPr>
          <p:cNvPr id="465" name="Google Shape;465;p61"/>
          <p:cNvPicPr preferRelativeResize="0"/>
          <p:nvPr/>
        </p:nvPicPr>
        <p:blipFill rotWithShape="1">
          <a:blip r:embed="rId6">
            <a:alphaModFix/>
          </a:blip>
          <a:srcRect/>
          <a:stretch/>
        </p:blipFill>
        <p:spPr>
          <a:xfrm rot="20366861">
            <a:off x="4598293" y="1213995"/>
            <a:ext cx="4648456" cy="3205424"/>
          </a:xfrm>
          <a:prstGeom prst="rect">
            <a:avLst/>
          </a:prstGeom>
          <a:noFill/>
          <a:ln>
            <a:noFill/>
          </a:ln>
        </p:spPr>
      </p:pic>
      <p:sp>
        <p:nvSpPr>
          <p:cNvPr id="5" name="Google Shape;455;p60">
            <a:extLst>
              <a:ext uri="{FF2B5EF4-FFF2-40B4-BE49-F238E27FC236}">
                <a16:creationId xmlns:a16="http://schemas.microsoft.com/office/drawing/2014/main" id="{03C9203D-9648-415B-A4B8-35E019039D70}"/>
              </a:ext>
            </a:extLst>
          </p:cNvPr>
          <p:cNvSpPr txBox="1">
            <a:spLocks noGrp="1"/>
          </p:cNvSpPr>
          <p:nvPr>
            <p:ph type="title"/>
          </p:nvPr>
        </p:nvSpPr>
        <p:spPr>
          <a:xfrm>
            <a:off x="677334" y="1239794"/>
            <a:ext cx="8596668" cy="1320800"/>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rgbClr val="6D1D6B"/>
              </a:buClr>
              <a:buSzPts val="3600"/>
              <a:buFont typeface="Trebuchet MS"/>
              <a:buNone/>
            </a:pPr>
            <a:r>
              <a:rPr lang="en-US" b="1" dirty="0">
                <a:latin typeface="Calibri" panose="020F0502020204030204" pitchFamily="34" charset="0"/>
                <a:cs typeface="Calibri" panose="020F0502020204030204" pitchFamily="34" charset="0"/>
                <a:sym typeface="Trebuchet MS"/>
              </a:rPr>
              <a:t>Before you go…</a:t>
            </a:r>
            <a:endParaRPr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Facet">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6953</Words>
  <Application>Microsoft Office PowerPoint</Application>
  <PresentationFormat>Widescreen</PresentationFormat>
  <Paragraphs>780</Paragraphs>
  <Slides>90</Slides>
  <Notes>89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Calibri</vt:lpstr>
      <vt:lpstr>Helvetica Neue</vt:lpstr>
      <vt:lpstr>Noto Sans Symbols</vt:lpstr>
      <vt:lpstr>Trebuchet MS</vt:lpstr>
      <vt:lpstr>Wingdings</vt:lpstr>
      <vt:lpstr>Wingdings 3</vt:lpstr>
      <vt:lpstr>Facet</vt:lpstr>
      <vt:lpstr>         Ethics and Boundaries:  Utilizing the Evidence-Based Practice Process in the Helping Professions  ​</vt:lpstr>
      <vt:lpstr>PowerPoint Presentation</vt:lpstr>
      <vt:lpstr>Introduction of Presenters</vt:lpstr>
      <vt:lpstr>Social Work Department</vt:lpstr>
      <vt:lpstr>Guidelines for the Training</vt:lpstr>
      <vt:lpstr>Training Overview</vt:lpstr>
      <vt:lpstr>Introductions of Attendees: Poll Activity</vt:lpstr>
      <vt:lpstr>What Brings Us Here Today?</vt:lpstr>
      <vt:lpstr>Values and Ethics</vt:lpstr>
      <vt:lpstr>Values and Ethics (continued)</vt:lpstr>
      <vt:lpstr>National Association of Social Work Code of Ethics</vt:lpstr>
      <vt:lpstr>NASW Code of Ethics (revised June 1, 2021)</vt:lpstr>
      <vt:lpstr>PowerPoint Presentation</vt:lpstr>
      <vt:lpstr>NASW Code of Ethics: Ethical Principals</vt:lpstr>
      <vt:lpstr>Ethical Principles (continued)</vt:lpstr>
      <vt:lpstr>NASW Code of Ethics:  Ethical Standards</vt:lpstr>
      <vt:lpstr>NASW Code of Ethics:  Updated Cultural Competence</vt:lpstr>
      <vt:lpstr>NASW Code of Ethics:  Technology</vt:lpstr>
      <vt:lpstr>NASW Code of Ethics: Technology (Continued)</vt:lpstr>
      <vt:lpstr>PowerPoint Presentation</vt:lpstr>
      <vt:lpstr>Importance of  Boundaries </vt:lpstr>
      <vt:lpstr>Chapter MPSW 20:  Conduct (April 26, 1993)  </vt:lpstr>
      <vt:lpstr>PowerPoint Presentation</vt:lpstr>
      <vt:lpstr>Violations in Wisconsin:  Poll Activity</vt:lpstr>
      <vt:lpstr>State of Wisconsin Violations (Social Work and Counseling) </vt:lpstr>
      <vt:lpstr>Overview of  Evidence-Based Practice </vt:lpstr>
      <vt:lpstr>Evidence-Based Practice:  Poll Activity</vt:lpstr>
      <vt:lpstr>Breakout Session: Advising Marvin</vt:lpstr>
      <vt:lpstr>Vignette 1</vt:lpstr>
      <vt:lpstr>Vignette 2</vt:lpstr>
      <vt:lpstr>Discussion of Marvin: Large Group Share</vt:lpstr>
      <vt:lpstr>Definitions of EBP</vt:lpstr>
      <vt:lpstr>Evidence Based Practice</vt:lpstr>
      <vt:lpstr>Towards a Definition of EBP in Social Work</vt:lpstr>
      <vt:lpstr>Definition from the NASW</vt:lpstr>
      <vt:lpstr>Definition of EBP in Psychology</vt:lpstr>
      <vt:lpstr>EBP in Marriage and Family Therapy</vt:lpstr>
      <vt:lpstr>Definitions of EBP</vt:lpstr>
      <vt:lpstr>Shared Conceptualization of EBP for Behavioral Health</vt:lpstr>
      <vt:lpstr>Evidence-Based Practice vs. Evidence-Based Practices</vt:lpstr>
      <vt:lpstr>Steps of EBP Process Skill Set</vt:lpstr>
      <vt:lpstr>Steps of EBP Process</vt:lpstr>
      <vt:lpstr>Steps of EBP Process</vt:lpstr>
      <vt:lpstr>Steps of EBP Process</vt:lpstr>
      <vt:lpstr>Steps of EBP Process</vt:lpstr>
      <vt:lpstr>Steps of EBP Process</vt:lpstr>
      <vt:lpstr>PowerPoint Presentation</vt:lpstr>
      <vt:lpstr>What Qualifies as Best Available Research?</vt:lpstr>
      <vt:lpstr>Hierarchies of Evidence (APA Task Force, 2005)</vt:lpstr>
      <vt:lpstr>California Evidence-Based Clearinghouse for Child Welfare Scientific Rating Scale</vt:lpstr>
      <vt:lpstr>Distinction between Evidence-Based Practice and Evidence-Based Practices</vt:lpstr>
      <vt:lpstr>Evidence-Based and Promising Practice Treatments</vt:lpstr>
      <vt:lpstr>Benefits of Evidence-Based Practice</vt:lpstr>
      <vt:lpstr>Demand Across the Healthcare System: A Call to Action</vt:lpstr>
      <vt:lpstr>PowerPoint Presentation</vt:lpstr>
      <vt:lpstr>Making the Connection</vt:lpstr>
      <vt:lpstr>Breakout Session: Connecting the Code of Ethics &amp; EBP</vt:lpstr>
      <vt:lpstr>Discussion of NASW Code of Ethics &amp; EBP: Large Group Share</vt:lpstr>
      <vt:lpstr>NASW Code of Ethics &amp; Evidence-Based Practice</vt:lpstr>
      <vt:lpstr>NASW Code of Ethics &amp; Evidence-Based Practice (continued)</vt:lpstr>
      <vt:lpstr>NASW Code of Ethics &amp; Evidence-Based Practice (continued)</vt:lpstr>
      <vt:lpstr>NASW Code of Ethics &amp; Evidence-Based Practice (continued)</vt:lpstr>
      <vt:lpstr>NASW Code of Ethics &amp; Evidence-Based Practice (continued)</vt:lpstr>
      <vt:lpstr>NASW Code of Ethics &amp; Evidence-Based Practice (continued)</vt:lpstr>
      <vt:lpstr>Evidence-Based Practices in Wisconsin</vt:lpstr>
      <vt:lpstr>What Evidence-Based Practices are you Using?</vt:lpstr>
      <vt:lpstr>PowerPoint Presentation</vt:lpstr>
      <vt:lpstr>Definitions: Ethical vs. Value Dilemma</vt:lpstr>
      <vt:lpstr>How Did You Make a Decision about the Dilemma?   </vt:lpstr>
      <vt:lpstr>Reamer Ethical Dilemma Problem-Solving Model</vt:lpstr>
      <vt:lpstr>Practice Ethical Dilemma Problem Solving Model: Case Scenario One</vt:lpstr>
      <vt:lpstr>Discussion: Ethical Dilemma Case One</vt:lpstr>
      <vt:lpstr>Practice Ethical Dilemma Problem Solving Model: Case Scenario Two</vt:lpstr>
      <vt:lpstr>Discussion: Ethical Dilemma Case Two</vt:lpstr>
      <vt:lpstr>Implementation Science (Fixsen et al., 2005)</vt:lpstr>
      <vt:lpstr>Research about Implementation</vt:lpstr>
      <vt:lpstr>Ensuring Fidelity</vt:lpstr>
      <vt:lpstr>Misconceptions about EBTs</vt:lpstr>
      <vt:lpstr>Misconceptions about EBTs</vt:lpstr>
      <vt:lpstr>Misconceptions about EBTs</vt:lpstr>
      <vt:lpstr>Misconceptions about EBTs</vt:lpstr>
      <vt:lpstr>Misconceptions About Implementation of EBP</vt:lpstr>
      <vt:lpstr>Responses to Common Criticisms of EBTs </vt:lpstr>
      <vt:lpstr>Responses to Common Criticisms of EBTs</vt:lpstr>
      <vt:lpstr>Responses to Common Criticisms of EBTs</vt:lpstr>
      <vt:lpstr>Responses to Common Criticisms of EBTs</vt:lpstr>
      <vt:lpstr>Responses to Common Criticisms of EBTs</vt:lpstr>
      <vt:lpstr>Final Thoughts</vt:lpstr>
      <vt:lpstr>Questions or Thoughts</vt:lpstr>
      <vt:lpstr>Before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Boundaries: Utilizing the Evidence-Based Practice Process in the Helping Professions</dc:title>
  <dc:creator>Drechsler, Katherine S</dc:creator>
  <cp:lastModifiedBy>Drechsler, Katherine S</cp:lastModifiedBy>
  <cp:revision>107</cp:revision>
  <dcterms:modified xsi:type="dcterms:W3CDTF">2021-08-03T18:41:45Z</dcterms:modified>
</cp:coreProperties>
</file>