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45" r:id="rId2"/>
    <p:sldId id="418" r:id="rId3"/>
    <p:sldId id="449" r:id="rId4"/>
    <p:sldId id="420" r:id="rId5"/>
    <p:sldId id="421" r:id="rId6"/>
    <p:sldId id="422" r:id="rId7"/>
    <p:sldId id="423" r:id="rId8"/>
    <p:sldId id="444" r:id="rId9"/>
    <p:sldId id="424" r:id="rId10"/>
    <p:sldId id="445" r:id="rId11"/>
    <p:sldId id="452" r:id="rId12"/>
    <p:sldId id="425" r:id="rId13"/>
    <p:sldId id="426" r:id="rId14"/>
    <p:sldId id="427" r:id="rId15"/>
    <p:sldId id="451" r:id="rId16"/>
    <p:sldId id="428" r:id="rId17"/>
    <p:sldId id="429" r:id="rId18"/>
    <p:sldId id="430" r:id="rId19"/>
    <p:sldId id="431" r:id="rId20"/>
    <p:sldId id="446" r:id="rId21"/>
    <p:sldId id="436" r:id="rId22"/>
    <p:sldId id="448" r:id="rId23"/>
    <p:sldId id="433" r:id="rId24"/>
    <p:sldId id="434" r:id="rId25"/>
    <p:sldId id="450" r:id="rId26"/>
    <p:sldId id="437" r:id="rId27"/>
    <p:sldId id="438" r:id="rId28"/>
    <p:sldId id="440" r:id="rId29"/>
    <p:sldId id="439" r:id="rId30"/>
    <p:sldId id="441" r:id="rId31"/>
    <p:sldId id="442" r:id="rId32"/>
    <p:sldId id="443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nker, Claire" initials="Y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8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5465" autoAdjust="0"/>
  </p:normalViewPr>
  <p:slideViewPr>
    <p:cSldViewPr>
      <p:cViewPr varScale="1">
        <p:scale>
          <a:sx n="110" d="100"/>
          <a:sy n="110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A0BBD-AC37-4776-AAF9-D03A735CEA1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55A9D-3D8C-4543-9F9E-F44332AB34CE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sz="2000" dirty="0" smtClean="0"/>
            <a:t>Exploration</a:t>
          </a:r>
        </a:p>
      </dgm:t>
    </dgm:pt>
    <dgm:pt modelId="{430BAA8C-499B-43E5-9CFF-201EBD59D2AB}" type="parTrans" cxnId="{EC17D73A-B489-4B89-AA23-F0096AEAB040}">
      <dgm:prSet/>
      <dgm:spPr/>
      <dgm:t>
        <a:bodyPr/>
        <a:lstStyle/>
        <a:p>
          <a:endParaRPr lang="en-US"/>
        </a:p>
      </dgm:t>
    </dgm:pt>
    <dgm:pt modelId="{5EC80CC7-4849-498D-A239-9DEE751BAE87}" type="sibTrans" cxnId="{EC17D73A-B489-4B89-AA23-F0096AEAB040}">
      <dgm:prSet/>
      <dgm:spPr/>
      <dgm:t>
        <a:bodyPr/>
        <a:lstStyle/>
        <a:p>
          <a:endParaRPr lang="en-US"/>
        </a:p>
      </dgm:t>
    </dgm:pt>
    <dgm:pt modelId="{FC82E092-142E-4D69-BB0B-F19D242F7B9D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2000" b="0" dirty="0" smtClean="0"/>
            <a:t>Initial Implementation</a:t>
          </a:r>
        </a:p>
      </dgm:t>
    </dgm:pt>
    <dgm:pt modelId="{A477E9F5-AEBB-418D-B9D6-E64E1859F2A9}" type="parTrans" cxnId="{40915183-BBFE-45C8-A870-BFB6E1B6709F}">
      <dgm:prSet/>
      <dgm:spPr/>
      <dgm:t>
        <a:bodyPr/>
        <a:lstStyle/>
        <a:p>
          <a:endParaRPr lang="en-US"/>
        </a:p>
      </dgm:t>
    </dgm:pt>
    <dgm:pt modelId="{950C2231-B48E-4240-95DA-D96D27944B08}" type="sibTrans" cxnId="{40915183-BBFE-45C8-A870-BFB6E1B6709F}">
      <dgm:prSet/>
      <dgm:spPr/>
      <dgm:t>
        <a:bodyPr/>
        <a:lstStyle/>
        <a:p>
          <a:endParaRPr lang="en-US"/>
        </a:p>
      </dgm:t>
    </dgm:pt>
    <dgm:pt modelId="{A4A92193-3765-4D9E-AEA6-81A0357D8B31}">
      <dgm:prSet phldrT="[Text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sz="2000" dirty="0" smtClean="0"/>
            <a:t>Full Implementation</a:t>
          </a:r>
        </a:p>
      </dgm:t>
    </dgm:pt>
    <dgm:pt modelId="{C55D466F-43AD-4B01-BA61-567E175D1A89}" type="parTrans" cxnId="{35A61EB5-EFDD-4844-A832-EB0A35447C7E}">
      <dgm:prSet/>
      <dgm:spPr/>
      <dgm:t>
        <a:bodyPr/>
        <a:lstStyle/>
        <a:p>
          <a:endParaRPr lang="en-US"/>
        </a:p>
      </dgm:t>
    </dgm:pt>
    <dgm:pt modelId="{9EC109CA-0359-4E47-AF2F-EEE97651BAB3}" type="sibTrans" cxnId="{35A61EB5-EFDD-4844-A832-EB0A35447C7E}">
      <dgm:prSet/>
      <dgm:spPr/>
      <dgm:t>
        <a:bodyPr/>
        <a:lstStyle/>
        <a:p>
          <a:endParaRPr lang="en-US"/>
        </a:p>
      </dgm:t>
    </dgm:pt>
    <dgm:pt modelId="{568C12B4-D447-4CE0-9B7B-A09EDB1C78F5}">
      <dgm:prSet phldrT="[Text]" custT="1"/>
      <dgm:spPr>
        <a:solidFill>
          <a:srgbClr val="FF9900">
            <a:alpha val="50000"/>
          </a:srgbClr>
        </a:solidFill>
      </dgm:spPr>
      <dgm:t>
        <a:bodyPr/>
        <a:lstStyle/>
        <a:p>
          <a:r>
            <a:rPr lang="en-US" sz="2000" dirty="0" smtClean="0"/>
            <a:t>Installation</a:t>
          </a:r>
        </a:p>
      </dgm:t>
    </dgm:pt>
    <dgm:pt modelId="{0DC9EEBB-CD49-45EF-9E2D-6222912F8932}" type="sibTrans" cxnId="{A1197026-4C45-484C-A3F4-B0005C4BCFB6}">
      <dgm:prSet/>
      <dgm:spPr/>
      <dgm:t>
        <a:bodyPr/>
        <a:lstStyle/>
        <a:p>
          <a:endParaRPr lang="en-US"/>
        </a:p>
      </dgm:t>
    </dgm:pt>
    <dgm:pt modelId="{B1C68580-05D5-4DF8-BCD3-F7D3B3FE1FD4}" type="parTrans" cxnId="{A1197026-4C45-484C-A3F4-B0005C4BCFB6}">
      <dgm:prSet/>
      <dgm:spPr/>
      <dgm:t>
        <a:bodyPr/>
        <a:lstStyle/>
        <a:p>
          <a:endParaRPr lang="en-US"/>
        </a:p>
      </dgm:t>
    </dgm:pt>
    <dgm:pt modelId="{09BA96D0-E88C-4701-BCB9-721589304DDD}" type="pres">
      <dgm:prSet presAssocID="{B1EA0BBD-AC37-4776-AAF9-D03A735CEA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C9E958-C13B-49F0-B8F2-6E9867609204}" type="pres">
      <dgm:prSet presAssocID="{BA255A9D-3D8C-4543-9F9E-F44332AB34CE}" presName="Name5" presStyleLbl="vennNode1" presStyleIdx="0" presStyleCnt="4" custLinFactNeighborX="-186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78E0E-4740-47A4-B475-70C0577E750B}" type="pres">
      <dgm:prSet presAssocID="{5EC80CC7-4849-498D-A239-9DEE751BAE87}" presName="space" presStyleCnt="0"/>
      <dgm:spPr/>
    </dgm:pt>
    <dgm:pt modelId="{DD5DA5F0-B990-498C-99C6-59D0595F499D}" type="pres">
      <dgm:prSet presAssocID="{568C12B4-D447-4CE0-9B7B-A09EDB1C78F5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6C47A-1481-4A45-9FCA-11F916AC7B8A}" type="pres">
      <dgm:prSet presAssocID="{0DC9EEBB-CD49-45EF-9E2D-6222912F8932}" presName="space" presStyleCnt="0"/>
      <dgm:spPr/>
    </dgm:pt>
    <dgm:pt modelId="{BF255643-424A-4517-A384-399CA9D1741C}" type="pres">
      <dgm:prSet presAssocID="{FC82E092-142E-4D69-BB0B-F19D242F7B9D}" presName="Name5" presStyleLbl="vennNode1" presStyleIdx="2" presStyleCnt="4" custScaleX="112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35B20-04D0-4D93-9EE4-73D77A2FDFA0}" type="pres">
      <dgm:prSet presAssocID="{950C2231-B48E-4240-95DA-D96D27944B08}" presName="space" presStyleCnt="0"/>
      <dgm:spPr/>
    </dgm:pt>
    <dgm:pt modelId="{537D3F54-129F-4B0C-B8EA-C17DF4CAE328}" type="pres">
      <dgm:prSet presAssocID="{A4A92193-3765-4D9E-AEA6-81A0357D8B31}" presName="Name5" presStyleLbl="vennNode1" presStyleIdx="3" presStyleCnt="4" custScaleX="113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33B4D1-DA10-4E06-AC7B-F3505E5CF46C}" type="presOf" srcId="{B1EA0BBD-AC37-4776-AAF9-D03A735CEA13}" destId="{09BA96D0-E88C-4701-BCB9-721589304DDD}" srcOrd="0" destOrd="0" presId="urn:microsoft.com/office/officeart/2005/8/layout/venn3"/>
    <dgm:cxn modelId="{ADC096BD-45AD-4B2C-B0A5-0C7638FE18BA}" type="presOf" srcId="{568C12B4-D447-4CE0-9B7B-A09EDB1C78F5}" destId="{DD5DA5F0-B990-498C-99C6-59D0595F499D}" srcOrd="0" destOrd="0" presId="urn:microsoft.com/office/officeart/2005/8/layout/venn3"/>
    <dgm:cxn modelId="{EC17D73A-B489-4B89-AA23-F0096AEAB040}" srcId="{B1EA0BBD-AC37-4776-AAF9-D03A735CEA13}" destId="{BA255A9D-3D8C-4543-9F9E-F44332AB34CE}" srcOrd="0" destOrd="0" parTransId="{430BAA8C-499B-43E5-9CFF-201EBD59D2AB}" sibTransId="{5EC80CC7-4849-498D-A239-9DEE751BAE87}"/>
    <dgm:cxn modelId="{A1197026-4C45-484C-A3F4-B0005C4BCFB6}" srcId="{B1EA0BBD-AC37-4776-AAF9-D03A735CEA13}" destId="{568C12B4-D447-4CE0-9B7B-A09EDB1C78F5}" srcOrd="1" destOrd="0" parTransId="{B1C68580-05D5-4DF8-BCD3-F7D3B3FE1FD4}" sibTransId="{0DC9EEBB-CD49-45EF-9E2D-6222912F8932}"/>
    <dgm:cxn modelId="{F53D338D-A839-4A3E-A169-2913923880C0}" type="presOf" srcId="{BA255A9D-3D8C-4543-9F9E-F44332AB34CE}" destId="{1AC9E958-C13B-49F0-B8F2-6E9867609204}" srcOrd="0" destOrd="0" presId="urn:microsoft.com/office/officeart/2005/8/layout/venn3"/>
    <dgm:cxn modelId="{40915183-BBFE-45C8-A870-BFB6E1B6709F}" srcId="{B1EA0BBD-AC37-4776-AAF9-D03A735CEA13}" destId="{FC82E092-142E-4D69-BB0B-F19D242F7B9D}" srcOrd="2" destOrd="0" parTransId="{A477E9F5-AEBB-418D-B9D6-E64E1859F2A9}" sibTransId="{950C2231-B48E-4240-95DA-D96D27944B08}"/>
    <dgm:cxn modelId="{35A61EB5-EFDD-4844-A832-EB0A35447C7E}" srcId="{B1EA0BBD-AC37-4776-AAF9-D03A735CEA13}" destId="{A4A92193-3765-4D9E-AEA6-81A0357D8B31}" srcOrd="3" destOrd="0" parTransId="{C55D466F-43AD-4B01-BA61-567E175D1A89}" sibTransId="{9EC109CA-0359-4E47-AF2F-EEE97651BAB3}"/>
    <dgm:cxn modelId="{D5A99121-1804-4C48-BFBD-2195A8F3499A}" type="presOf" srcId="{FC82E092-142E-4D69-BB0B-F19D242F7B9D}" destId="{BF255643-424A-4517-A384-399CA9D1741C}" srcOrd="0" destOrd="0" presId="urn:microsoft.com/office/officeart/2005/8/layout/venn3"/>
    <dgm:cxn modelId="{893A8C2F-367F-4501-99EC-49FD8CD65FA1}" type="presOf" srcId="{A4A92193-3765-4D9E-AEA6-81A0357D8B31}" destId="{537D3F54-129F-4B0C-B8EA-C17DF4CAE328}" srcOrd="0" destOrd="0" presId="urn:microsoft.com/office/officeart/2005/8/layout/venn3"/>
    <dgm:cxn modelId="{934FB440-B03E-47C9-805F-A90A3FFDBCD2}" type="presParOf" srcId="{09BA96D0-E88C-4701-BCB9-721589304DDD}" destId="{1AC9E958-C13B-49F0-B8F2-6E9867609204}" srcOrd="0" destOrd="0" presId="urn:microsoft.com/office/officeart/2005/8/layout/venn3"/>
    <dgm:cxn modelId="{7D47CC50-232A-43BB-BA76-C77A8876C737}" type="presParOf" srcId="{09BA96D0-E88C-4701-BCB9-721589304DDD}" destId="{65E78E0E-4740-47A4-B475-70C0577E750B}" srcOrd="1" destOrd="0" presId="urn:microsoft.com/office/officeart/2005/8/layout/venn3"/>
    <dgm:cxn modelId="{AE4C9DA7-E3E7-48F3-B95D-5F13512F4753}" type="presParOf" srcId="{09BA96D0-E88C-4701-BCB9-721589304DDD}" destId="{DD5DA5F0-B990-498C-99C6-59D0595F499D}" srcOrd="2" destOrd="0" presId="urn:microsoft.com/office/officeart/2005/8/layout/venn3"/>
    <dgm:cxn modelId="{3963BB8F-C4FB-4CA1-A3D1-726FC2825E01}" type="presParOf" srcId="{09BA96D0-E88C-4701-BCB9-721589304DDD}" destId="{1006C47A-1481-4A45-9FCA-11F916AC7B8A}" srcOrd="3" destOrd="0" presId="urn:microsoft.com/office/officeart/2005/8/layout/venn3"/>
    <dgm:cxn modelId="{9C4F84B3-C056-4311-9F93-71F181344CFA}" type="presParOf" srcId="{09BA96D0-E88C-4701-BCB9-721589304DDD}" destId="{BF255643-424A-4517-A384-399CA9D1741C}" srcOrd="4" destOrd="0" presId="urn:microsoft.com/office/officeart/2005/8/layout/venn3"/>
    <dgm:cxn modelId="{DC5BF380-9451-44B3-87C5-9529970B6998}" type="presParOf" srcId="{09BA96D0-E88C-4701-BCB9-721589304DDD}" destId="{41035B20-04D0-4D93-9EE4-73D77A2FDFA0}" srcOrd="5" destOrd="0" presId="urn:microsoft.com/office/officeart/2005/8/layout/venn3"/>
    <dgm:cxn modelId="{674E38DE-0FB4-4A04-9484-07B729C9774B}" type="presParOf" srcId="{09BA96D0-E88C-4701-BCB9-721589304DDD}" destId="{537D3F54-129F-4B0C-B8EA-C17DF4CAE32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9E958-C13B-49F0-B8F2-6E9867609204}">
      <dsp:nvSpPr>
        <dsp:cNvPr id="0" name=""/>
        <dsp:cNvSpPr/>
      </dsp:nvSpPr>
      <dsp:spPr>
        <a:xfrm>
          <a:off x="0" y="1299319"/>
          <a:ext cx="2408336" cy="2408336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539" tIns="25400" rIns="13253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Exploration</a:t>
          </a:r>
        </a:p>
      </dsp:txBody>
      <dsp:txXfrm>
        <a:off x="352693" y="1652012"/>
        <a:ext cx="1702950" cy="1702950"/>
      </dsp:txXfrm>
    </dsp:sp>
    <dsp:sp modelId="{DD5DA5F0-B990-498C-99C6-59D0595F499D}">
      <dsp:nvSpPr>
        <dsp:cNvPr id="0" name=""/>
        <dsp:cNvSpPr/>
      </dsp:nvSpPr>
      <dsp:spPr>
        <a:xfrm>
          <a:off x="1930367" y="1299319"/>
          <a:ext cx="2408336" cy="2408336"/>
        </a:xfrm>
        <a:prstGeom prst="ellipse">
          <a:avLst/>
        </a:prstGeom>
        <a:solidFill>
          <a:srgbClr val="FF99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539" tIns="25400" rIns="13253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Installation</a:t>
          </a:r>
        </a:p>
      </dsp:txBody>
      <dsp:txXfrm>
        <a:off x="2283060" y="1652012"/>
        <a:ext cx="1702950" cy="1702950"/>
      </dsp:txXfrm>
    </dsp:sp>
    <dsp:sp modelId="{BF255643-424A-4517-A384-399CA9D1741C}">
      <dsp:nvSpPr>
        <dsp:cNvPr id="0" name=""/>
        <dsp:cNvSpPr/>
      </dsp:nvSpPr>
      <dsp:spPr>
        <a:xfrm>
          <a:off x="3857036" y="1299319"/>
          <a:ext cx="2720408" cy="2408336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539" tIns="25400" rIns="13253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Initial Implementation</a:t>
          </a:r>
        </a:p>
      </dsp:txBody>
      <dsp:txXfrm>
        <a:off x="4255431" y="1652012"/>
        <a:ext cx="1923618" cy="1702950"/>
      </dsp:txXfrm>
    </dsp:sp>
    <dsp:sp modelId="{537D3F54-129F-4B0C-B8EA-C17DF4CAE328}">
      <dsp:nvSpPr>
        <dsp:cNvPr id="0" name=""/>
        <dsp:cNvSpPr/>
      </dsp:nvSpPr>
      <dsp:spPr>
        <a:xfrm>
          <a:off x="6095778" y="1299319"/>
          <a:ext cx="2739723" cy="2408336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539" tIns="25400" rIns="13253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Full Implementation</a:t>
          </a:r>
        </a:p>
      </dsp:txBody>
      <dsp:txXfrm>
        <a:off x="6497001" y="1652012"/>
        <a:ext cx="1937277" cy="1702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EC72-AE09-4BA1-BA84-257DE712CC5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E21A-A0A0-48C9-96FA-F104BF0B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9E40-16DB-4AD9-A86A-B4199276271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FDF0-BE34-40E6-A70E-CBBA5B69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mtClean="0"/>
              <a:t>Community Partnerships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mtClean="0"/>
              <a:t>Motivational Interviewing, August 2011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4476425-1602-4C9E-8302-3385B8228B41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3" tIns="45886" rIns="91773" bIns="45886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B1B711CB-2A76-4BA5-8D71-B0632A61F055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3C55D60-989A-4E8F-9F47-C5921A49A0B7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2979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497C86F-8C5F-474C-86B8-B3DF3B6A2982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715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86ACB24-51C8-45DC-8CA0-FA6EA33FFFC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056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8928566-5FBD-45D6-935B-41DCF0F1AAC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331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4A59F52-74C6-4D5E-8533-E0FB8B93B9C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888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4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BFF2470-8B77-4F26-BFEF-A3CAF95572D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906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BFF2470-8B77-4F26-BFEF-A3CAF95572D6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1751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B09951C-E0AB-44DA-8136-0F9FD5D3A3FA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228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1433579"/>
            <a:ext cx="8412480" cy="250342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987800"/>
            <a:ext cx="8412480" cy="207264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797676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-304800" y="6473952"/>
            <a:ext cx="7916091" cy="300265"/>
          </a:xfrm>
          <a:prstGeom prst="rect">
            <a:avLst/>
          </a:prstGeom>
          <a:solidFill>
            <a:srgbClr val="003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"/>
            <a:ext cx="6109020" cy="118872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Chevron 10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76200" y="6473952"/>
            <a:ext cx="8930640" cy="30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To protect and promote the health and safety of the people of Wisconsin.</a:t>
            </a:r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633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798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5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951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283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40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90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824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73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81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277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088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F5E-209D-47C5-B99A-13A200191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1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92200"/>
            <a:ext cx="7772400" cy="35560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648200"/>
            <a:ext cx="7772400" cy="10937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7976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</p:spTree>
    <p:extLst>
      <p:ext uri="{BB962C8B-B14F-4D97-AF65-F5344CB8AC3E}">
        <p14:creationId xmlns:p14="http://schemas.microsoft.com/office/powerpoint/2010/main" val="284440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52975"/>
            <a:ext cx="8229600" cy="566739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21302"/>
            <a:ext cx="8229600" cy="8048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15EE-287F-4C4C-9C23-1917A0EFA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6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992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Chevron 17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0" y="6467574"/>
            <a:ext cx="893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647700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Century" panose="02040604050505020304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04857C57-6D7C-4D28-99BB-4F87CEC48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80" r:id="rId17"/>
    <p:sldLayoutId id="2147483681" r:id="rId18"/>
    <p:sldLayoutId id="2147483683" r:id="rId19"/>
    <p:sldLayoutId id="2147483684" r:id="rId20"/>
    <p:sldLayoutId id="2147483685" r:id="rId21"/>
    <p:sldLayoutId id="2147483686" r:id="rId22"/>
    <p:sldLayoutId id="2147483687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u="none" kern="1200">
          <a:solidFill>
            <a:srgbClr val="003D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231775" indent="-231775" algn="l" rtl="0" eaLnBrk="1" fontAlgn="base" hangingPunct="1">
        <a:spcBef>
          <a:spcPts val="0"/>
        </a:spcBef>
        <a:spcAft>
          <a:spcPct val="0"/>
        </a:spcAft>
        <a:buClr>
          <a:srgbClr val="003D78"/>
        </a:buClr>
        <a:buFont typeface="Arial" charset="0"/>
        <a:buChar char="•"/>
        <a:defRPr sz="30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1pPr>
      <a:lvl2pPr marL="457200" indent="-223838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SzPct val="85000"/>
        <a:buFont typeface="Courier New" pitchFamily="49" charset="0"/>
        <a:buChar char="o"/>
        <a:defRPr sz="2800" b="0" i="0" u="none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2pPr>
      <a:lvl3pPr marL="6889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Wingdings" pitchFamily="2" charset="2"/>
        <a:buChar char="§"/>
        <a:defRPr sz="24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3pPr>
      <a:lvl4pPr marL="914400" indent="-22542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•"/>
        <a:defRPr sz="22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4pPr>
      <a:lvl5pPr marL="11461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»"/>
        <a:defRPr sz="1800" kern="1200">
          <a:solidFill>
            <a:schemeClr val="tx1"/>
          </a:solidFill>
          <a:latin typeface="Century" panose="02040604050505020304" pitchFamily="18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625840" cy="250342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Getting Ready for Evidence-Based Practice: Exploration Matters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0"/>
          </p:nvPr>
        </p:nvSpPr>
        <p:spPr>
          <a:xfrm>
            <a:off x="426719" y="4953000"/>
            <a:ext cx="8077201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Scott Caldwell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Now is the Time for Evidence-Based Practice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Youth Treatment Initiative Conference, August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83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48063" y="2058988"/>
            <a:ext cx="2076450" cy="180975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EBP integrated </a:t>
            </a:r>
            <a:r>
              <a:rPr lang="en-US" sz="2400" b="1" dirty="0"/>
              <a:t>into routine practice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8972" y="2046665"/>
            <a:ext cx="2092325" cy="182880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EBP delivered with fidelity</a:t>
            </a:r>
          </a:p>
        </p:txBody>
      </p:sp>
      <p:sp>
        <p:nvSpPr>
          <p:cNvPr id="3" name="Cross 2"/>
          <p:cNvSpPr/>
          <p:nvPr/>
        </p:nvSpPr>
        <p:spPr>
          <a:xfrm rot="2661018">
            <a:off x="2644775" y="2684463"/>
            <a:ext cx="612775" cy="617537"/>
          </a:xfrm>
          <a:prstGeom prst="plus">
            <a:avLst>
              <a:gd name="adj" fmla="val 40560"/>
            </a:avLst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>
            <a:off x="5794375" y="2668588"/>
            <a:ext cx="685800" cy="649287"/>
          </a:xfrm>
          <a:prstGeom prst="mathEqual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513222" y="276706"/>
            <a:ext cx="8229600" cy="654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the formula for success…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11950" y="2025650"/>
            <a:ext cx="2066925" cy="1814513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/>
          </a:p>
        </p:txBody>
      </p:sp>
      <p:sp>
        <p:nvSpPr>
          <p:cNvPr id="16" name="Explosion 1 15"/>
          <p:cNvSpPr/>
          <p:nvPr/>
        </p:nvSpPr>
        <p:spPr>
          <a:xfrm>
            <a:off x="6172200" y="1482726"/>
            <a:ext cx="3221038" cy="290353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7563" y="6040404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 smtClean="0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et al. (2005).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6648735" y="2180738"/>
            <a:ext cx="22679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 EBP beneficial outcomes</a:t>
            </a:r>
            <a:endParaRPr lang="en-US" altLang="en-US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1143000" y="4589304"/>
            <a:ext cx="6726238" cy="1612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Youth and families cannot benefit from an EBP they do not receive.</a:t>
            </a:r>
          </a:p>
          <a:p>
            <a:pPr algn="ctr">
              <a:defRPr/>
            </a:pPr>
            <a:endParaRPr lang="en-US" sz="2800" dirty="0" smtClean="0">
              <a:latin typeface="Century" panose="02040604050505020304" pitchFamily="18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863" y="1363930"/>
            <a:ext cx="2401747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endParaRPr lang="en-US" sz="8000" b="1" dirty="0">
              <a:ln w="2857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7148" y="1345149"/>
            <a:ext cx="2401747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endParaRPr lang="en-US" sz="8000" b="1" dirty="0">
              <a:ln w="285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67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0"/>
            <a:ext cx="8229600" cy="1041400"/>
          </a:xfrm>
        </p:spPr>
        <p:txBody>
          <a:bodyPr/>
          <a:lstStyle/>
          <a:p>
            <a:r>
              <a:rPr lang="en-US" sz="3200" dirty="0" smtClean="0"/>
              <a:t>Meta Analysis of Training in EBPs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610171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Source: Joyce &amp; Showers (2002).</a:t>
            </a:r>
            <a:endParaRPr lang="en-US" dirty="0">
              <a:latin typeface="Century" panose="020406040505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01504"/>
              </p:ext>
            </p:extLst>
          </p:nvPr>
        </p:nvGraphicFramePr>
        <p:xfrm>
          <a:off x="152400" y="1219200"/>
          <a:ext cx="8784167" cy="4575539"/>
        </p:xfrm>
        <a:graphic>
          <a:graphicData uri="http://schemas.openxmlformats.org/drawingml/2006/table">
            <a:tbl>
              <a:tblPr/>
              <a:tblGrid>
                <a:gridCol w="3678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Training Components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Ｐゴシック" pitchFamily="-112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Knowledge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Skill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Use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Didactic workshop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10%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  + Demonstration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30%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20%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  + Practice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Training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followed by regular on-the-job coaching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95%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95%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95%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3810000" y="4876800"/>
            <a:ext cx="5001168" cy="70611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242641" y="4942385"/>
            <a:ext cx="441960" cy="57493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9" y="4582154"/>
            <a:ext cx="8915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/>
          <p:cNvSpPr txBox="1">
            <a:spLocks/>
          </p:cNvSpPr>
          <p:nvPr/>
        </p:nvSpPr>
        <p:spPr>
          <a:xfrm>
            <a:off x="450850" y="2438400"/>
            <a:ext cx="8153400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How could our agencies approach EBPs differently in the period </a:t>
            </a:r>
            <a:r>
              <a:rPr lang="en-US" sz="2800" b="1" dirty="0" smtClean="0">
                <a:latin typeface="Century" panose="02040604050505020304" pitchFamily="18" charset="0"/>
                <a:cs typeface="Calibri" panose="020F0502020204030204" pitchFamily="34" charset="0"/>
              </a:rPr>
              <a:t>before training </a:t>
            </a: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to increase the likelihood of implementation success after training?</a:t>
            </a:r>
          </a:p>
          <a:p>
            <a:pPr marL="0" indent="0" algn="ctr">
              <a:buFont typeface="Arial" charset="0"/>
              <a:buNone/>
              <a:defRPr/>
            </a:pPr>
            <a:endParaRPr lang="en-US" dirty="0" smtClean="0">
              <a:latin typeface="Century" panose="020406040505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587500" y="609600"/>
            <a:ext cx="5880100" cy="1036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 Activity 1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5"/>
          <p:cNvSpPr txBox="1">
            <a:spLocks/>
          </p:cNvSpPr>
          <p:nvPr/>
        </p:nvSpPr>
        <p:spPr>
          <a:xfrm>
            <a:off x="-152400" y="270067"/>
            <a:ext cx="92964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ifferent Approach: Exploration Matters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24152717"/>
              </p:ext>
            </p:extLst>
          </p:nvPr>
        </p:nvGraphicFramePr>
        <p:xfrm>
          <a:off x="166688" y="1218372"/>
          <a:ext cx="883920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59" y="2189636"/>
            <a:ext cx="1027424" cy="131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49676" y="2567840"/>
            <a:ext cx="2414588" cy="23622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7563" y="6040404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 smtClean="0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et al. (2005).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398" y="522684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" panose="02040604050505020304" pitchFamily="18" charset="0"/>
              </a:rPr>
              <a:t>Stages of Implementation</a:t>
            </a: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6731273" y="1785899"/>
            <a:ext cx="1825924" cy="1547856"/>
          </a:xfrm>
          <a:prstGeom prst="irregularSeal1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043761" y="2120433"/>
            <a:ext cx="12009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EBP beneficial </a:t>
            </a:r>
            <a:r>
              <a:rPr lang="en-US" altLang="en-US" sz="1400" b="1" dirty="0">
                <a:latin typeface="Calibri" panose="020F0502020204030204" pitchFamily="34" charset="0"/>
                <a:cs typeface="Arial" panose="020B0604020202020204" pitchFamily="34" charset="0"/>
              </a:rPr>
              <a:t>outcomes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3697" y="2195659"/>
            <a:ext cx="2079652" cy="7928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06682" y="1277223"/>
            <a:ext cx="2041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Coaching Plan</a:t>
            </a:r>
          </a:p>
          <a:p>
            <a:r>
              <a:rPr lang="en-US" dirty="0" smtClean="0"/>
              <a:t>Fidelity Assessment</a:t>
            </a:r>
          </a:p>
          <a:p>
            <a:r>
              <a:rPr lang="en-US" dirty="0" smtClean="0"/>
              <a:t>Data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4" grpId="0"/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3275" y="6022201"/>
            <a:ext cx="75374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, Ward, &amp; Sims (2014). 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152400" y="495010"/>
            <a:ext cx="8839200" cy="1100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ifferent Approach: Exploration Matters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2962" y="2099449"/>
            <a:ext cx="2408336" cy="2408336"/>
            <a:chOff x="0" y="1299319"/>
            <a:chExt cx="2408336" cy="2408336"/>
          </a:xfrm>
        </p:grpSpPr>
        <p:sp>
          <p:nvSpPr>
            <p:cNvPr id="16" name="Oval 15"/>
            <p:cNvSpPr/>
            <p:nvPr/>
          </p:nvSpPr>
          <p:spPr>
            <a:xfrm>
              <a:off x="0" y="1299319"/>
              <a:ext cx="2408336" cy="2408336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 txBox="1"/>
            <p:nvPr/>
          </p:nvSpPr>
          <p:spPr>
            <a:xfrm>
              <a:off x="294238" y="1675080"/>
              <a:ext cx="1761405" cy="1702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2539" tIns="25400" rIns="132539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Exploration</a:t>
              </a:r>
            </a:p>
          </p:txBody>
        </p: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93244" y="1772413"/>
            <a:ext cx="609835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 smtClean="0">
                <a:latin typeface="Century" panose="02040604050505020304" pitchFamily="18" charset="0"/>
              </a:rPr>
              <a:t>During the Exploration Stage, information is gathered about one or more EBPs and questions are considered such as need, fit, and agency capacity to implement. Exploration results in a decision to move forward with an EBP—or not.</a:t>
            </a:r>
            <a:endParaRPr lang="en-US" altLang="en-US" sz="2800" dirty="0">
              <a:latin typeface="Century" panose="020406040505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1838" y="2145585"/>
            <a:ext cx="2414588" cy="23622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60198" y="2741940"/>
            <a:ext cx="660306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 smtClean="0">
                <a:latin typeface="Century" panose="02040604050505020304" pitchFamily="18" charset="0"/>
              </a:rPr>
              <a:t>* Form </a:t>
            </a:r>
            <a:r>
              <a:rPr lang="en-US" altLang="en-US" sz="2800" dirty="0">
                <a:latin typeface="Century" panose="02040604050505020304" pitchFamily="18" charset="0"/>
              </a:rPr>
              <a:t>an implementation team</a:t>
            </a:r>
          </a:p>
          <a:p>
            <a:pPr>
              <a:defRPr/>
            </a:pPr>
            <a:r>
              <a:rPr lang="en-US" altLang="en-US" sz="2800" dirty="0" smtClean="0">
                <a:latin typeface="Century" panose="02040604050505020304" pitchFamily="18" charset="0"/>
              </a:rPr>
              <a:t>* Engage key exploration tasks</a:t>
            </a:r>
            <a:endParaRPr lang="en-US" altLang="en-US" sz="2800" dirty="0">
              <a:latin typeface="Century" panose="020406040505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275" y="6022201"/>
            <a:ext cx="75374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, Ward, &amp; Sims (2014). 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152400" y="495010"/>
            <a:ext cx="8839200" cy="1100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ifferent Approach: Exploration Matters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2962" y="2099449"/>
            <a:ext cx="2408336" cy="2408336"/>
            <a:chOff x="0" y="1299319"/>
            <a:chExt cx="2408336" cy="2408336"/>
          </a:xfrm>
        </p:grpSpPr>
        <p:sp>
          <p:nvSpPr>
            <p:cNvPr id="16" name="Oval 15"/>
            <p:cNvSpPr/>
            <p:nvPr/>
          </p:nvSpPr>
          <p:spPr>
            <a:xfrm>
              <a:off x="0" y="1299319"/>
              <a:ext cx="2408336" cy="2408336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 txBox="1"/>
            <p:nvPr/>
          </p:nvSpPr>
          <p:spPr>
            <a:xfrm>
              <a:off x="294238" y="1675080"/>
              <a:ext cx="1761405" cy="1702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2539" tIns="25400" rIns="132539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Exploration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141838" y="2145585"/>
            <a:ext cx="2414588" cy="23622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03663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Form an Implementation Team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2895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 smtClean="0">
                <a:cs typeface="Calibri" panose="020F0502020204030204" pitchFamily="34" charset="0"/>
              </a:rPr>
              <a:t>Purpose</a:t>
            </a:r>
          </a:p>
          <a:p>
            <a:pPr marL="457200" lvl="1" indent="0">
              <a:spcBef>
                <a:spcPts val="0"/>
              </a:spcBef>
              <a:buFont typeface="Courier New" panose="02070309020205020404" pitchFamily="49" charset="0"/>
              <a:buNone/>
              <a:defRPr/>
            </a:pPr>
            <a:r>
              <a:rPr lang="en-US" sz="2400" dirty="0" smtClean="0">
                <a:cs typeface="Calibri" panose="020F0502020204030204" pitchFamily="34" charset="0"/>
              </a:rPr>
              <a:t>An implementation team does the work of implementation through engagement of multiple stakeholders and completion of key stage-based tasks.</a:t>
            </a:r>
            <a:r>
              <a:rPr lang="en-US" sz="3200" dirty="0" smtClean="0">
                <a:cs typeface="Calibri" panose="020F0502020204030204" pitchFamily="34" charset="0"/>
              </a:rPr>
              <a:t>		</a:t>
            </a:r>
            <a:endParaRPr lang="en-US" sz="3200" dirty="0"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601980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 et al. (2005); Higgins, Weiner, &amp; Young (2012); </a:t>
            </a: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Metz &amp; Bartley (2020).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936779"/>
              </p:ext>
            </p:extLst>
          </p:nvPr>
        </p:nvGraphicFramePr>
        <p:xfrm>
          <a:off x="152400" y="1064552"/>
          <a:ext cx="8839200" cy="448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550">
                <a:tc rowSpan="2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Approach to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 Innovation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(N = 376 organizations)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2-year Outcomes</a:t>
                      </a:r>
                      <a:endParaRPr lang="en-US" sz="28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% implementation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success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# months to achieve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01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Leader Edict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(“just do it”)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35%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15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92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Leader Persuasion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(“here’s why you should do it”)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47%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21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7596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Implementation Team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(“let’s get ready to do it, together”)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73%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16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03275" y="6096000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Nutt (2001) cited in </a:t>
            </a:r>
            <a:r>
              <a:rPr lang="en-US" dirty="0" err="1">
                <a:latin typeface="Century" panose="020406040505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</a:rPr>
              <a:t> et al.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(2013).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27915"/>
            <a:ext cx="8426245" cy="1036637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Implementation Teams Make a Difference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4525514"/>
            <a:ext cx="4284416" cy="86882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1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33469"/>
              </p:ext>
            </p:extLst>
          </p:nvPr>
        </p:nvGraphicFramePr>
        <p:xfrm>
          <a:off x="152400" y="1064552"/>
          <a:ext cx="8839200" cy="428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248">
                <a:tc row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Century" panose="02040604050505020304" pitchFamily="18" charset="0"/>
                        </a:rPr>
                        <a:t>Approach to EBP</a:t>
                      </a:r>
                      <a:endParaRPr lang="en-US" sz="2800" dirty="0"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" panose="02040604050505020304" pitchFamily="18" charset="0"/>
                        </a:rPr>
                        <a:t>Long-term Outcomes</a:t>
                      </a:r>
                      <a:endParaRPr lang="en-US" sz="2800" dirty="0">
                        <a:latin typeface="Century" panose="02040604050505020304" pitchFamily="18" charset="0"/>
                      </a:endParaRP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80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% implementation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success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# years to achieve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13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Without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implementation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eam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in place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(hope EBP happens)</a:t>
                      </a:r>
                      <a:endParaRPr lang="en-US" sz="18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14%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17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6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With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implementation 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team in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place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(ensure EBP happens)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80%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572000" y="4114800"/>
            <a:ext cx="4291343" cy="990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7563" y="6040404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 smtClean="0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et al. (2005).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 rot="16200000">
            <a:off x="7680046" y="2673575"/>
            <a:ext cx="942474" cy="10625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7915"/>
            <a:ext cx="8426245" cy="1036637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Implementation Teams Make a Difference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78867"/>
            <a:ext cx="7543800" cy="103663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Form an Implementation Team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9105900" cy="4114800"/>
          </a:xfrm>
        </p:spPr>
        <p:txBody>
          <a:bodyPr/>
          <a:lstStyle/>
          <a:p>
            <a:pPr marL="282575" indent="-282575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Purpose</a:t>
            </a:r>
          </a:p>
          <a:p>
            <a:pPr marL="282575" indent="-282575">
              <a:defRPr/>
            </a:pPr>
            <a:r>
              <a:rPr lang="en-US" sz="2800" b="1" dirty="0" smtClean="0">
                <a:cs typeface="Calibri" panose="020F0502020204030204" pitchFamily="34" charset="0"/>
              </a:rPr>
              <a:t>Membership</a:t>
            </a:r>
          </a:p>
          <a:p>
            <a:pPr marL="631825" lvl="1" indent="-349250">
              <a:defRPr/>
            </a:pPr>
            <a:r>
              <a:rPr lang="en-US" sz="2600" dirty="0" smtClean="0">
                <a:cs typeface="Calibri" panose="020F0502020204030204" pitchFamily="34" charset="0"/>
              </a:rPr>
              <a:t> </a:t>
            </a:r>
            <a:r>
              <a:rPr lang="en-US" sz="2400" dirty="0">
                <a:cs typeface="Calibri" panose="020F0502020204030204" pitchFamily="34" charset="0"/>
              </a:rPr>
              <a:t>R</a:t>
            </a:r>
            <a:r>
              <a:rPr lang="en-US" sz="2400" dirty="0" smtClean="0">
                <a:cs typeface="Calibri" panose="020F0502020204030204" pitchFamily="34" charset="0"/>
              </a:rPr>
              <a:t>epurpose a current team?</a:t>
            </a:r>
          </a:p>
          <a:p>
            <a:pPr marL="631825" lvl="1" indent="-349250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 3-5 </a:t>
            </a:r>
            <a:r>
              <a:rPr lang="en-US" sz="2400" dirty="0">
                <a:cs typeface="Calibri" panose="020F0502020204030204" pitchFamily="34" charset="0"/>
              </a:rPr>
              <a:t>members</a:t>
            </a:r>
            <a:endParaRPr lang="en-US" sz="2400" dirty="0" smtClean="0">
              <a:cs typeface="Calibri" panose="020F0502020204030204" pitchFamily="34" charset="0"/>
            </a:endParaRPr>
          </a:p>
          <a:p>
            <a:pPr marL="631825" lvl="1" indent="-349250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 Some understanding of implementation</a:t>
            </a:r>
          </a:p>
          <a:p>
            <a:pPr marL="631825" lvl="1" indent="-349250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 Some fluency in the EBPs of interest</a:t>
            </a:r>
            <a:endParaRPr lang="en-US" sz="2400" dirty="0">
              <a:cs typeface="Calibri" panose="020F0502020204030204" pitchFamily="34" charset="0"/>
            </a:endParaRPr>
          </a:p>
          <a:p>
            <a:pPr marL="631825" lvl="1" indent="-349250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 Dedicated time</a:t>
            </a:r>
          </a:p>
          <a:p>
            <a:pPr marL="631825" lvl="1" indent="-349250">
              <a:defRPr/>
            </a:pPr>
            <a:r>
              <a:rPr lang="en-US" sz="2400" dirty="0">
                <a:cs typeface="Calibri" panose="020F0502020204030204" pitchFamily="34" charset="0"/>
              </a:rPr>
              <a:t> </a:t>
            </a:r>
            <a:r>
              <a:rPr lang="en-US" sz="2400" dirty="0" smtClean="0">
                <a:cs typeface="Calibri" panose="020F0502020204030204" pitchFamily="34" charset="0"/>
              </a:rPr>
              <a:t>Empowered for decision-making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601980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 et al. (2005); Higgins, Weiner, &amp; Young (2012); </a:t>
            </a: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Metz &amp; Bartley (2020).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/>
          <p:cNvSpPr txBox="1">
            <a:spLocks/>
          </p:cNvSpPr>
          <p:nvPr/>
        </p:nvSpPr>
        <p:spPr>
          <a:xfrm>
            <a:off x="114300" y="2209800"/>
            <a:ext cx="8915400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charset="0"/>
              <a:buAutoNum type="arabicPeriod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Evidence-based practice (EBP) implementation background</a:t>
            </a:r>
            <a:endParaRPr lang="en-US" sz="2800" dirty="0">
              <a:latin typeface="Century" panose="02040604050505020304" pitchFamily="18" charset="0"/>
              <a:cs typeface="Calibri" panose="020F0502020204030204" pitchFamily="34" charset="0"/>
            </a:endParaRP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The typical approach to EBPs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A different approach: Exploration matters</a:t>
            </a:r>
            <a:endParaRPr lang="en-US" sz="2800" dirty="0">
              <a:latin typeface="Century" panose="02040604050505020304" pitchFamily="18" charset="0"/>
              <a:cs typeface="Calibri" panose="020F0502020204030204" pitchFamily="34" charset="0"/>
            </a:endParaRP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Closing activity</a:t>
            </a: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219200" y="533400"/>
            <a:ext cx="6705600" cy="1036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543800" cy="103663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Form an Implementation Team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458200" cy="4114800"/>
          </a:xfrm>
        </p:spPr>
        <p:txBody>
          <a:bodyPr/>
          <a:lstStyle/>
          <a:p>
            <a:pPr marL="339725" indent="-339725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Purpose</a:t>
            </a:r>
          </a:p>
          <a:p>
            <a:pPr marL="339725" indent="-339725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Membership</a:t>
            </a:r>
          </a:p>
          <a:p>
            <a:pPr marL="339725" indent="-339725">
              <a:defRPr/>
            </a:pPr>
            <a:r>
              <a:rPr lang="en-US" sz="2800" b="1" dirty="0" smtClean="0">
                <a:cs typeface="Calibri" panose="020F0502020204030204" pitchFamily="34" charset="0"/>
              </a:rPr>
              <a:t>Key Tasks - Exploration Matters</a:t>
            </a:r>
          </a:p>
          <a:p>
            <a:pPr marL="855663" lvl="1" indent="-515938">
              <a:buAutoNum type="arabicPeriod"/>
              <a:defRPr/>
            </a:pPr>
            <a:r>
              <a:rPr lang="en-US" sz="2400" dirty="0">
                <a:cs typeface="Calibri" panose="020F0502020204030204" pitchFamily="34" charset="0"/>
              </a:rPr>
              <a:t>I</a:t>
            </a:r>
            <a:r>
              <a:rPr lang="en-US" sz="2400" dirty="0" smtClean="0">
                <a:cs typeface="Calibri" panose="020F0502020204030204" pitchFamily="34" charset="0"/>
              </a:rPr>
              <a:t>nitiative inventory </a:t>
            </a:r>
          </a:p>
          <a:p>
            <a:pPr marL="855663" lvl="1" indent="-515938">
              <a:buAutoNum type="arabicPeriod"/>
              <a:defRPr/>
            </a:pPr>
            <a:r>
              <a:rPr lang="en-US" sz="2400" dirty="0" smtClean="0">
                <a:cs typeface="Calibri" panose="020F0502020204030204" pitchFamily="34" charset="0"/>
              </a:rPr>
              <a:t>EBP selection process</a:t>
            </a:r>
          </a:p>
          <a:p>
            <a:pPr marL="855663" lvl="1" indent="-515938">
              <a:buAutoNum type="arabicPeriod"/>
              <a:defRPr/>
            </a:pPr>
            <a:r>
              <a:rPr lang="en-US" sz="2400" dirty="0" smtClean="0">
                <a:cs typeface="Calibri" panose="020F0502020204030204" pitchFamily="34" charset="0"/>
              </a:rPr>
              <a:t>Attend </a:t>
            </a:r>
            <a:r>
              <a:rPr lang="en-US" sz="2400" dirty="0">
                <a:cs typeface="Calibri" panose="020F0502020204030204" pitchFamily="34" charset="0"/>
              </a:rPr>
              <a:t>to staff </a:t>
            </a:r>
            <a:r>
              <a:rPr lang="en-US" sz="2400" dirty="0" smtClean="0">
                <a:cs typeface="Calibri" panose="020F0502020204030204" pitchFamily="34" charset="0"/>
              </a:rPr>
              <a:t>readiness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8100" y="601980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 et al. (2005); Higgins, Weiner, &amp; Young (2012); </a:t>
            </a: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Metz &amp; Bartley (2020).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343400"/>
          </a:xfrm>
        </p:spPr>
        <p:txBody>
          <a:bodyPr/>
          <a:lstStyle/>
          <a:p>
            <a:pPr marL="688975" indent="-457200">
              <a:defRPr/>
            </a:pPr>
            <a:r>
              <a:rPr lang="en-US" sz="2800" dirty="0" smtClean="0"/>
              <a:t>The implementation team can review existing agency initiatives, mandates, and </a:t>
            </a:r>
            <a:r>
              <a:rPr lang="en-US" sz="2800" dirty="0"/>
              <a:t>resource </a:t>
            </a:r>
            <a:r>
              <a:rPr lang="en-US" sz="2800" dirty="0" smtClean="0"/>
              <a:t>commitments in order to guide </a:t>
            </a:r>
            <a:r>
              <a:rPr lang="en-US" sz="2800" dirty="0"/>
              <a:t>decision making </a:t>
            </a:r>
            <a:r>
              <a:rPr lang="en-US" sz="2800" dirty="0" smtClean="0"/>
              <a:t>about the capacity and fit of potential new work.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3381" y="152400"/>
            <a:ext cx="8377237" cy="98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Task 1: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an Initiative Inventory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038030"/>
            <a:ext cx="5991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Source: </a:t>
            </a:r>
            <a:r>
              <a:rPr 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National Implementation Research Network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85763" y="76200"/>
            <a:ext cx="8377237" cy="116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Task 1: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an Initiative Inventory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6038030"/>
            <a:ext cx="5991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Source: </a:t>
            </a:r>
            <a:r>
              <a:rPr 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National Implementation Research Network</a:t>
            </a:r>
            <a:endParaRPr lang="en-US" dirty="0"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49" y="1239293"/>
            <a:ext cx="7893864" cy="479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1525" y="1789883"/>
            <a:ext cx="4515574" cy="1914525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  <a:t>The implementation team can consider 6 important domains for each potential EBP.</a:t>
            </a:r>
            <a:endParaRPr lang="en-US" sz="2800" b="0" dirty="0">
              <a:solidFill>
                <a:schemeClr val="tx1"/>
              </a:solidFill>
              <a:latin typeface="Century" panose="02040604050505020304" pitchFamily="18" charset="0"/>
              <a:cs typeface="Calibri" pitchFamily="34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415925" y="1736725"/>
            <a:ext cx="4343400" cy="3810000"/>
          </a:xfrm>
          <a:prstGeom prst="hexagon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12" idx="4"/>
          </p:cNvCxnSpPr>
          <p:nvPr/>
        </p:nvCxnSpPr>
        <p:spPr>
          <a:xfrm>
            <a:off x="1368425" y="1736726"/>
            <a:ext cx="2428875" cy="378831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5925" y="3641725"/>
            <a:ext cx="43434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5"/>
          </p:cNvCxnSpPr>
          <p:nvPr/>
        </p:nvCxnSpPr>
        <p:spPr>
          <a:xfrm flipV="1">
            <a:off x="1374775" y="1736726"/>
            <a:ext cx="2432050" cy="379943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2475" y="2231231"/>
            <a:ext cx="1066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srgbClr val="00B0F0"/>
                </a:solidFill>
              </a:rPr>
              <a:t>NEED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6238" y="4030663"/>
            <a:ext cx="1066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srgbClr val="00B0F0"/>
                </a:solidFill>
              </a:rPr>
              <a:t>FIT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73350" y="2887663"/>
            <a:ext cx="1790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srgbClr val="00B050"/>
                </a:solidFill>
              </a:rPr>
              <a:t>EVIDENCE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200" y="2889250"/>
            <a:ext cx="18446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</a:rPr>
              <a:t>SUPPORTS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9127" y="4650581"/>
            <a:ext cx="19780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srgbClr val="00B050"/>
                </a:solidFill>
              </a:rPr>
              <a:t>USABILITY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6288" y="3929063"/>
            <a:ext cx="1790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F0"/>
                </a:solidFill>
              </a:rPr>
              <a:t>CAPACITY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14082" y="42505"/>
            <a:ext cx="8377237" cy="113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Task 2: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EBP Selection Process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6481763"/>
            <a:ext cx="33639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Source: Metz &amp;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Louison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 (2018)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350" y="6040799"/>
            <a:ext cx="4058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Source: Metz &amp; </a:t>
            </a:r>
            <a:r>
              <a:rPr lang="en-US" dirty="0" err="1">
                <a:latin typeface="Century" panose="02040604050505020304" pitchFamily="18" charset="0"/>
                <a:cs typeface="Calibri" panose="020F0502020204030204" pitchFamily="34" charset="0"/>
              </a:rPr>
              <a:t>Louison</a:t>
            </a: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 (</a:t>
            </a:r>
            <a:r>
              <a:rPr 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2018).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9563" y="3787654"/>
            <a:ext cx="4256356" cy="838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699224" y="3978271"/>
            <a:ext cx="4224523" cy="153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0" u="none" kern="1200">
                <a:solidFill>
                  <a:srgbClr val="003D7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  <a:t>(The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  <a:t>Initiative Inventory </a:t>
            </a:r>
            <a:r>
              <a:rPr lang="en-US" sz="2400" b="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  <a:t>provides insights here.)</a:t>
            </a:r>
            <a:br>
              <a:rPr lang="en-US" sz="2400" b="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</a:br>
            <a:endParaRPr lang="en-US" sz="2400" b="0" dirty="0">
              <a:solidFill>
                <a:schemeClr val="tx1"/>
              </a:solidFill>
              <a:latin typeface="Century" panose="020406040505050203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9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7983"/>
            <a:ext cx="4310759" cy="56011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6481763"/>
            <a:ext cx="33639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Source: Metz &amp;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Louison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 (2018)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7983"/>
            <a:ext cx="4495800" cy="56011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73350" y="6040799"/>
            <a:ext cx="4058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Source: Metz &amp; </a:t>
            </a:r>
            <a:r>
              <a:rPr lang="en-US" dirty="0" err="1">
                <a:latin typeface="Century" panose="02040604050505020304" pitchFamily="18" charset="0"/>
                <a:cs typeface="Calibri" panose="020F0502020204030204" pitchFamily="34" charset="0"/>
              </a:rPr>
              <a:t>Louison</a:t>
            </a:r>
            <a:r>
              <a:rPr lang="en-US" dirty="0">
                <a:latin typeface="Century" panose="02040604050505020304" pitchFamily="18" charset="0"/>
                <a:cs typeface="Calibri" panose="020F0502020204030204" pitchFamily="34" charset="0"/>
              </a:rPr>
              <a:t> (2018</a:t>
            </a:r>
            <a:r>
              <a:rPr 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).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420231"/>
            <a:ext cx="41910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800" b="1" dirty="0" smtClean="0">
              <a:latin typeface="Century" panose="02040604050505020304" pitchFamily="18" charset="0"/>
            </a:endParaRPr>
          </a:p>
          <a:p>
            <a:pPr algn="ctr">
              <a:defRPr/>
            </a:pPr>
            <a:r>
              <a:rPr lang="en-US" sz="2800" b="1" dirty="0" smtClean="0">
                <a:latin typeface="Century" panose="02040604050505020304" pitchFamily="18" charset="0"/>
              </a:rPr>
              <a:t>Potential </a:t>
            </a:r>
            <a:r>
              <a:rPr lang="en-US" sz="2800" b="1" dirty="0">
                <a:latin typeface="Century" panose="02040604050505020304" pitchFamily="18" charset="0"/>
              </a:rPr>
              <a:t>EBPs to </a:t>
            </a:r>
            <a:r>
              <a:rPr lang="en-US" sz="2800" b="1" dirty="0" smtClean="0">
                <a:latin typeface="Century" panose="02040604050505020304" pitchFamily="18" charset="0"/>
              </a:rPr>
              <a:t>consider</a:t>
            </a:r>
            <a:endParaRPr lang="en-US" sz="2800" b="1" dirty="0">
              <a:latin typeface="Century" panose="02040604050505020304" pitchFamily="18" charset="0"/>
            </a:endParaRPr>
          </a:p>
          <a:p>
            <a:pPr algn="ctr">
              <a:defRPr/>
            </a:pPr>
            <a:endParaRPr lang="en-US" sz="2800" b="1" dirty="0" smtClean="0">
              <a:latin typeface="Century" panose="02040604050505020304" pitchFamily="18" charset="0"/>
            </a:endParaRPr>
          </a:p>
          <a:p>
            <a:pPr algn="ctr">
              <a:defRPr/>
            </a:pPr>
            <a:endParaRPr lang="en-US" sz="2800" b="1" dirty="0">
              <a:latin typeface="Century" panose="020406040505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934200" y="1796617"/>
            <a:ext cx="0" cy="87038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34200" y="1796617"/>
            <a:ext cx="1066800" cy="87038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1796617"/>
            <a:ext cx="990600" cy="87038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0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24053"/>
            <a:ext cx="8686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1pPr>
            <a:lvl2pPr marL="457200" indent="-22383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SzPct val="85000"/>
              <a:buFont typeface="Courier New" pitchFamily="49" charset="0"/>
              <a:buChar char="o"/>
              <a:defRPr sz="2800" b="0" i="0" u="none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2pPr>
            <a:lvl3pPr marL="688975" indent="-2317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3pPr>
            <a:lvl4pPr marL="914400" indent="-2254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4pPr>
            <a:lvl5pPr marL="1146175" indent="-2317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indent="-400050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The implementation team considers staff readiness for new ways of working. This is critical for later implementation success.</a:t>
            </a:r>
          </a:p>
          <a:p>
            <a:pPr marL="574675" indent="-400050">
              <a:defRPr/>
            </a:pPr>
            <a:r>
              <a:rPr lang="en-US" sz="2800" dirty="0">
                <a:cs typeface="Calibri" panose="020F0502020204030204" pitchFamily="34" charset="0"/>
              </a:rPr>
              <a:t>Readiness is viewed as a process (not event) and a state (not trait) that fluctuates.	</a:t>
            </a:r>
          </a:p>
          <a:p>
            <a:pPr indent="0"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9396"/>
            <a:ext cx="9144000" cy="116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Task 3: Attend to Staff Readiness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922526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Blase</a:t>
            </a:r>
            <a:r>
              <a:rPr lang="en-US" dirty="0">
                <a:latin typeface="Century" panose="02040604050505020304" pitchFamily="18" charset="0"/>
              </a:rPr>
              <a:t>, Horner, Sims, &amp; </a:t>
            </a:r>
            <a:r>
              <a:rPr lang="en-US" dirty="0" err="1">
                <a:latin typeface="Century" panose="02040604050505020304" pitchFamily="18" charset="0"/>
              </a:rPr>
              <a:t>Sugai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(2013). 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/>
          <p:cNvSpPr txBox="1">
            <a:spLocks/>
          </p:cNvSpPr>
          <p:nvPr/>
        </p:nvSpPr>
        <p:spPr>
          <a:xfrm>
            <a:off x="685800" y="2362200"/>
            <a:ext cx="7543800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What might be some strategies </a:t>
            </a: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that could enhance </a:t>
            </a: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staff readiness for new </a:t>
            </a:r>
            <a:r>
              <a:rPr lang="en-US" sz="2800" dirty="0">
                <a:latin typeface="Century" panose="02040604050505020304" pitchFamily="18" charset="0"/>
                <a:cs typeface="Calibri" panose="020F0502020204030204" pitchFamily="34" charset="0"/>
              </a:rPr>
              <a:t>ways of </a:t>
            </a: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working?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4000" dirty="0" smtClean="0">
              <a:latin typeface="Century" panose="020406040505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587500" y="609600"/>
            <a:ext cx="5880100" cy="1036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 Activity 2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990600"/>
            <a:ext cx="8915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1pPr>
            <a:lvl2pPr marL="457200" indent="-22383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SzPct val="85000"/>
              <a:buFont typeface="Courier New" pitchFamily="49" charset="0"/>
              <a:buChar char="o"/>
              <a:defRPr sz="2800" b="0" i="0" u="none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2pPr>
            <a:lvl3pPr marL="688975" indent="-2317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3pPr>
            <a:lvl4pPr marL="914400" indent="-2254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4pPr>
            <a:lvl5pPr marL="1146175" indent="-2317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3D78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entury" panose="02040604050505020304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indent="-400050">
              <a:defRPr/>
            </a:pPr>
            <a:r>
              <a:rPr lang="en-US" sz="2800" dirty="0">
                <a:cs typeface="Calibri" panose="020F0502020204030204" pitchFamily="34" charset="0"/>
              </a:rPr>
              <a:t>The implementation team considers </a:t>
            </a:r>
            <a:r>
              <a:rPr lang="en-US" sz="2800" dirty="0" smtClean="0">
                <a:cs typeface="Calibri" panose="020F0502020204030204" pitchFamily="34" charset="0"/>
              </a:rPr>
              <a:t>staff readiness.</a:t>
            </a:r>
            <a:endParaRPr lang="en-US" sz="2800" dirty="0">
              <a:cs typeface="Calibri" panose="020F0502020204030204" pitchFamily="34" charset="0"/>
            </a:endParaRPr>
          </a:p>
          <a:p>
            <a:pPr marL="515938" indent="-284163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Readiness </a:t>
            </a:r>
            <a:r>
              <a:rPr lang="en-US" sz="2800" dirty="0">
                <a:cs typeface="Calibri" panose="020F0502020204030204" pitchFamily="34" charset="0"/>
              </a:rPr>
              <a:t>is viewed as a </a:t>
            </a:r>
            <a:r>
              <a:rPr lang="en-US" sz="2800" dirty="0" smtClean="0">
                <a:cs typeface="Calibri" panose="020F0502020204030204" pitchFamily="34" charset="0"/>
              </a:rPr>
              <a:t>process and </a:t>
            </a:r>
            <a:r>
              <a:rPr lang="en-US" sz="2800" dirty="0">
                <a:cs typeface="Calibri" panose="020F0502020204030204" pitchFamily="34" charset="0"/>
              </a:rPr>
              <a:t>a </a:t>
            </a:r>
            <a:r>
              <a:rPr lang="en-US" sz="2800" dirty="0" smtClean="0">
                <a:cs typeface="Calibri" panose="020F0502020204030204" pitchFamily="34" charset="0"/>
              </a:rPr>
              <a:t>state.</a:t>
            </a:r>
            <a:r>
              <a:rPr lang="en-US" sz="2800" dirty="0">
                <a:cs typeface="Calibri" panose="020F0502020204030204" pitchFamily="34" charset="0"/>
              </a:rPr>
              <a:t>	</a:t>
            </a:r>
          </a:p>
          <a:p>
            <a:pPr marL="515938" indent="-284163">
              <a:defRPr/>
            </a:pPr>
            <a:r>
              <a:rPr lang="en-US" sz="2800" dirty="0" smtClean="0">
                <a:cs typeface="Calibri" panose="020F0502020204030204" pitchFamily="34" charset="0"/>
              </a:rPr>
              <a:t>Strategies:</a:t>
            </a:r>
          </a:p>
          <a:p>
            <a:pPr marL="855663" lvl="1" indent="-339725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Leader </a:t>
            </a:r>
            <a:r>
              <a:rPr lang="en-US" sz="2400" dirty="0">
                <a:cs typeface="Calibri" panose="020F0502020204030204" pitchFamily="34" charset="0"/>
              </a:rPr>
              <a:t>communicates the why of EBP implementation </a:t>
            </a:r>
            <a:endParaRPr lang="en-US" sz="2400" dirty="0" smtClean="0">
              <a:cs typeface="Calibri" panose="020F0502020204030204" pitchFamily="34" charset="0"/>
            </a:endParaRPr>
          </a:p>
          <a:p>
            <a:pPr marL="855663" lvl="1" indent="-339725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Include </a:t>
            </a:r>
            <a:r>
              <a:rPr lang="en-US" sz="2400" dirty="0">
                <a:cs typeface="Calibri" panose="020F0502020204030204" pitchFamily="34" charset="0"/>
              </a:rPr>
              <a:t>staff in the EBP selection </a:t>
            </a:r>
            <a:r>
              <a:rPr lang="en-US" sz="2400" dirty="0" smtClean="0">
                <a:cs typeface="Calibri" panose="020F0502020204030204" pitchFamily="34" charset="0"/>
              </a:rPr>
              <a:t>process</a:t>
            </a:r>
          </a:p>
          <a:p>
            <a:pPr marL="855663" lvl="1" indent="-339725">
              <a:defRPr/>
            </a:pPr>
            <a:r>
              <a:rPr lang="en-US" sz="2400" dirty="0">
                <a:cs typeface="Calibri" panose="020F0502020204030204" pitchFamily="34" charset="0"/>
              </a:rPr>
              <a:t>Normalize ambivalence about </a:t>
            </a:r>
            <a:r>
              <a:rPr lang="en-US" sz="2400" dirty="0" smtClean="0">
                <a:cs typeface="Calibri" panose="020F0502020204030204" pitchFamily="34" charset="0"/>
              </a:rPr>
              <a:t>new ways of working</a:t>
            </a:r>
            <a:endParaRPr lang="en-US" sz="2400" dirty="0">
              <a:cs typeface="Calibri" panose="020F0502020204030204" pitchFamily="34" charset="0"/>
            </a:endParaRPr>
          </a:p>
          <a:p>
            <a:pPr marL="855663" lvl="1" indent="-339725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Make </a:t>
            </a:r>
            <a:r>
              <a:rPr lang="en-US" sz="2400" dirty="0">
                <a:cs typeface="Calibri" panose="020F0502020204030204" pitchFamily="34" charset="0"/>
              </a:rPr>
              <a:t>clear the requirements for </a:t>
            </a:r>
            <a:r>
              <a:rPr lang="en-US" sz="2400" dirty="0" smtClean="0">
                <a:cs typeface="Calibri" panose="020F0502020204030204" pitchFamily="34" charset="0"/>
              </a:rPr>
              <a:t>EBP delivery with fidelity—“</a:t>
            </a:r>
            <a:r>
              <a:rPr lang="en-US" sz="2400" dirty="0">
                <a:cs typeface="Calibri" panose="020F0502020204030204" pitchFamily="34" charset="0"/>
              </a:rPr>
              <a:t>truth in </a:t>
            </a:r>
            <a:r>
              <a:rPr lang="en-US" sz="2400" dirty="0" smtClean="0">
                <a:cs typeface="Calibri" panose="020F0502020204030204" pitchFamily="34" charset="0"/>
              </a:rPr>
              <a:t>advertising”</a:t>
            </a:r>
          </a:p>
          <a:p>
            <a:pPr marL="855663" lvl="1" indent="-339725">
              <a:defRPr/>
            </a:pPr>
            <a:r>
              <a:rPr lang="en-US" sz="2400" dirty="0" smtClean="0">
                <a:cs typeface="Calibri" panose="020F0502020204030204" pitchFamily="34" charset="0"/>
              </a:rPr>
              <a:t>Invite staff to self-select into the first group of implementers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3999" cy="116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Task 3: Attend to Staff Readiness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922526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Blase</a:t>
            </a:r>
            <a:r>
              <a:rPr lang="en-US" dirty="0">
                <a:latin typeface="Century" panose="02040604050505020304" pitchFamily="18" charset="0"/>
              </a:rPr>
              <a:t>, Horner, Sims, &amp; </a:t>
            </a:r>
            <a:r>
              <a:rPr lang="en-US" dirty="0" err="1">
                <a:latin typeface="Century" panose="02040604050505020304" pitchFamily="18" charset="0"/>
              </a:rPr>
              <a:t>Sugai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(2013). 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64728" y="2302365"/>
            <a:ext cx="33101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Leader forms an implementation team </a:t>
            </a:r>
            <a:r>
              <a:rPr lang="en-US" sz="2000" dirty="0" smtClean="0">
                <a:latin typeface="Century" panose="02040604050505020304" pitchFamily="18" charset="0"/>
              </a:rPr>
              <a:t>(including staff </a:t>
            </a:r>
            <a:r>
              <a:rPr lang="en-US" sz="2000" dirty="0">
                <a:latin typeface="Century" panose="02040604050505020304" pitchFamily="18" charset="0"/>
              </a:rPr>
              <a:t>champion)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008" y="3536427"/>
            <a:ext cx="3428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entury" panose="02040604050505020304" pitchFamily="18" charset="0"/>
              </a:rPr>
              <a:t>Team conducts initiative inventory and considers the EBP with Hexagon Tool</a:t>
            </a: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5939" y="4601389"/>
            <a:ext cx="37004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Team involves </a:t>
            </a:r>
            <a:r>
              <a:rPr lang="en-US" sz="2000" dirty="0" smtClean="0">
                <a:latin typeface="Century" panose="02040604050505020304" pitchFamily="18" charset="0"/>
              </a:rPr>
              <a:t>stakeholders and attends to staff readiness</a:t>
            </a: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0178" y="5437983"/>
            <a:ext cx="510698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latin typeface="Century" panose="02040604050505020304" pitchFamily="18" charset="0"/>
              </a:rPr>
              <a:t>Decision made to move forward with </a:t>
            </a:r>
            <a:r>
              <a:rPr lang="en-US" sz="2400" dirty="0" smtClean="0">
                <a:latin typeface="Century" panose="02040604050505020304" pitchFamily="18" charset="0"/>
              </a:rPr>
              <a:t>the EBP—or </a:t>
            </a:r>
            <a:r>
              <a:rPr lang="en-US" sz="2400" dirty="0">
                <a:latin typeface="Century" panose="02040604050505020304" pitchFamily="18" charset="0"/>
              </a:rPr>
              <a:t>not!</a:t>
            </a:r>
          </a:p>
        </p:txBody>
      </p:sp>
      <p:sp>
        <p:nvSpPr>
          <p:cNvPr id="21" name="Bent Arrow 20"/>
          <p:cNvSpPr/>
          <p:nvPr/>
        </p:nvSpPr>
        <p:spPr>
          <a:xfrm rot="10800000">
            <a:off x="6781800" y="5418383"/>
            <a:ext cx="838200" cy="811869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rgbClr val="00B050"/>
          </a:solidFill>
          <a:ln>
            <a:solidFill>
              <a:srgbClr val="19E7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18" y="890297"/>
            <a:ext cx="2920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entury" panose="02040604050505020304" pitchFamily="18" charset="0"/>
              </a:rPr>
              <a:t>A staff champion learns about upcoming training in an EBP; asks leader to approve</a:t>
            </a:r>
          </a:p>
        </p:txBody>
      </p:sp>
      <p:sp>
        <p:nvSpPr>
          <p:cNvPr id="3" name="Bent Arrow 2"/>
          <p:cNvSpPr/>
          <p:nvPr/>
        </p:nvSpPr>
        <p:spPr>
          <a:xfrm rot="5400000">
            <a:off x="3069792" y="1269148"/>
            <a:ext cx="741363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rgbClr val="00B050"/>
          </a:solidFill>
          <a:ln>
            <a:solidFill>
              <a:srgbClr val="19E7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759" y="142980"/>
            <a:ext cx="9163050" cy="61187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Summary: A Different Approach to EBPs </a:t>
            </a:r>
          </a:p>
        </p:txBody>
      </p:sp>
      <p:sp>
        <p:nvSpPr>
          <p:cNvPr id="13" name="Bent Arrow 12"/>
          <p:cNvSpPr/>
          <p:nvPr/>
        </p:nvSpPr>
        <p:spPr>
          <a:xfrm rot="5400000">
            <a:off x="4750975" y="2600528"/>
            <a:ext cx="741363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rgbClr val="00B050"/>
          </a:solidFill>
          <a:ln>
            <a:solidFill>
              <a:srgbClr val="19E7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6975488" y="3848226"/>
            <a:ext cx="741363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rgbClr val="00B050"/>
          </a:solidFill>
          <a:ln>
            <a:solidFill>
              <a:srgbClr val="19E7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3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21" grpId="0" animBg="1"/>
      <p:bldP spid="3" grpId="0" animBg="1"/>
      <p:bldP spid="13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537534"/>
              </p:ext>
            </p:extLst>
          </p:nvPr>
        </p:nvGraphicFramePr>
        <p:xfrm>
          <a:off x="152400" y="1036637"/>
          <a:ext cx="8884444" cy="333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129">
                <a:tc rowSpan="2">
                  <a:txBody>
                    <a:bodyPr/>
                    <a:lstStyle/>
                    <a:p>
                      <a:endParaRPr lang="en-US" sz="2000" dirty="0" smtClean="0">
                        <a:latin typeface="Century" panose="02040604050505020304" pitchFamily="18" charset="0"/>
                      </a:endParaRPr>
                    </a:p>
                    <a:p>
                      <a:r>
                        <a:rPr lang="en-US" sz="2800" dirty="0" smtClean="0">
                          <a:latin typeface="Century" panose="02040604050505020304" pitchFamily="18" charset="0"/>
                        </a:rPr>
                        <a:t>Approach to EBP</a:t>
                      </a:r>
                    </a:p>
                    <a:p>
                      <a:r>
                        <a:rPr lang="en-US" sz="1800" b="0" dirty="0" smtClean="0">
                          <a:latin typeface="Century" panose="02040604050505020304" pitchFamily="18" charset="0"/>
                        </a:rPr>
                        <a:t>(N = 6 agencies)</a:t>
                      </a:r>
                    </a:p>
                    <a:p>
                      <a:endParaRPr lang="en-US" sz="2000" dirty="0">
                        <a:latin typeface="Century" panose="02040604050505020304" pitchFamily="18" charset="0"/>
                      </a:endParaRPr>
                    </a:p>
                  </a:txBody>
                  <a:tcPr marT="45692" marB="4569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" panose="02040604050505020304" pitchFamily="18" charset="0"/>
                        </a:rPr>
                        <a:t>1-year Outcomes</a:t>
                      </a:r>
                      <a:endParaRPr lang="en-US" sz="2800" dirty="0">
                        <a:latin typeface="Century" panose="02040604050505020304" pitchFamily="18" charset="0"/>
                      </a:endParaRPr>
                    </a:p>
                  </a:txBody>
                  <a:tcPr marT="45692" marB="4569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86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% implementation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success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cost ($)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per staff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3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Did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not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complete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exploration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13%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$924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Did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complete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exploration</a:t>
                      </a: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65%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$365</a:t>
                      </a:r>
                      <a:endParaRPr lang="en-US" sz="32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T="45692" marB="4569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6637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ottom </a:t>
            </a:r>
            <a:r>
              <a:rPr lang="en-US" sz="3200" dirty="0">
                <a:solidFill>
                  <a:schemeClr val="tx2"/>
                </a:solidFill>
              </a:rPr>
              <a:t>L</a:t>
            </a:r>
            <a:r>
              <a:rPr lang="en-US" sz="3200" dirty="0" smtClean="0">
                <a:solidFill>
                  <a:schemeClr val="tx2"/>
                </a:solidFill>
              </a:rPr>
              <a:t>ine: Exploration </a:t>
            </a:r>
            <a:r>
              <a:rPr lang="en-US" sz="3200" dirty="0">
                <a:solidFill>
                  <a:schemeClr val="tx2"/>
                </a:solidFill>
              </a:rPr>
              <a:t>M</a:t>
            </a:r>
            <a:r>
              <a:rPr lang="en-US" sz="3200" dirty="0" smtClean="0">
                <a:solidFill>
                  <a:schemeClr val="tx2"/>
                </a:solidFill>
              </a:rPr>
              <a:t>atters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16105" y="4610389"/>
            <a:ext cx="872607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Century" panose="02040604050505020304" pitchFamily="18" charset="0"/>
                <a:cs typeface="Calibri" panose="020F0502020204030204" pitchFamily="34" charset="0"/>
              </a:rPr>
              <a:t>“…these findings indicate a striking cost savings for sites completing the readiness process and support the thoughtful application of readiness procedures in the early stages of an implementation initiative.” </a:t>
            </a:r>
            <a:r>
              <a:rPr lang="en-US" sz="1800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Source: Romney, Israel, &amp; </a:t>
            </a:r>
            <a:r>
              <a:rPr lang="en-US" sz="1800" dirty="0" err="1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Zlatevski</a:t>
            </a:r>
            <a:r>
              <a:rPr lang="en-US" sz="1800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(2014). </a:t>
            </a:r>
            <a:endParaRPr lang="en-US" sz="1800" dirty="0" smtClean="0">
              <a:latin typeface="Century" panose="02040604050505020304" pitchFamily="18" charset="0"/>
              <a:cs typeface="Calibri" panose="020F0502020204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entury" panose="020406040505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23235" y="3429000"/>
            <a:ext cx="4512021" cy="9379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381000"/>
            <a:ext cx="8915400" cy="654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 Implementation Background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350" y="1152775"/>
            <a:ext cx="3729297" cy="45068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15937" y="5791200"/>
            <a:ext cx="8112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altLang="en-US" dirty="0" err="1" smtClean="0">
                <a:latin typeface="Century" panose="02040604050505020304" pitchFamily="18" charset="0"/>
                <a:cs typeface="Calibri" panose="020F0502020204030204" pitchFamily="34" charset="0"/>
              </a:rPr>
              <a:t>Fixsen</a:t>
            </a:r>
            <a:r>
              <a:rPr lang="en-US" alt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, </a:t>
            </a:r>
            <a:r>
              <a:rPr lang="en-US" altLang="en-US" dirty="0" err="1" smtClean="0">
                <a:latin typeface="Century" panose="02040604050505020304" pitchFamily="18" charset="0"/>
                <a:cs typeface="Calibri" panose="020F0502020204030204" pitchFamily="34" charset="0"/>
              </a:rPr>
              <a:t>Naoom</a:t>
            </a:r>
            <a:r>
              <a:rPr lang="en-US" alt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, </a:t>
            </a:r>
            <a:r>
              <a:rPr lang="en-US" altLang="en-US" dirty="0" err="1" smtClean="0">
                <a:latin typeface="Century" panose="02040604050505020304" pitchFamily="18" charset="0"/>
                <a:cs typeface="Calibri" panose="020F0502020204030204" pitchFamily="34" charset="0"/>
              </a:rPr>
              <a:t>Blase</a:t>
            </a:r>
            <a:r>
              <a:rPr lang="en-US" alt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, Friedman, </a:t>
            </a:r>
            <a:r>
              <a:rPr lang="en-US" altLang="en-US" dirty="0">
                <a:latin typeface="Century" panose="02040604050505020304" pitchFamily="18" charset="0"/>
                <a:cs typeface="Calibri" panose="020F0502020204030204" pitchFamily="34" charset="0"/>
              </a:rPr>
              <a:t>&amp; </a:t>
            </a:r>
            <a:r>
              <a:rPr lang="en-US" altLang="en-US" dirty="0" smtClean="0">
                <a:latin typeface="Century" panose="02040604050505020304" pitchFamily="18" charset="0"/>
                <a:cs typeface="Calibri" panose="020F0502020204030204" pitchFamily="34" charset="0"/>
              </a:rPr>
              <a:t>Wallace </a:t>
            </a: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(2005); </a:t>
            </a:r>
          </a:p>
          <a:p>
            <a:pPr algn="ctr">
              <a:defRPr/>
            </a:pP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National Implementation Research Network. 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1219200"/>
            <a:ext cx="8496300" cy="2971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3D78"/>
              </a:buClr>
              <a:buNone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itchFamily="34" charset="0"/>
              </a:rPr>
              <a:t>In the chat box, please respond to one question: </a:t>
            </a:r>
          </a:p>
          <a:p>
            <a:pPr>
              <a:buClr>
                <a:srgbClr val="003D78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itchFamily="34" charset="0"/>
              </a:rPr>
              <a:t>What is the most important thing you learned here about exploration matters?  Or…</a:t>
            </a:r>
          </a:p>
          <a:p>
            <a:pPr>
              <a:buClr>
                <a:srgbClr val="003D78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Century" panose="02040604050505020304" pitchFamily="18" charset="0"/>
                <a:cs typeface="Calibri" pitchFamily="34" charset="0"/>
              </a:rPr>
              <a:t>If your agency is currently considering an EBP initiative, what might be a next right step?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04800"/>
            <a:ext cx="7391400" cy="685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0" u="none" kern="1200">
                <a:solidFill>
                  <a:srgbClr val="003D7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Closing Activity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1219200" y="152400"/>
            <a:ext cx="65532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486400"/>
          </a:xfrm>
        </p:spPr>
        <p:txBody>
          <a:bodyPr/>
          <a:lstStyle/>
          <a:p>
            <a:r>
              <a:rPr lang="en-US" altLang="en-US" sz="1200" dirty="0" err="1" smtClean="0">
                <a:cs typeface="Calibri" panose="020F0502020204030204" pitchFamily="34" charset="0"/>
              </a:rPr>
              <a:t>Bruns</a:t>
            </a:r>
            <a:r>
              <a:rPr lang="en-US" altLang="en-US" sz="1200" dirty="0" smtClean="0">
                <a:cs typeface="Calibri" panose="020F0502020204030204" pitchFamily="34" charset="0"/>
              </a:rPr>
              <a:t>, E. J., Kerns, S. E. U.,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Pullmann</a:t>
            </a:r>
            <a:r>
              <a:rPr lang="en-US" altLang="en-US" sz="1200" dirty="0" smtClean="0">
                <a:cs typeface="Calibri" panose="020F0502020204030204" pitchFamily="34" charset="0"/>
              </a:rPr>
              <a:t>, M. D., Hensley, S. W., Letterman, T., &amp;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Hoagwood</a:t>
            </a:r>
            <a:r>
              <a:rPr lang="en-US" altLang="en-US" sz="1200" dirty="0" smtClean="0">
                <a:cs typeface="Calibri" panose="020F0502020204030204" pitchFamily="34" charset="0"/>
              </a:rPr>
              <a:t>, K. (2016). Research, data, and evidence-based treatment use in state behavioral health systems, 2001-2012.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Psychiatric Services, 67</a:t>
            </a:r>
            <a:r>
              <a:rPr lang="en-US" altLang="en-US" sz="1200" dirty="0" smtClean="0">
                <a:cs typeface="Calibri" panose="020F0502020204030204" pitchFamily="34" charset="0"/>
              </a:rPr>
              <a:t>(5), 496-503.</a:t>
            </a:r>
          </a:p>
          <a:p>
            <a:r>
              <a:rPr lang="en-US" altLang="en-US" sz="1200" dirty="0" err="1" smtClean="0">
                <a:cs typeface="Calibri" panose="020F0502020204030204" pitchFamily="34" charset="0"/>
              </a:rPr>
              <a:t>Fixsen</a:t>
            </a:r>
            <a:r>
              <a:rPr lang="en-US" altLang="en-US" sz="1200" dirty="0" smtClean="0">
                <a:cs typeface="Calibri" panose="020F0502020204030204" pitchFamily="34" charset="0"/>
              </a:rPr>
              <a:t>, D. L.,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Blase</a:t>
            </a:r>
            <a:r>
              <a:rPr lang="en-US" altLang="en-US" sz="1200" dirty="0" smtClean="0">
                <a:cs typeface="Calibri" panose="020F0502020204030204" pitchFamily="34" charset="0"/>
              </a:rPr>
              <a:t>, K., Horner, R., Ward, C., &amp;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Sugai</a:t>
            </a:r>
            <a:r>
              <a:rPr lang="en-US" altLang="en-US" sz="1200" dirty="0" smtClean="0">
                <a:cs typeface="Calibri" panose="020F0502020204030204" pitchFamily="34" charset="0"/>
              </a:rPr>
              <a:t>, G. (2013). Readiness for change [Scaling-up Brief, No. 3]. Chapel Hill, NC: National Implementation Research Network. Access from https://files.eric.ed.gov/fulltext/ED507442.pdf</a:t>
            </a:r>
          </a:p>
          <a:p>
            <a:r>
              <a:rPr lang="en-US" altLang="en-US" sz="1200" dirty="0" err="1" smtClean="0">
                <a:cs typeface="Calibri" panose="020F0502020204030204" pitchFamily="34" charset="0"/>
              </a:rPr>
              <a:t>Fixsen</a:t>
            </a:r>
            <a:r>
              <a:rPr lang="en-US" altLang="en-US" sz="1200" dirty="0" smtClean="0">
                <a:cs typeface="Calibri" panose="020F0502020204030204" pitchFamily="34" charset="0"/>
              </a:rPr>
              <a:t>, D. L.,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Naoom</a:t>
            </a:r>
            <a:r>
              <a:rPr lang="en-US" altLang="en-US" sz="1200" dirty="0" smtClean="0">
                <a:cs typeface="Calibri" panose="020F0502020204030204" pitchFamily="34" charset="0"/>
              </a:rPr>
              <a:t>, S. F.,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Blase</a:t>
            </a:r>
            <a:r>
              <a:rPr lang="en-US" altLang="en-US" sz="1200" dirty="0" smtClean="0">
                <a:cs typeface="Calibri" panose="020F0502020204030204" pitchFamily="34" charset="0"/>
              </a:rPr>
              <a:t>, K. A., Friedman, R. M., &amp; Wallace, F. (2005).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Implementation research: A synthesis of the literature</a:t>
            </a:r>
            <a:r>
              <a:rPr lang="en-US" altLang="en-US" sz="1200" dirty="0" smtClean="0">
                <a:cs typeface="Calibri" panose="020F0502020204030204" pitchFamily="34" charset="0"/>
              </a:rPr>
              <a:t>. Tampa, FL: University of South Florida. Access from https</a:t>
            </a:r>
            <a:r>
              <a:rPr lang="en-US" altLang="en-US" sz="1200" dirty="0">
                <a:cs typeface="Calibri" panose="020F0502020204030204" pitchFamily="34" charset="0"/>
              </a:rPr>
              <a:t>://nirn.fpg.unc.edu/resources/implementation-research-synthesis-literature</a:t>
            </a:r>
            <a:endParaRPr lang="en-US" altLang="en-US" sz="1200" dirty="0" smtClean="0">
              <a:cs typeface="Calibri" panose="020F0502020204030204" pitchFamily="34" charset="0"/>
            </a:endParaRPr>
          </a:p>
          <a:p>
            <a:r>
              <a:rPr lang="en-US" altLang="en-US" sz="1200" dirty="0" err="1" smtClean="0">
                <a:cs typeface="Calibri" panose="020F0502020204030204" pitchFamily="34" charset="0"/>
              </a:rPr>
              <a:t>Fixsen</a:t>
            </a:r>
            <a:r>
              <a:rPr lang="en-US" altLang="en-US" sz="1200" dirty="0" smtClean="0">
                <a:cs typeface="Calibri" panose="020F0502020204030204" pitchFamily="34" charset="0"/>
              </a:rPr>
              <a:t>, D. L., Ward, C., &amp; Sims, B. (2014).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Exploration stage</a:t>
            </a:r>
            <a:r>
              <a:rPr lang="en-US" altLang="en-US" sz="1200" dirty="0" smtClean="0">
                <a:cs typeface="Calibri" panose="020F0502020204030204" pitchFamily="34" charset="0"/>
              </a:rPr>
              <a:t> [Scaling-up Brief, No. 4]. Chapel Hill, NC: National Implementation Research Network. Access from https://nirn.fpg.unc.edu/resources/exploration-stage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Higgins, M. C., Weiner, J., &amp; Young, L. (2012). Implementation teams: A new lever for organizational change.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Journal of Organizational Behavior, 33</a:t>
            </a:r>
            <a:r>
              <a:rPr lang="en-US" altLang="en-US" sz="1200" dirty="0" smtClean="0">
                <a:cs typeface="Calibri" panose="020F0502020204030204" pitchFamily="34" charset="0"/>
              </a:rPr>
              <a:t>, 366-388.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Institute of Medicine (2001).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Crossing the quality chasm: A new health system for the 21st century</a:t>
            </a:r>
            <a:r>
              <a:rPr lang="en-US" altLang="en-US" sz="1200" dirty="0" smtClean="0">
                <a:cs typeface="Calibri" panose="020F0502020204030204" pitchFamily="34" charset="0"/>
              </a:rPr>
              <a:t>. Washington DC: National Academy Press</a:t>
            </a:r>
            <a:r>
              <a:rPr lang="en-US" altLang="en-US" sz="1200" dirty="0">
                <a:cs typeface="Calibri" panose="020F0502020204030204" pitchFamily="34" charset="0"/>
              </a:rPr>
              <a:t>.</a:t>
            </a:r>
            <a:endParaRPr lang="en-US" altLang="en-US" sz="1200" dirty="0" smtClean="0">
              <a:cs typeface="Calibri" panose="020F0502020204030204" pitchFamily="34" charset="0"/>
            </a:endParaRP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Joyce, B., &amp; Showers, B. (2002). </a:t>
            </a:r>
            <a:r>
              <a:rPr lang="en-US" sz="1200" i="1" dirty="0" smtClean="0"/>
              <a:t>Student achievement </a:t>
            </a:r>
            <a:r>
              <a:rPr lang="en-US" sz="1200" i="1" dirty="0"/>
              <a:t>through </a:t>
            </a:r>
            <a:r>
              <a:rPr lang="en-US" sz="1200" i="1" dirty="0" smtClean="0"/>
              <a:t>staff development </a:t>
            </a:r>
            <a:r>
              <a:rPr lang="en-US" sz="1200" dirty="0"/>
              <a:t>(3rd </a:t>
            </a:r>
            <a:r>
              <a:rPr lang="en-US" sz="1200" dirty="0" smtClean="0"/>
              <a:t>ed.). Alexandria, VA: Association for Supervision and Curriculum Development. </a:t>
            </a:r>
            <a:endParaRPr lang="en-US" altLang="en-US" sz="1200" dirty="0" smtClean="0">
              <a:cs typeface="Calibri" panose="020F0502020204030204" pitchFamily="34" charset="0"/>
            </a:endParaRP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Metz, A., &amp; Bartley, L. (2020). Implementation teams: A stakeholder view of learning and sustaining change. In B. Albers, A.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Shlonsky</a:t>
            </a:r>
            <a:r>
              <a:rPr lang="en-US" altLang="en-US" sz="1200" dirty="0" smtClean="0">
                <a:cs typeface="Calibri" panose="020F0502020204030204" pitchFamily="34" charset="0"/>
              </a:rPr>
              <a:t>, &amp; R.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Mildon</a:t>
            </a:r>
            <a:r>
              <a:rPr lang="en-US" altLang="en-US" sz="1200" dirty="0" smtClean="0">
                <a:cs typeface="Calibri" panose="020F0502020204030204" pitchFamily="34" charset="0"/>
              </a:rPr>
              <a:t> (Eds.), </a:t>
            </a:r>
            <a:r>
              <a:rPr lang="en-US" altLang="en-US" sz="1200" i="1" dirty="0" smtClean="0">
                <a:cs typeface="Calibri" panose="020F0502020204030204" pitchFamily="34" charset="0"/>
              </a:rPr>
              <a:t>Implementation science 3.0</a:t>
            </a:r>
            <a:r>
              <a:rPr lang="en-US" altLang="en-US" sz="1200" dirty="0" smtClean="0">
                <a:cs typeface="Calibri" panose="020F0502020204030204" pitchFamily="34" charset="0"/>
              </a:rPr>
              <a:t> (pp. 199-225). Cham, Switzerland: Springer.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Metz, A. &amp;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Louison</a:t>
            </a:r>
            <a:r>
              <a:rPr lang="en-US" altLang="en-US" sz="1200" dirty="0" smtClean="0">
                <a:cs typeface="Calibri" panose="020F0502020204030204" pitchFamily="34" charset="0"/>
              </a:rPr>
              <a:t>, L. (2018).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The </a:t>
            </a:r>
            <a:r>
              <a:rPr lang="en-US" altLang="en-US" sz="1200" i="1" dirty="0">
                <a:cs typeface="Calibri" panose="020F0502020204030204" pitchFamily="34" charset="0"/>
              </a:rPr>
              <a:t>h</a:t>
            </a:r>
            <a:r>
              <a:rPr lang="en-US" altLang="en-US" sz="1200" i="1" dirty="0" smtClean="0">
                <a:cs typeface="Calibri" panose="020F0502020204030204" pitchFamily="34" charset="0"/>
              </a:rPr>
              <a:t>exagon tool: Exploring context</a:t>
            </a:r>
            <a:r>
              <a:rPr lang="en-US" altLang="en-US" sz="1200" dirty="0" smtClean="0">
                <a:cs typeface="Calibri" panose="020F0502020204030204" pitchFamily="34" charset="0"/>
              </a:rPr>
              <a:t>. Chapel Hill, NC: National Implementation Research Network. Access from </a:t>
            </a:r>
            <a:r>
              <a:rPr lang="en-US" altLang="en-US" sz="1200" dirty="0">
                <a:cs typeface="Calibri" panose="020F0502020204030204" pitchFamily="34" charset="0"/>
              </a:rPr>
              <a:t>https://nirn.fpg.unc.edu/resources/hexagon-exploration-tool</a:t>
            </a:r>
            <a:endParaRPr lang="en-US" altLang="en-US" sz="1200" dirty="0" smtClean="0">
              <a:cs typeface="Calibri" panose="020F0502020204030204" pitchFamily="34" charset="0"/>
            </a:endParaRP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National Implementation Research Network. Initiative inventory. </a:t>
            </a:r>
            <a:r>
              <a:rPr lang="en-US" altLang="en-US" sz="1200" dirty="0">
                <a:cs typeface="Calibri" panose="020F0502020204030204" pitchFamily="34" charset="0"/>
              </a:rPr>
              <a:t>Access from https://nirn.fpg.unc.edu/resources/initiative-inventory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Neal, J. W., Neal, Z. P.,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Kornbluh</a:t>
            </a:r>
            <a:r>
              <a:rPr lang="en-US" altLang="en-US" sz="1200" dirty="0" smtClean="0">
                <a:cs typeface="Calibri" panose="020F0502020204030204" pitchFamily="34" charset="0"/>
              </a:rPr>
              <a:t>, M., Mills, K. J., &amp;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Lawlor</a:t>
            </a:r>
            <a:r>
              <a:rPr lang="en-US" altLang="en-US" sz="1200" dirty="0" smtClean="0">
                <a:cs typeface="Calibri" panose="020F0502020204030204" pitchFamily="34" charset="0"/>
              </a:rPr>
              <a:t>, J. A. (2015). Brokering the research-practice gap: A typology. American Journal of Community Psychology, 56(3-4), 422-435. 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Nutt, P. C. (2001). Contingency approaches applied to the implementation of strategic decisions.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International Journal of</a:t>
            </a:r>
            <a:r>
              <a:rPr lang="en-US" altLang="en-US" sz="1200" dirty="0" smtClean="0">
                <a:cs typeface="Calibri" panose="020F0502020204030204" pitchFamily="34" charset="0"/>
              </a:rPr>
              <a:t> </a:t>
            </a:r>
            <a:r>
              <a:rPr lang="en-US" altLang="en-US" sz="1200" i="1" dirty="0" smtClean="0">
                <a:cs typeface="Calibri" panose="020F0502020204030204" pitchFamily="34" charset="0"/>
              </a:rPr>
              <a:t>Business</a:t>
            </a:r>
            <a:r>
              <a:rPr lang="en-US" altLang="en-US" sz="1200" dirty="0" smtClean="0">
                <a:cs typeface="Calibri" panose="020F0502020204030204" pitchFamily="34" charset="0"/>
              </a:rPr>
              <a:t>, 6(1), 53‐84.</a:t>
            </a:r>
          </a:p>
          <a:p>
            <a:r>
              <a:rPr lang="en-US" altLang="en-US" sz="1200" dirty="0" err="1" smtClean="0">
                <a:cs typeface="Calibri" panose="020F0502020204030204" pitchFamily="34" charset="0"/>
              </a:rPr>
              <a:t>Stirman</a:t>
            </a:r>
            <a:r>
              <a:rPr lang="en-US" altLang="en-US" sz="1200" dirty="0" smtClean="0">
                <a:cs typeface="Calibri" panose="020F0502020204030204" pitchFamily="34" charset="0"/>
              </a:rPr>
              <a:t>, S. W., Gutner, C. A., Langdon, K., &amp; Graham, J. R. (2016). Bridging the gap between research and practice in mental health service settings: An overview of developments in implementation theory and research. </a:t>
            </a:r>
            <a:r>
              <a:rPr lang="en-US" altLang="en-US" sz="1200" i="1" dirty="0" smtClean="0">
                <a:cs typeface="Calibri" panose="020F0502020204030204" pitchFamily="34" charset="0"/>
              </a:rPr>
              <a:t>Behavior Therapy, 47</a:t>
            </a:r>
            <a:r>
              <a:rPr lang="en-US" altLang="en-US" sz="1200" dirty="0" smtClean="0">
                <a:cs typeface="Calibri" panose="020F0502020204030204" pitchFamily="34" charset="0"/>
              </a:rPr>
              <a:t>(6), 920-936. </a:t>
            </a:r>
          </a:p>
          <a:p>
            <a:r>
              <a:rPr lang="en-US" altLang="en-US" sz="1200" dirty="0" smtClean="0">
                <a:cs typeface="Calibri" panose="020F0502020204030204" pitchFamily="34" charset="0"/>
              </a:rPr>
              <a:t>Romney, S., Israel, N., &amp; </a:t>
            </a:r>
            <a:r>
              <a:rPr lang="en-US" altLang="en-US" sz="1200" dirty="0" err="1" smtClean="0">
                <a:cs typeface="Calibri" panose="020F0502020204030204" pitchFamily="34" charset="0"/>
              </a:rPr>
              <a:t>Zlatevski</a:t>
            </a:r>
            <a:r>
              <a:rPr lang="en-US" altLang="en-US" sz="1200" dirty="0" smtClean="0">
                <a:cs typeface="Calibri" panose="020F0502020204030204" pitchFamily="34" charset="0"/>
              </a:rPr>
              <a:t>, D. (2014). Effect of exploration‐stage implementation variation on the cost effectiveness of an evidence‐based parenting program.</a:t>
            </a:r>
            <a:r>
              <a:rPr lang="en-US" altLang="en-US" sz="1200" i="1" dirty="0" smtClean="0">
                <a:cs typeface="Calibri" panose="020F0502020204030204" pitchFamily="34" charset="0"/>
              </a:rPr>
              <a:t> </a:t>
            </a:r>
            <a:r>
              <a:rPr lang="en-US" altLang="en-US" sz="1200" i="1" dirty="0" err="1" smtClean="0">
                <a:cs typeface="Calibri" panose="020F0502020204030204" pitchFamily="34" charset="0"/>
              </a:rPr>
              <a:t>Zeitschrift</a:t>
            </a:r>
            <a:r>
              <a:rPr lang="en-US" altLang="en-US" sz="1200" i="1" dirty="0" smtClean="0">
                <a:cs typeface="Calibri" panose="020F0502020204030204" pitchFamily="34" charset="0"/>
              </a:rPr>
              <a:t> </a:t>
            </a:r>
            <a:r>
              <a:rPr lang="en-US" altLang="en-US" sz="1200" i="1" dirty="0" err="1" smtClean="0">
                <a:cs typeface="Calibri" panose="020F0502020204030204" pitchFamily="34" charset="0"/>
              </a:rPr>
              <a:t>für</a:t>
            </a:r>
            <a:r>
              <a:rPr lang="en-US" altLang="en-US" sz="1200" i="1" dirty="0" smtClean="0">
                <a:cs typeface="Calibri" panose="020F0502020204030204" pitchFamily="34" charset="0"/>
              </a:rPr>
              <a:t> </a:t>
            </a:r>
            <a:r>
              <a:rPr lang="en-US" altLang="en-US" sz="1200" i="1" dirty="0" err="1" smtClean="0">
                <a:cs typeface="Calibri" panose="020F0502020204030204" pitchFamily="34" charset="0"/>
              </a:rPr>
              <a:t>Psychologie</a:t>
            </a:r>
            <a:r>
              <a:rPr lang="en-US" altLang="en-US" sz="1200" i="1" dirty="0" smtClean="0">
                <a:cs typeface="Calibri" panose="020F0502020204030204" pitchFamily="34" charset="0"/>
              </a:rPr>
              <a:t>, 222</a:t>
            </a:r>
            <a:r>
              <a:rPr lang="en-US" altLang="en-US" sz="1200" dirty="0" smtClean="0">
                <a:cs typeface="Calibri" panose="020F0502020204030204" pitchFamily="34" charset="0"/>
              </a:rPr>
              <a:t>(1), 37-48.</a:t>
            </a:r>
            <a:endParaRPr lang="en-US" altLang="en-US" sz="1200" b="1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543800" cy="240823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Thank you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Century" panose="02040604050505020304" pitchFamily="18" charset="0"/>
                <a:cs typeface="Calibri" pitchFamily="34" charset="0"/>
              </a:rPr>
              <a:t>scott.caldwell@dhs.wisconsin.gov</a:t>
            </a:r>
            <a:endParaRPr lang="en-US" sz="2800" b="0" dirty="0">
              <a:solidFill>
                <a:schemeClr val="tx1"/>
              </a:solidFill>
              <a:latin typeface="Century" panose="020406040505050203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91898" y="1659868"/>
            <a:ext cx="2076450" cy="180975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EBP integrated </a:t>
            </a:r>
            <a:r>
              <a:rPr lang="en-US" sz="2400" b="1" dirty="0"/>
              <a:t>into routine practice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9816" y="1659868"/>
            <a:ext cx="2092325" cy="182880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EBP delivered with fidelity</a:t>
            </a:r>
          </a:p>
        </p:txBody>
      </p:sp>
      <p:sp>
        <p:nvSpPr>
          <p:cNvPr id="2" name="Explosion 1 1"/>
          <p:cNvSpPr/>
          <p:nvPr/>
        </p:nvSpPr>
        <p:spPr>
          <a:xfrm>
            <a:off x="6248098" y="1252497"/>
            <a:ext cx="2969226" cy="2581359"/>
          </a:xfrm>
          <a:prstGeom prst="irregularSeal1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6742111" y="1792388"/>
            <a:ext cx="1981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EBP beneficial </a:t>
            </a:r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3" name="Cross 2"/>
          <p:cNvSpPr/>
          <p:nvPr/>
        </p:nvSpPr>
        <p:spPr>
          <a:xfrm rot="2661018">
            <a:off x="2664123" y="2307107"/>
            <a:ext cx="612775" cy="617537"/>
          </a:xfrm>
          <a:prstGeom prst="plus">
            <a:avLst>
              <a:gd name="adj" fmla="val 40560"/>
            </a:avLst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>
            <a:off x="5741987" y="2249624"/>
            <a:ext cx="685800" cy="649287"/>
          </a:xfrm>
          <a:prstGeom prst="mathEqual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228600" y="207079"/>
            <a:ext cx="8686800" cy="654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 Implementation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ormula for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uccess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96074" y="1671724"/>
            <a:ext cx="2073275" cy="1830388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761398" y="6084392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 et al. (2005).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7086600" y="3663951"/>
            <a:ext cx="2085318" cy="254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ymptoms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ecovery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engagement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completion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satisfaction</a:t>
            </a:r>
          </a:p>
          <a:p>
            <a:pPr>
              <a:defRPr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447768" y="3819568"/>
            <a:ext cx="603250" cy="282575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6448752" y="4311704"/>
            <a:ext cx="603250" cy="282575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>
            <a:off x="6444593" y="5338269"/>
            <a:ext cx="606425" cy="282575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2654653" y="1328899"/>
            <a:ext cx="618860" cy="5208531"/>
          </a:xfrm>
          <a:prstGeom prst="leftBrace">
            <a:avLst>
              <a:gd name="adj1" fmla="val 38538"/>
              <a:gd name="adj2" fmla="val 49679"/>
            </a:avLst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ontent Placeholder 13"/>
          <p:cNvSpPr txBox="1">
            <a:spLocks/>
          </p:cNvSpPr>
          <p:nvPr/>
        </p:nvSpPr>
        <p:spPr>
          <a:xfrm>
            <a:off x="228600" y="4311704"/>
            <a:ext cx="5643562" cy="1612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800" dirty="0">
                <a:latin typeface="Century" panose="02040604050505020304" pitchFamily="18" charset="0"/>
                <a:cs typeface="Calibri" panose="020F0502020204030204" pitchFamily="34" charset="0"/>
              </a:rPr>
              <a:t>S</a:t>
            </a:r>
            <a:r>
              <a:rPr lang="en-US" sz="2800" dirty="0" smtClean="0">
                <a:latin typeface="Century" panose="02040604050505020304" pitchFamily="18" charset="0"/>
                <a:cs typeface="Calibri" panose="020F0502020204030204" pitchFamily="34" charset="0"/>
              </a:rPr>
              <a:t>taff learn new ways of working; make changes to practice.</a:t>
            </a:r>
          </a:p>
        </p:txBody>
      </p:sp>
      <p:sp>
        <p:nvSpPr>
          <p:cNvPr id="20" name="Down Arrow 19"/>
          <p:cNvSpPr/>
          <p:nvPr/>
        </p:nvSpPr>
        <p:spPr>
          <a:xfrm rot="10800000">
            <a:off x="6447768" y="4828681"/>
            <a:ext cx="603250" cy="282575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0800000">
            <a:off x="6451161" y="5852319"/>
            <a:ext cx="604837" cy="282575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 animBg="1"/>
      <p:bldP spid="15365" grpId="0"/>
      <p:bldP spid="3" grpId="0" animBg="1"/>
      <p:bldP spid="4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41286" y="152400"/>
            <a:ext cx="8783637" cy="1036638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solidFill>
                  <a:schemeClr val="tx2"/>
                </a:solidFill>
              </a:rPr>
              <a:t>Unfortunately, EBP </a:t>
            </a:r>
            <a:r>
              <a:rPr lang="en-US" altLang="en-US" sz="3200" dirty="0">
                <a:solidFill>
                  <a:schemeClr val="tx2"/>
                </a:solidFill>
              </a:rPr>
              <a:t>i</a:t>
            </a:r>
            <a:r>
              <a:rPr lang="en-US" altLang="en-US" sz="3200" dirty="0" smtClean="0">
                <a:solidFill>
                  <a:schemeClr val="tx2"/>
                </a:solidFill>
              </a:rPr>
              <a:t>mplementation success is difficult to achieve…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41286" y="2057400"/>
            <a:ext cx="8612187" cy="3886200"/>
          </a:xfrm>
        </p:spPr>
        <p:txBody>
          <a:bodyPr/>
          <a:lstStyle/>
          <a:p>
            <a:pPr marL="461963" indent="-461963">
              <a:defRPr/>
            </a:pPr>
            <a:r>
              <a:rPr lang="en-US" altLang="en-US" sz="2800" dirty="0" smtClean="0">
                <a:cs typeface="Calibri" panose="020F0502020204030204" pitchFamily="34" charset="0"/>
              </a:rPr>
              <a:t>Institute of Medicine (2001): “crossing the quality chasm”</a:t>
            </a:r>
          </a:p>
          <a:p>
            <a:pPr marL="461963" indent="-461963">
              <a:defRPr/>
            </a:pPr>
            <a:r>
              <a:rPr lang="en-US" altLang="en-US" sz="2800" dirty="0" smtClean="0">
                <a:cs typeface="Calibri" panose="020F0502020204030204" pitchFamily="34" charset="0"/>
              </a:rPr>
              <a:t>Neal </a:t>
            </a:r>
            <a:r>
              <a:rPr lang="en-US" altLang="en-US" sz="2800" dirty="0">
                <a:cs typeface="Calibri" panose="020F0502020204030204" pitchFamily="34" charset="0"/>
              </a:rPr>
              <a:t>et al. (2015): “brokering the research practice gap”</a:t>
            </a:r>
          </a:p>
          <a:p>
            <a:pPr marL="461963" indent="-461963">
              <a:defRPr/>
            </a:pPr>
            <a:r>
              <a:rPr lang="en-US" altLang="en-US" sz="2800" dirty="0" err="1" smtClean="0">
                <a:cs typeface="Calibri" panose="020F0502020204030204" pitchFamily="34" charset="0"/>
              </a:rPr>
              <a:t>Stirman</a:t>
            </a:r>
            <a:r>
              <a:rPr lang="en-US" altLang="en-US" sz="2800" dirty="0" smtClean="0">
                <a:cs typeface="Calibri" panose="020F0502020204030204" pitchFamily="34" charset="0"/>
              </a:rPr>
              <a:t> et al. (2016): “bridging the gap”</a:t>
            </a:r>
          </a:p>
          <a:p>
            <a:pPr marL="461963" indent="-461963">
              <a:defRPr/>
            </a:pPr>
            <a:r>
              <a:rPr lang="en-US" altLang="en-US" sz="2800" dirty="0" err="1" smtClean="0">
                <a:cs typeface="Calibri" panose="020F0502020204030204" pitchFamily="34" charset="0"/>
              </a:rPr>
              <a:t>Bruns</a:t>
            </a:r>
            <a:r>
              <a:rPr lang="en-US" altLang="en-US" sz="2800" dirty="0" smtClean="0">
                <a:cs typeface="Calibri" panose="020F0502020204030204" pitchFamily="34" charset="0"/>
              </a:rPr>
              <a:t> et al. (2016): </a:t>
            </a:r>
            <a:r>
              <a:rPr lang="en-US" altLang="en-US" sz="2800" b="1" dirty="0" smtClean="0">
                <a:cs typeface="Calibri" panose="020F0502020204030204" pitchFamily="34" charset="0"/>
              </a:rPr>
              <a:t>only 1-3% of behavioral health treatment agencies successfully implement EBPs</a:t>
            </a:r>
          </a:p>
        </p:txBody>
      </p:sp>
    </p:spTree>
    <p:extLst>
      <p:ext uri="{BB962C8B-B14F-4D97-AF65-F5344CB8AC3E}">
        <p14:creationId xmlns:p14="http://schemas.microsoft.com/office/powerpoint/2010/main" val="30159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381000" y="212115"/>
            <a:ext cx="8382000" cy="100330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Typical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pproach to EBPs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52400" y="1247252"/>
            <a:ext cx="29356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A staff champion learns about an upcoming EBP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57348" y="2671657"/>
            <a:ext cx="2781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Goes to leader, gets approval for training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3765191"/>
            <a:ext cx="373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Colleagues are informed about the upcoming training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1716" y="4858725"/>
            <a:ext cx="2817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Staff attend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84508" y="5520143"/>
            <a:ext cx="471651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Leader to staff: now just do it </a:t>
            </a:r>
          </a:p>
          <a:p>
            <a:pPr algn="ctr">
              <a:defRPr/>
            </a:pPr>
            <a:r>
              <a:rPr lang="en-US" sz="2000" dirty="0">
                <a:latin typeface="Century" panose="02040604050505020304" pitchFamily="18" charset="0"/>
              </a:rPr>
              <a:t>Staff to leader: we’re already doing it!</a:t>
            </a:r>
          </a:p>
        </p:txBody>
      </p:sp>
      <p:sp>
        <p:nvSpPr>
          <p:cNvPr id="3" name="Bent Arrow 2"/>
          <p:cNvSpPr/>
          <p:nvPr/>
        </p:nvSpPr>
        <p:spPr>
          <a:xfrm rot="5400000">
            <a:off x="2677317" y="1701783"/>
            <a:ext cx="741362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>
            <a:off x="4513938" y="2817755"/>
            <a:ext cx="741362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769941" y="4003696"/>
            <a:ext cx="741362" cy="841375"/>
          </a:xfrm>
          <a:prstGeom prst="bentArrow">
            <a:avLst>
              <a:gd name="adj1" fmla="val 38784"/>
              <a:gd name="adj2" fmla="val 44165"/>
              <a:gd name="adj3" fmla="val 32170"/>
              <a:gd name="adj4" fmla="val 373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553200" y="5441291"/>
            <a:ext cx="838200" cy="745643"/>
          </a:xfrm>
          <a:prstGeom prst="bentArrow">
            <a:avLst>
              <a:gd name="adj1" fmla="val 42089"/>
              <a:gd name="adj2" fmla="val 44165"/>
              <a:gd name="adj3" fmla="val 32170"/>
              <a:gd name="adj4" fmla="val 373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3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" y="1751013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068763"/>
            <a:ext cx="9144000" cy="2360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52400" y="304800"/>
            <a:ext cx="8839200" cy="10366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ypical Approach to EBPs = </a:t>
            </a:r>
            <a:b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“Train and 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ope”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0"/>
            <a:ext cx="8229600" cy="1041400"/>
          </a:xfrm>
        </p:spPr>
        <p:txBody>
          <a:bodyPr/>
          <a:lstStyle/>
          <a:p>
            <a:r>
              <a:rPr lang="en-US" sz="3200" dirty="0" smtClean="0"/>
              <a:t>Meta Analysis of Training in EBPs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91254"/>
              </p:ext>
            </p:extLst>
          </p:nvPr>
        </p:nvGraphicFramePr>
        <p:xfrm>
          <a:off x="228601" y="1317261"/>
          <a:ext cx="8690488" cy="3386815"/>
        </p:xfrm>
        <a:graphic>
          <a:graphicData uri="http://schemas.openxmlformats.org/drawingml/2006/table">
            <a:tbl>
              <a:tblPr/>
              <a:tblGrid>
                <a:gridCol w="347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Training Components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Knowledge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Skill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Use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Didactic workshop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10%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5%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  + Demonstration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30%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20%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  + Practice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itchFamily="-112" charset="-128"/>
                        </a:rPr>
                        <a:t>5%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610171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Source: Joyce &amp; Showers (2002).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 rot="16200000">
            <a:off x="6508692" y="2375568"/>
            <a:ext cx="3124316" cy="12149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" y="3783093"/>
            <a:ext cx="7088879" cy="76211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187893" y="2432413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164146" y="3204575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150291" y="4011751"/>
            <a:ext cx="457200" cy="3048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3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2011" y="2056190"/>
            <a:ext cx="2076450" cy="180975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EBP integrated </a:t>
            </a:r>
            <a:r>
              <a:rPr lang="en-US" sz="2400" b="1" dirty="0"/>
              <a:t>into routine practice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8972" y="2046665"/>
            <a:ext cx="2092325" cy="1828800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EBP delivered with fidelity</a:t>
            </a:r>
          </a:p>
        </p:txBody>
      </p:sp>
      <p:sp>
        <p:nvSpPr>
          <p:cNvPr id="5" name="Equal 4"/>
          <p:cNvSpPr/>
          <p:nvPr/>
        </p:nvSpPr>
        <p:spPr>
          <a:xfrm>
            <a:off x="5794375" y="2668588"/>
            <a:ext cx="685800" cy="649287"/>
          </a:xfrm>
          <a:prstGeom prst="mathEqual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513222" y="276706"/>
            <a:ext cx="8229600" cy="654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ea typeface="Tunga" pitchFamily="34" charset="0"/>
                <a:cs typeface="Tung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unga" pitchFamily="34" charset="0"/>
                <a:cs typeface="Tunga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the formula for success…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11950" y="2025650"/>
            <a:ext cx="2066925" cy="1814513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17563" y="6040404"/>
            <a:ext cx="75374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Source: </a:t>
            </a:r>
            <a:r>
              <a:rPr lang="en-US" dirty="0" err="1" smtClean="0">
                <a:latin typeface="Century" panose="02040604050505020304" pitchFamily="18" charset="0"/>
                <a:ea typeface="Times New Roman" panose="02020603050405020304" pitchFamily="18" charset="0"/>
              </a:rPr>
              <a:t>Fixsen</a:t>
            </a:r>
            <a:r>
              <a:rPr lang="en-US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  <a:ea typeface="Times New Roman" panose="02020603050405020304" pitchFamily="18" charset="0"/>
              </a:rPr>
              <a:t>et al. (2005).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7148" y="1345149"/>
            <a:ext cx="2401747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endParaRPr lang="en-US" sz="8000" b="1" dirty="0">
              <a:ln w="285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863" y="1363930"/>
            <a:ext cx="2401747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endParaRPr lang="en-US" sz="8000" b="1" dirty="0">
              <a:ln w="2857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13483" y="1345148"/>
            <a:ext cx="2401747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690179" y="2300733"/>
            <a:ext cx="2151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sto MT" panose="02040603050505030304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f potential beneficial outcomes</a:t>
            </a:r>
            <a:endParaRPr lang="en-US" altLang="en-US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ross 19"/>
          <p:cNvSpPr/>
          <p:nvPr/>
        </p:nvSpPr>
        <p:spPr>
          <a:xfrm rot="2661018">
            <a:off x="2644775" y="2684463"/>
            <a:ext cx="612775" cy="617537"/>
          </a:xfrm>
          <a:prstGeom prst="plus">
            <a:avLst>
              <a:gd name="adj" fmla="val 40560"/>
            </a:avLst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81051&quot;&gt;&lt;object type=&quot;3&quot; unique_id=&quot;81052&quot;&gt;&lt;property id=&quot;20148&quot; value=&quot;5&quot;/&gt;&lt;property id=&quot;20300&quot; value=&quot;Slide 1&quot;/&gt;&lt;property id=&quot;20307&quot; value=&quot;256&quot;/&gt;&lt;/object&gt;&lt;/object&gt;&lt;object type=&quot;8&quot; unique_id=&quot;8105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pttemplate1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ppttemplate1a</Template>
  <TotalTime>4677</TotalTime>
  <Words>1954</Words>
  <Application>Microsoft Office PowerPoint</Application>
  <PresentationFormat>On-screen Show (4:3)</PresentationFormat>
  <Paragraphs>269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Century</vt:lpstr>
      <vt:lpstr>Courier New</vt:lpstr>
      <vt:lpstr>Times New Roman</vt:lpstr>
      <vt:lpstr>Tunga</vt:lpstr>
      <vt:lpstr>Verdana</vt:lpstr>
      <vt:lpstr>Wingdings</vt:lpstr>
      <vt:lpstr>ppttemplate1a</vt:lpstr>
      <vt:lpstr>Getting Ready for Evidence-Based Practice: Exploration Matters</vt:lpstr>
      <vt:lpstr>PowerPoint Presentation</vt:lpstr>
      <vt:lpstr>PowerPoint Presentation</vt:lpstr>
      <vt:lpstr>PowerPoint Presentation</vt:lpstr>
      <vt:lpstr>Unfortunately, EBP implementation success is difficult to achieve…</vt:lpstr>
      <vt:lpstr>PowerPoint Presentation</vt:lpstr>
      <vt:lpstr>PowerPoint Presentation</vt:lpstr>
      <vt:lpstr>Meta Analysis of Training in EBPs</vt:lpstr>
      <vt:lpstr>PowerPoint Presentation</vt:lpstr>
      <vt:lpstr>PowerPoint Presentation</vt:lpstr>
      <vt:lpstr>Meta Analysis of Training in EBPs</vt:lpstr>
      <vt:lpstr>PowerPoint Presentation</vt:lpstr>
      <vt:lpstr>PowerPoint Presentation</vt:lpstr>
      <vt:lpstr>PowerPoint Presentation</vt:lpstr>
      <vt:lpstr>PowerPoint Presentation</vt:lpstr>
      <vt:lpstr>Form an Implementation Team</vt:lpstr>
      <vt:lpstr>Implementation Teams Make a Difference</vt:lpstr>
      <vt:lpstr>Implementation Teams Make a Difference</vt:lpstr>
      <vt:lpstr>Form an Implementation Team</vt:lpstr>
      <vt:lpstr>Form an Implementation Team</vt:lpstr>
      <vt:lpstr>PowerPoint Presentation</vt:lpstr>
      <vt:lpstr>PowerPoint Presentation</vt:lpstr>
      <vt:lpstr>The implementation team can consider 6 important domains for each potential EBP.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Bottom Line: Exploration Matters</vt:lpstr>
      <vt:lpstr>PowerPoint Presentation</vt:lpstr>
      <vt:lpstr>PowerPoint Presentation</vt:lpstr>
      <vt:lpstr>Thank you  scott.caldwell@dhs.wisconsin.gov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Collaboratives: What, Why, and How</dc:title>
  <dc:creator>Fischer, Jason V</dc:creator>
  <cp:lastModifiedBy>Caldwell, Scott B.</cp:lastModifiedBy>
  <cp:revision>378</cp:revision>
  <dcterms:created xsi:type="dcterms:W3CDTF">2018-08-08T19:34:18Z</dcterms:created>
  <dcterms:modified xsi:type="dcterms:W3CDTF">2021-08-02T22:23:50Z</dcterms:modified>
</cp:coreProperties>
</file>