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sldIdLst>
    <p:sldId id="258" r:id="rId5"/>
    <p:sldId id="259" r:id="rId6"/>
    <p:sldId id="260" r:id="rId7"/>
    <p:sldId id="261" r:id="rId8"/>
    <p:sldId id="262" r:id="rId9"/>
    <p:sldId id="264" r:id="rId10"/>
    <p:sldId id="267" r:id="rId11"/>
    <p:sldId id="270" r:id="rId12"/>
    <p:sldId id="265" r:id="rId13"/>
    <p:sldId id="269" r:id="rId14"/>
    <p:sldId id="271" r:id="rId15"/>
    <p:sldId id="266" r:id="rId16"/>
    <p:sldId id="26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BE3B"/>
    <a:srgbClr val="3262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35" autoAdjust="0"/>
    <p:restoredTop sz="88988" autoAdjust="0"/>
  </p:normalViewPr>
  <p:slideViewPr>
    <p:cSldViewPr snapToGrid="0" snapToObjects="1">
      <p:cViewPr varScale="1">
        <p:scale>
          <a:sx n="62" d="100"/>
          <a:sy n="62" d="100"/>
        </p:scale>
        <p:origin x="5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48733-950F-FA40-BD9E-0FF17A56A183}" type="datetimeFigureOut">
              <a:rPr lang="en-US" smtClean="0"/>
              <a:t>7/26/2021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52A046-1C78-C340-A2F9-54081958EB62}" type="slidenum">
              <a:rPr lang="en-US" smtClean="0"/>
              <a:t>‹#›</a:t>
            </a:fld>
            <a:endParaRPr lang="en-US"/>
          </a:p>
        </p:txBody>
      </p:sp>
    </p:spTree>
    <p:extLst>
      <p:ext uri="{BB962C8B-B14F-4D97-AF65-F5344CB8AC3E}">
        <p14:creationId xmlns:p14="http://schemas.microsoft.com/office/powerpoint/2010/main" val="1270192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 </a:t>
            </a:r>
          </a:p>
          <a:p>
            <a:pPr marL="171450" indent="-171450">
              <a:buFontTx/>
              <a:buChar char="-"/>
            </a:pPr>
            <a:r>
              <a:rPr lang="en-US" dirty="0" smtClean="0"/>
              <a:t>Name</a:t>
            </a:r>
          </a:p>
          <a:p>
            <a:pPr marL="171450" indent="-171450">
              <a:buFontTx/>
              <a:buChar char="-"/>
            </a:pPr>
            <a:r>
              <a:rPr lang="en-US" dirty="0" smtClean="0"/>
              <a:t>Title</a:t>
            </a:r>
          </a:p>
          <a:p>
            <a:pPr marL="171450" indent="-171450">
              <a:buFontTx/>
              <a:buChar char="-"/>
            </a:pPr>
            <a:r>
              <a:rPr lang="en-US" dirty="0" smtClean="0"/>
              <a:t>Years with LSS</a:t>
            </a:r>
          </a:p>
        </p:txBody>
      </p:sp>
      <p:sp>
        <p:nvSpPr>
          <p:cNvPr id="4" name="Slide Number Placeholder 3"/>
          <p:cNvSpPr>
            <a:spLocks noGrp="1"/>
          </p:cNvSpPr>
          <p:nvPr>
            <p:ph type="sldNum" sz="quarter" idx="10"/>
          </p:nvPr>
        </p:nvSpPr>
        <p:spPr/>
        <p:txBody>
          <a:bodyPr/>
          <a:lstStyle/>
          <a:p>
            <a:fld id="{EC52A046-1C78-C340-A2F9-54081958EB62}" type="slidenum">
              <a:rPr lang="en-US" smtClean="0"/>
              <a:t>1</a:t>
            </a:fld>
            <a:endParaRPr lang="en-US"/>
          </a:p>
        </p:txBody>
      </p:sp>
    </p:spTree>
    <p:extLst>
      <p:ext uri="{BB962C8B-B14F-4D97-AF65-F5344CB8AC3E}">
        <p14:creationId xmlns:p14="http://schemas.microsoft.com/office/powerpoint/2010/main" val="3579314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2A046-1C78-C340-A2F9-54081958EB62}" type="slidenum">
              <a:rPr lang="en-US" smtClean="0"/>
              <a:t>4</a:t>
            </a:fld>
            <a:endParaRPr lang="en-US"/>
          </a:p>
        </p:txBody>
      </p:sp>
    </p:spTree>
    <p:extLst>
      <p:ext uri="{BB962C8B-B14F-4D97-AF65-F5344CB8AC3E}">
        <p14:creationId xmlns:p14="http://schemas.microsoft.com/office/powerpoint/2010/main" val="3323250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2018</a:t>
            </a:r>
          </a:p>
          <a:p>
            <a:pPr marL="171450" indent="-171450">
              <a:buFontTx/>
              <a:buChar char="-"/>
            </a:pPr>
            <a:r>
              <a:rPr lang="en-US" dirty="0" smtClean="0"/>
              <a:t>Consistent training with Clinical Supervisors </a:t>
            </a:r>
          </a:p>
          <a:p>
            <a:pPr marL="171450" indent="-171450">
              <a:buFontTx/>
              <a:buChar char="-"/>
            </a:pPr>
            <a:r>
              <a:rPr lang="en-US" dirty="0" smtClean="0"/>
              <a:t>Clinical</a:t>
            </a:r>
            <a:r>
              <a:rPr lang="en-US" baseline="0" dirty="0" smtClean="0"/>
              <a:t> Supervision structure – MH and SUD </a:t>
            </a:r>
          </a:p>
          <a:p>
            <a:pPr marL="171450" indent="-171450">
              <a:buFontTx/>
              <a:buChar char="-"/>
            </a:pPr>
            <a:r>
              <a:rPr lang="en-US" baseline="0" dirty="0" smtClean="0"/>
              <a:t>Policy and procedure – review and development </a:t>
            </a:r>
          </a:p>
          <a:p>
            <a:pPr marL="0" indent="0">
              <a:buFontTx/>
              <a:buNone/>
            </a:pPr>
            <a:r>
              <a:rPr lang="en-US" baseline="0" dirty="0" smtClean="0"/>
              <a:t>2020</a:t>
            </a:r>
          </a:p>
          <a:p>
            <a:pPr marL="171450" indent="-171450">
              <a:buFontTx/>
              <a:buChar char="-"/>
            </a:pPr>
            <a:r>
              <a:rPr lang="en-US" baseline="0" dirty="0" smtClean="0"/>
              <a:t>Increase overall consistency across all programming </a:t>
            </a:r>
          </a:p>
          <a:p>
            <a:pPr marL="171450" indent="-171450">
              <a:buFontTx/>
              <a:buChar char="-"/>
            </a:pPr>
            <a:r>
              <a:rPr lang="en-US" baseline="0" dirty="0" smtClean="0"/>
              <a:t>Enhancing supervision by CS surveys</a:t>
            </a:r>
          </a:p>
          <a:p>
            <a:pPr marL="171450" indent="-171450">
              <a:buFontTx/>
              <a:buChar char="-"/>
            </a:pPr>
            <a:r>
              <a:rPr lang="en-US" baseline="0" dirty="0" smtClean="0"/>
              <a:t>IDP process edited for ease of use</a:t>
            </a:r>
          </a:p>
          <a:p>
            <a:pPr marL="171450" indent="-171450">
              <a:buFontTx/>
              <a:buChar char="-"/>
            </a:pPr>
            <a:r>
              <a:rPr lang="en-US" baseline="0" dirty="0" smtClean="0"/>
              <a:t>Case consultation forms updated to reflect ED&amp;I, EBPs, etc.</a:t>
            </a:r>
          </a:p>
          <a:p>
            <a:pPr marL="171450" indent="-171450">
              <a:buFontTx/>
              <a:buChar char="-"/>
            </a:pPr>
            <a:r>
              <a:rPr lang="en-US" baseline="0" dirty="0" smtClean="0"/>
              <a:t>Contracts (rolling out soon)</a:t>
            </a:r>
          </a:p>
          <a:p>
            <a:pPr marL="171450" indent="-171450">
              <a:buFontTx/>
              <a:buChar char="-"/>
            </a:pPr>
            <a:r>
              <a:rPr lang="en-US" baseline="0" dirty="0" smtClean="0"/>
              <a:t>MOU with county partners to ensure consistent supervision  </a:t>
            </a:r>
          </a:p>
        </p:txBody>
      </p:sp>
      <p:sp>
        <p:nvSpPr>
          <p:cNvPr id="4" name="Slide Number Placeholder 3"/>
          <p:cNvSpPr>
            <a:spLocks noGrp="1"/>
          </p:cNvSpPr>
          <p:nvPr>
            <p:ph type="sldNum" sz="quarter" idx="10"/>
          </p:nvPr>
        </p:nvSpPr>
        <p:spPr/>
        <p:txBody>
          <a:bodyPr/>
          <a:lstStyle/>
          <a:p>
            <a:fld id="{EC52A046-1C78-C340-A2F9-54081958EB62}" type="slidenum">
              <a:rPr lang="en-US" smtClean="0"/>
              <a:t>5</a:t>
            </a:fld>
            <a:endParaRPr lang="en-US"/>
          </a:p>
        </p:txBody>
      </p:sp>
    </p:spTree>
    <p:extLst>
      <p:ext uri="{BB962C8B-B14F-4D97-AF65-F5344CB8AC3E}">
        <p14:creationId xmlns:p14="http://schemas.microsoft.com/office/powerpoint/2010/main" val="137904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Created the Training and Development plan</a:t>
            </a:r>
            <a:r>
              <a:rPr lang="en-US" baseline="0" dirty="0" smtClean="0"/>
              <a:t> – show on screen and grab highlights – sent as handout</a:t>
            </a:r>
            <a:endParaRPr lang="en-US" dirty="0" smtClean="0"/>
          </a:p>
        </p:txBody>
      </p:sp>
      <p:sp>
        <p:nvSpPr>
          <p:cNvPr id="4" name="Slide Number Placeholder 3"/>
          <p:cNvSpPr>
            <a:spLocks noGrp="1"/>
          </p:cNvSpPr>
          <p:nvPr>
            <p:ph type="sldNum" sz="quarter" idx="10"/>
          </p:nvPr>
        </p:nvSpPr>
        <p:spPr/>
        <p:txBody>
          <a:bodyPr/>
          <a:lstStyle/>
          <a:p>
            <a:fld id="{EC52A046-1C78-C340-A2F9-54081958EB62}" type="slidenum">
              <a:rPr lang="en-US" smtClean="0"/>
              <a:t>6</a:t>
            </a:fld>
            <a:endParaRPr lang="en-US"/>
          </a:p>
        </p:txBody>
      </p:sp>
    </p:spTree>
    <p:extLst>
      <p:ext uri="{BB962C8B-B14F-4D97-AF65-F5344CB8AC3E}">
        <p14:creationId xmlns:p14="http://schemas.microsoft.com/office/powerpoint/2010/main" val="222332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creating our Training and Development Plan, we saw two emerging needs. The first is foundational trainings. These are utilized to improve internal and external interactions. These trainings support LSS culture advancement and increase success of existing initiatives. For example, one of the proposed Foundational Trainings is Motivational Interviewing which is a change management approach that can be utilized not only with clients, but within pillar projects that focus on growth and change within the organization. Foundational trainings also focus on professional and team development to provide a solid common language within LSS and with our partners. Lastly, these trainings build upon concepts that our employees are already learning which create a more well-rounded approach to interactions and services. </a:t>
            </a:r>
          </a:p>
          <a:p>
            <a:endParaRPr lang="en-US" baseline="0" dirty="0" smtClean="0"/>
          </a:p>
          <a:p>
            <a:r>
              <a:rPr lang="en-US" baseline="0" dirty="0" smtClean="0"/>
              <a:t>The second emerging need is specialized trainings. These will be focused on in phase 2 of our plan. These are intended to build upon and better focus service delivery and individualized needs. </a:t>
            </a:r>
            <a:endParaRPr lang="en-US" dirty="0" smtClean="0"/>
          </a:p>
          <a:p>
            <a:endParaRPr lang="en-US" dirty="0"/>
          </a:p>
        </p:txBody>
      </p:sp>
      <p:sp>
        <p:nvSpPr>
          <p:cNvPr id="4" name="Slide Number Placeholder 3"/>
          <p:cNvSpPr>
            <a:spLocks noGrp="1"/>
          </p:cNvSpPr>
          <p:nvPr>
            <p:ph type="sldNum" sz="quarter" idx="10"/>
          </p:nvPr>
        </p:nvSpPr>
        <p:spPr/>
        <p:txBody>
          <a:bodyPr/>
          <a:lstStyle/>
          <a:p>
            <a:fld id="{EC52A046-1C78-C340-A2F9-54081958EB62}" type="slidenum">
              <a:rPr lang="en-US" smtClean="0"/>
              <a:t>7</a:t>
            </a:fld>
            <a:endParaRPr lang="en-US"/>
          </a:p>
        </p:txBody>
      </p:sp>
    </p:spTree>
    <p:extLst>
      <p:ext uri="{BB962C8B-B14F-4D97-AF65-F5344CB8AC3E}">
        <p14:creationId xmlns:p14="http://schemas.microsoft.com/office/powerpoint/2010/main" val="362175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are hoping this image helps to visualize our approach. Trauma informed care, as you will see next, is a best practice that creates a solid foundation of how to interact with those around you – this is the foundation of our house. The next two – Motivational Interviewing and Person Centered Planning – is the guide to our services and individual/group interactions.  These two practices give employees a structure on how we engage with co-workers, partners, and clients by providing concrete tools and guidance. When you have a solid structure, employees will feel more confident when continuing their professional development. Lastly, the specialized trainings will complete our house by allowing staff to become efficient and targeted in service delivery.</a:t>
            </a:r>
            <a:endParaRPr lang="en-US" dirty="0" smtClean="0"/>
          </a:p>
          <a:p>
            <a:endParaRPr lang="en-US" dirty="0" smtClean="0"/>
          </a:p>
          <a:p>
            <a:r>
              <a:rPr lang="en-US" dirty="0" smtClean="0"/>
              <a:t>If we give people the same foundation with</a:t>
            </a:r>
            <a:r>
              <a:rPr lang="en-US" baseline="0" dirty="0" smtClean="0"/>
              <a:t> </a:t>
            </a:r>
            <a:r>
              <a:rPr lang="en-US" dirty="0" smtClean="0"/>
              <a:t>similar</a:t>
            </a:r>
            <a:r>
              <a:rPr lang="en-US" baseline="0" dirty="0" smtClean="0"/>
              <a:t> language, concepts, and constructs to interact, they will have an increase in confidence during service delivery, which creates better outcomes for our consumers and contract partners. This approach will help us focus funding needs on trainings we are confident in and will advance our efforts to become the Partner of Choice. </a:t>
            </a:r>
            <a:endParaRPr lang="en-US" dirty="0" smtClean="0"/>
          </a:p>
        </p:txBody>
      </p:sp>
      <p:sp>
        <p:nvSpPr>
          <p:cNvPr id="4" name="Slide Number Placeholder 3"/>
          <p:cNvSpPr>
            <a:spLocks noGrp="1"/>
          </p:cNvSpPr>
          <p:nvPr>
            <p:ph type="sldNum" sz="quarter" idx="10"/>
          </p:nvPr>
        </p:nvSpPr>
        <p:spPr/>
        <p:txBody>
          <a:bodyPr/>
          <a:lstStyle/>
          <a:p>
            <a:fld id="{EC52A046-1C78-C340-A2F9-54081958EB62}" type="slidenum">
              <a:rPr lang="en-US" smtClean="0"/>
              <a:t>8</a:t>
            </a:fld>
            <a:endParaRPr lang="en-US"/>
          </a:p>
        </p:txBody>
      </p:sp>
    </p:spTree>
    <p:extLst>
      <p:ext uri="{BB962C8B-B14F-4D97-AF65-F5344CB8AC3E}">
        <p14:creationId xmlns:p14="http://schemas.microsoft.com/office/powerpoint/2010/main" val="1081735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ADKAR:</a:t>
            </a:r>
          </a:p>
          <a:p>
            <a:pPr marL="171450" indent="-171450">
              <a:buFont typeface="Arial" panose="020B0604020202020204" pitchFamily="34" charset="0"/>
              <a:buChar char="•"/>
            </a:pPr>
            <a:r>
              <a:rPr lang="en-US" u="sng" dirty="0" smtClean="0"/>
              <a:t>Awareness</a:t>
            </a:r>
            <a:r>
              <a:rPr lang="en-US" dirty="0" smtClean="0"/>
              <a:t> of the need to change. Awareness includes information about the internal and external drivers that created the need for change, as well as “what’s in it for me?” </a:t>
            </a:r>
          </a:p>
          <a:p>
            <a:pPr marL="171450" indent="-171450">
              <a:buFont typeface="Arial" panose="020B0604020202020204" pitchFamily="34" charset="0"/>
              <a:buChar char="•"/>
            </a:pPr>
            <a:r>
              <a:rPr lang="en-US" u="sng" dirty="0" smtClean="0"/>
              <a:t>Desire</a:t>
            </a:r>
            <a:r>
              <a:rPr lang="en-US" dirty="0" smtClean="0"/>
              <a:t> to support the change. Leaders can take steps to influence desire, but each individual makes his or her own choice to support the change. Desire is when an individual genuinely says, “I will be part of this change.” </a:t>
            </a:r>
          </a:p>
          <a:p>
            <a:pPr marL="171450" indent="-171450">
              <a:buFont typeface="Arial" panose="020B0604020202020204" pitchFamily="34" charset="0"/>
              <a:buChar char="•"/>
            </a:pPr>
            <a:r>
              <a:rPr lang="en-US" u="sng" dirty="0" smtClean="0"/>
              <a:t>Knowledge</a:t>
            </a:r>
            <a:r>
              <a:rPr lang="en-US" dirty="0" smtClean="0"/>
              <a:t> of how to change. Developing a solid knowledge foundation for a change requires a combination of formal training and education programs, job aids available to employees as they are applying knowledge, one-on-one coaching, and effective peer mentoring from user groups and forums. </a:t>
            </a:r>
          </a:p>
          <a:p>
            <a:pPr marL="171450" indent="-171450">
              <a:buFont typeface="Arial" panose="020B0604020202020204" pitchFamily="34" charset="0"/>
              <a:buChar char="•"/>
            </a:pPr>
            <a:r>
              <a:rPr lang="en-US" u="sng" dirty="0" smtClean="0"/>
              <a:t>Ability </a:t>
            </a:r>
            <a:r>
              <a:rPr lang="en-US" dirty="0" smtClean="0"/>
              <a:t>to demonstrate skills &amp; behaviors. There is a difference between knowing how to do something and being able to do it. The gap between knowledge and ability can often be quite large. The presence of knowledge of how to change by itself isn’t enough to implement new behaviors proficiently. </a:t>
            </a:r>
          </a:p>
          <a:p>
            <a:pPr marL="171450" indent="-171450">
              <a:buFont typeface="Arial" panose="020B0604020202020204" pitchFamily="34" charset="0"/>
              <a:buChar char="•"/>
            </a:pPr>
            <a:r>
              <a:rPr lang="en-US" u="sng" dirty="0" smtClean="0"/>
              <a:t>Reinforcement</a:t>
            </a:r>
            <a:r>
              <a:rPr lang="en-US" dirty="0" smtClean="0"/>
              <a:t> to make the change stick. To sustain the change, build a culture and competence around the change. For a change to deliver the expected results over time, it must be actively sustained.</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Talk about the ADKAR</a:t>
            </a:r>
            <a:r>
              <a:rPr lang="en-US" baseline="0" dirty="0" smtClean="0"/>
              <a:t> long form</a:t>
            </a:r>
            <a:endParaRPr lang="en-US" dirty="0" smtClean="0"/>
          </a:p>
          <a:p>
            <a:endParaRPr lang="en-US" dirty="0" smtClean="0"/>
          </a:p>
          <a:p>
            <a:r>
              <a:rPr lang="en-US" dirty="0" smtClean="0"/>
              <a:t>Active Implementation: </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Exploration Stage</a:t>
            </a:r>
            <a:r>
              <a:rPr lang="en-US" sz="1200" kern="1200" dirty="0" smtClean="0">
                <a:solidFill>
                  <a:schemeClr val="tx1"/>
                </a:solidFill>
                <a:effectLst/>
                <a:latin typeface="+mn-lt"/>
                <a:ea typeface="+mn-ea"/>
                <a:cs typeface="+mn-cs"/>
              </a:rPr>
              <a:t> – investigate and select a usable EBP to meet the needs of the population served </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Installation Stage</a:t>
            </a:r>
            <a:r>
              <a:rPr lang="en-US" sz="1200" kern="1200" dirty="0" smtClean="0">
                <a:solidFill>
                  <a:schemeClr val="tx1"/>
                </a:solidFill>
                <a:effectLst/>
                <a:latin typeface="+mn-lt"/>
                <a:ea typeface="+mn-ea"/>
                <a:cs typeface="+mn-cs"/>
              </a:rPr>
              <a:t> – this is when needed organizational and personal competencies are established to ensure successful implementation </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Initial Implementation Stage</a:t>
            </a:r>
            <a:r>
              <a:rPr lang="en-US" sz="1200" kern="1200" dirty="0" smtClean="0">
                <a:solidFill>
                  <a:schemeClr val="tx1"/>
                </a:solidFill>
                <a:effectLst/>
                <a:latin typeface="+mn-lt"/>
                <a:ea typeface="+mn-ea"/>
                <a:cs typeface="+mn-cs"/>
              </a:rPr>
              <a:t> – the practice is put into place and made available to consumers; focus on continuous improvement; most fragile state --- “Get started, then get better!”</a:t>
            </a: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Full Implementation Stage</a:t>
            </a:r>
            <a:r>
              <a:rPr lang="en-US" sz="1200" kern="1200" dirty="0" smtClean="0">
                <a:solidFill>
                  <a:schemeClr val="tx1"/>
                </a:solidFill>
                <a:effectLst/>
                <a:latin typeface="+mn-lt"/>
                <a:ea typeface="+mn-ea"/>
                <a:cs typeface="+mn-cs"/>
              </a:rPr>
              <a:t> – occurs once the new learning becomes integrated into practitioner, organizational, and community practices, policies, and procedures; Becomes “standard” practice; Reached when 50% or more of intended practitioners are using an effective EBP with fidelity and good outcomes </a:t>
            </a:r>
            <a:endParaRPr lang="en-US" dirty="0"/>
          </a:p>
        </p:txBody>
      </p:sp>
      <p:sp>
        <p:nvSpPr>
          <p:cNvPr id="4" name="Slide Number Placeholder 3"/>
          <p:cNvSpPr>
            <a:spLocks noGrp="1"/>
          </p:cNvSpPr>
          <p:nvPr>
            <p:ph type="sldNum" sz="quarter" idx="10"/>
          </p:nvPr>
        </p:nvSpPr>
        <p:spPr/>
        <p:txBody>
          <a:bodyPr/>
          <a:lstStyle/>
          <a:p>
            <a:fld id="{EC52A046-1C78-C340-A2F9-54081958EB62}" type="slidenum">
              <a:rPr lang="en-US" smtClean="0"/>
              <a:t>9</a:t>
            </a:fld>
            <a:endParaRPr lang="en-US"/>
          </a:p>
        </p:txBody>
      </p:sp>
    </p:spTree>
    <p:extLst>
      <p:ext uri="{BB962C8B-B14F-4D97-AF65-F5344CB8AC3E}">
        <p14:creationId xmlns:p14="http://schemas.microsoft.com/office/powerpoint/2010/main" val="184248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52A046-1C78-C340-A2F9-54081958EB62}" type="slidenum">
              <a:rPr lang="en-US" smtClean="0"/>
              <a:t>10</a:t>
            </a:fld>
            <a:endParaRPr lang="en-US"/>
          </a:p>
        </p:txBody>
      </p:sp>
    </p:spTree>
    <p:extLst>
      <p:ext uri="{BB962C8B-B14F-4D97-AF65-F5344CB8AC3E}">
        <p14:creationId xmlns:p14="http://schemas.microsoft.com/office/powerpoint/2010/main" val="503300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order to have a clear understanding and consistent goal around training, we have created a Memorandum of Understanding to be put in place between all of the business units, business services, and clinical services. This will help to create clear language and establish commitment to the training plan. This commitment will not only be financial, but also include consistent implementation of these trainings to ensure fidelity across the agency. The MOU will also allow us to draw on expertise from employees of different business units and have a shared training approach. Given this, we will be less likely to re-create trainings that already exist and remove the silos between our programming areas who often share clients, staff, and have regular interactions with each other. </a:t>
            </a:r>
            <a:endParaRPr lang="en-US" dirty="0" smtClean="0"/>
          </a:p>
          <a:p>
            <a:endParaRPr lang="en-US" dirty="0"/>
          </a:p>
        </p:txBody>
      </p:sp>
      <p:sp>
        <p:nvSpPr>
          <p:cNvPr id="4" name="Slide Number Placeholder 3"/>
          <p:cNvSpPr>
            <a:spLocks noGrp="1"/>
          </p:cNvSpPr>
          <p:nvPr>
            <p:ph type="sldNum" sz="quarter" idx="10"/>
          </p:nvPr>
        </p:nvSpPr>
        <p:spPr/>
        <p:txBody>
          <a:bodyPr/>
          <a:lstStyle/>
          <a:p>
            <a:fld id="{EC52A046-1C78-C340-A2F9-54081958EB62}" type="slidenum">
              <a:rPr lang="en-US" smtClean="0"/>
              <a:t>11</a:t>
            </a:fld>
            <a:endParaRPr lang="en-US"/>
          </a:p>
        </p:txBody>
      </p:sp>
    </p:spTree>
    <p:extLst>
      <p:ext uri="{BB962C8B-B14F-4D97-AF65-F5344CB8AC3E}">
        <p14:creationId xmlns:p14="http://schemas.microsoft.com/office/powerpoint/2010/main" val="1290941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607899"/>
            <a:ext cx="9144000" cy="1664305"/>
          </a:xfrm>
          <a:solidFill>
            <a:srgbClr val="F5BE3B">
              <a:alpha val="65000"/>
            </a:srgbClr>
          </a:solidFill>
        </p:spPr>
        <p:txBody>
          <a:bodyPr anchor="ctr" anchorCtr="1">
            <a:normAutofit/>
          </a:bodyPr>
          <a:lstStyle>
            <a:lvl1pPr algn="ctr">
              <a:defRPr sz="30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066800" y="4829477"/>
            <a:ext cx="6858000" cy="410125"/>
          </a:xfrm>
        </p:spPr>
        <p:txBody>
          <a:bodyPr/>
          <a:lstStyle>
            <a:lvl1pPr marL="0" indent="0" algn="ctr">
              <a:buNone/>
              <a:defRPr sz="18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91517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e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95757" cy="6858000"/>
          </a:xfrm>
          <a:prstGeom prst="rect">
            <a:avLst/>
          </a:prstGeom>
        </p:spPr>
      </p:pic>
      <p:sp>
        <p:nvSpPr>
          <p:cNvPr id="2" name="Title 1"/>
          <p:cNvSpPr>
            <a:spLocks noGrp="1"/>
          </p:cNvSpPr>
          <p:nvPr>
            <p:ph type="ctrTitle"/>
          </p:nvPr>
        </p:nvSpPr>
        <p:spPr>
          <a:xfrm>
            <a:off x="685800" y="2369974"/>
            <a:ext cx="7772400" cy="1203650"/>
          </a:xfrm>
        </p:spPr>
        <p:txBody>
          <a:bodyPr anchor="ctr" anchorCtr="1">
            <a:normAutofit/>
          </a:bodyPr>
          <a:lstStyle>
            <a:lvl1pPr algn="ctr">
              <a:defRPr sz="3000"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3714012"/>
            <a:ext cx="6858000" cy="410125"/>
          </a:xfrm>
        </p:spPr>
        <p:txBody>
          <a:bodyPr/>
          <a:lstStyle>
            <a:lvl1pPr marL="0" indent="0" algn="ctr">
              <a:buNone/>
              <a:defRPr sz="180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757347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Slide">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827175"/>
            <a:ext cx="7772400" cy="1203650"/>
          </a:xfrm>
        </p:spPr>
        <p:txBody>
          <a:bodyPr anchor="ctr" anchorCtr="1">
            <a:normAutofit/>
          </a:bodyPr>
          <a:lstStyle>
            <a:lvl1pPr algn="ctr">
              <a:defRPr sz="300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2342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628650" y="1434165"/>
            <a:ext cx="78867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6"/>
            <a:ext cx="3886200" cy="3819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6"/>
            <a:ext cx="3886200" cy="38193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628650" y="1434165"/>
            <a:ext cx="78867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184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2"/>
            <a:ext cx="4629150" cy="47509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6"/>
            <a:ext cx="2949178" cy="36809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31551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6" name="Straight Connector 5"/>
          <p:cNvCxnSpPr/>
          <p:nvPr userDrawn="1"/>
        </p:nvCxnSpPr>
        <p:spPr>
          <a:xfrm>
            <a:off x="628650" y="1434165"/>
            <a:ext cx="78867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47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50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Picture 7"/>
          <p:cNvPicPr>
            <a:picLocks/>
          </p:cNvPicPr>
          <p:nvPr userDrawn="1"/>
        </p:nvPicPr>
        <p:blipFill>
          <a:blip r:embed="rId2"/>
          <a:stretch>
            <a:fillRect/>
          </a:stretch>
        </p:blipFill>
        <p:spPr>
          <a:xfrm>
            <a:off x="-1030925" y="0"/>
            <a:ext cx="11338560" cy="6847346"/>
          </a:xfrm>
          <a:prstGeom prst="rect">
            <a:avLst/>
          </a:prstGeom>
        </p:spPr>
      </p:pic>
    </p:spTree>
    <p:extLst>
      <p:ext uri="{BB962C8B-B14F-4D97-AF65-F5344CB8AC3E}">
        <p14:creationId xmlns:p14="http://schemas.microsoft.com/office/powerpoint/2010/main" val="43945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2629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069038"/>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31"/>
            <a:ext cx="7886700" cy="37820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2658620"/>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6" r:id="rId3"/>
    <p:sldLayoutId id="2147483662" r:id="rId4"/>
    <p:sldLayoutId id="2147483664" r:id="rId5"/>
    <p:sldLayoutId id="2147483669" r:id="rId6"/>
    <p:sldLayoutId id="2147483666" r:id="rId7"/>
    <p:sldLayoutId id="2147483667" r:id="rId8"/>
    <p:sldLayoutId id="2147483670" r:id="rId9"/>
  </p:sldLayoutIdLst>
  <p:hf sldNum="0" hdr="0" dt="0"/>
  <p:txStyles>
    <p:titleStyle>
      <a:lvl1pPr algn="l" defTabSz="685800" rtl="0" eaLnBrk="1" latinLnBrk="0" hangingPunct="1">
        <a:lnSpc>
          <a:spcPct val="90000"/>
        </a:lnSpc>
        <a:spcBef>
          <a:spcPct val="0"/>
        </a:spcBef>
        <a:buNone/>
        <a:defRPr sz="2625"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accent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accent4"/>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accent4"/>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accent4"/>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samantha.feryance@lsswis.org" TargetMode="External"/><Relationship Id="rId2" Type="http://schemas.openxmlformats.org/officeDocument/2006/relationships/hyperlink" Target="mailto:Brittany.nessel@lsswis.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nirn.fpg.unc.edu/modules-and-lesson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043448"/>
            <a:ext cx="9144000" cy="1931118"/>
          </a:xfrm>
        </p:spPr>
        <p:txBody>
          <a:bodyPr/>
          <a:lstStyle/>
          <a:p>
            <a:r>
              <a:rPr lang="en-US" dirty="0"/>
              <a:t>Research, Training and </a:t>
            </a:r>
            <a:r>
              <a:rPr lang="en-US" dirty="0" smtClean="0"/>
              <a:t>Vision:</a:t>
            </a:r>
            <a:br>
              <a:rPr lang="en-US" dirty="0" smtClean="0"/>
            </a:br>
            <a:r>
              <a:rPr lang="en-US" dirty="0" smtClean="0"/>
              <a:t>LSS </a:t>
            </a:r>
            <a:r>
              <a:rPr lang="en-US" dirty="0"/>
              <a:t>Leading the Way! </a:t>
            </a:r>
            <a:r>
              <a:rPr lang="en-US" dirty="0" smtClean="0"/>
              <a:t/>
            </a:r>
            <a:br>
              <a:rPr lang="en-US" dirty="0" smtClean="0"/>
            </a:br>
            <a:r>
              <a:rPr lang="en-US" dirty="0" smtClean="0"/>
              <a:t/>
            </a:r>
            <a:br>
              <a:rPr lang="en-US" dirty="0" smtClean="0"/>
            </a:br>
            <a:endParaRPr lang="en-US" dirty="0"/>
          </a:p>
        </p:txBody>
      </p:sp>
      <p:sp>
        <p:nvSpPr>
          <p:cNvPr id="6" name="Subtitle 5"/>
          <p:cNvSpPr>
            <a:spLocks noGrp="1"/>
          </p:cNvSpPr>
          <p:nvPr>
            <p:ph type="subTitle" idx="1"/>
          </p:nvPr>
        </p:nvSpPr>
        <p:spPr>
          <a:xfrm>
            <a:off x="1066800" y="4284454"/>
            <a:ext cx="6858000" cy="649856"/>
          </a:xfrm>
        </p:spPr>
        <p:txBody>
          <a:bodyPr>
            <a:normAutofit fontScale="92500" lnSpcReduction="10000"/>
          </a:bodyPr>
          <a:lstStyle/>
          <a:p>
            <a:r>
              <a:rPr lang="en-US" dirty="0" smtClean="0"/>
              <a:t>Brittany Nessel, MS, LPC, CSAC, ICS</a:t>
            </a:r>
          </a:p>
          <a:p>
            <a:r>
              <a:rPr lang="en-US" dirty="0" smtClean="0"/>
              <a:t>Samantha Feryance, MSE, LPC</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9718" y="4545819"/>
            <a:ext cx="3264563" cy="1780671"/>
          </a:xfrm>
          <a:prstGeom prst="rect">
            <a:avLst/>
          </a:prstGeom>
        </p:spPr>
      </p:pic>
    </p:spTree>
    <p:extLst>
      <p:ext uri="{BB962C8B-B14F-4D97-AF65-F5344CB8AC3E}">
        <p14:creationId xmlns:p14="http://schemas.microsoft.com/office/powerpoint/2010/main" val="2404155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Active Implementation: Exploration Stage</a:t>
            </a:r>
            <a:endParaRPr lang="en-US" dirty="0">
              <a:solidFill>
                <a:schemeClr val="bg2"/>
              </a:solidFill>
            </a:endParaRPr>
          </a:p>
        </p:txBody>
      </p:sp>
      <p:sp>
        <p:nvSpPr>
          <p:cNvPr id="3" name="Content Placeholder 2"/>
          <p:cNvSpPr>
            <a:spLocks noGrp="1"/>
          </p:cNvSpPr>
          <p:nvPr>
            <p:ph idx="1"/>
          </p:nvPr>
        </p:nvSpPr>
        <p:spPr>
          <a:xfrm>
            <a:off x="628650" y="1825631"/>
            <a:ext cx="7886700" cy="4642076"/>
          </a:xfrm>
        </p:spPr>
        <p:txBody>
          <a:bodyPr>
            <a:normAutofit/>
          </a:bodyPr>
          <a:lstStyle/>
          <a:p>
            <a:r>
              <a:rPr lang="en-US" dirty="0" smtClean="0">
                <a:solidFill>
                  <a:schemeClr val="accent3"/>
                </a:solidFill>
              </a:rPr>
              <a:t>Collection of information:</a:t>
            </a:r>
          </a:p>
          <a:p>
            <a:pPr lvl="1"/>
            <a:r>
              <a:rPr lang="en-US" dirty="0" smtClean="0">
                <a:solidFill>
                  <a:schemeClr val="bg1"/>
                </a:solidFill>
              </a:rPr>
              <a:t>Assess agency use of EBP</a:t>
            </a:r>
          </a:p>
          <a:p>
            <a:pPr lvl="2"/>
            <a:r>
              <a:rPr lang="en-US" dirty="0" smtClean="0">
                <a:solidFill>
                  <a:schemeClr val="bg1"/>
                </a:solidFill>
              </a:rPr>
              <a:t>Conducted EBP definitions and Clearinghouse Training</a:t>
            </a:r>
          </a:p>
          <a:p>
            <a:pPr lvl="2"/>
            <a:r>
              <a:rPr lang="en-US" dirty="0" smtClean="0">
                <a:solidFill>
                  <a:schemeClr val="bg1"/>
                </a:solidFill>
              </a:rPr>
              <a:t>Surveyed programs</a:t>
            </a:r>
          </a:p>
          <a:p>
            <a:pPr lvl="1"/>
            <a:r>
              <a:rPr lang="en-US" dirty="0" smtClean="0">
                <a:solidFill>
                  <a:schemeClr val="bg1"/>
                </a:solidFill>
              </a:rPr>
              <a:t>Reviewed state guidance</a:t>
            </a:r>
          </a:p>
          <a:p>
            <a:pPr lvl="2"/>
            <a:r>
              <a:rPr lang="en-US" dirty="0" smtClean="0">
                <a:solidFill>
                  <a:schemeClr val="bg1"/>
                </a:solidFill>
              </a:rPr>
              <a:t>FFPSA  &amp; Title IV-E dollars</a:t>
            </a:r>
          </a:p>
          <a:p>
            <a:pPr lvl="1"/>
            <a:r>
              <a:rPr lang="en-US" dirty="0" smtClean="0">
                <a:solidFill>
                  <a:schemeClr val="bg1"/>
                </a:solidFill>
              </a:rPr>
              <a:t>Meetings</a:t>
            </a:r>
          </a:p>
          <a:p>
            <a:pPr lvl="2"/>
            <a:r>
              <a:rPr lang="en-US" dirty="0" smtClean="0">
                <a:solidFill>
                  <a:schemeClr val="bg1"/>
                </a:solidFill>
              </a:rPr>
              <a:t>DHS employees</a:t>
            </a:r>
          </a:p>
          <a:p>
            <a:pPr lvl="3"/>
            <a:r>
              <a:rPr lang="en-US" dirty="0" smtClean="0">
                <a:solidFill>
                  <a:schemeClr val="bg1"/>
                </a:solidFill>
              </a:rPr>
              <a:t>Lessons learned from EBP implementation </a:t>
            </a:r>
          </a:p>
          <a:p>
            <a:pPr lvl="2"/>
            <a:r>
              <a:rPr lang="en-US" dirty="0" smtClean="0">
                <a:solidFill>
                  <a:schemeClr val="bg1"/>
                </a:solidFill>
              </a:rPr>
              <a:t>Potential training partners to understand cost </a:t>
            </a:r>
          </a:p>
          <a:p>
            <a:pPr lvl="3"/>
            <a:r>
              <a:rPr lang="en-US" dirty="0" smtClean="0">
                <a:solidFill>
                  <a:schemeClr val="bg1"/>
                </a:solidFill>
              </a:rPr>
              <a:t>Explored agency fit of proposed training</a:t>
            </a:r>
          </a:p>
          <a:p>
            <a:pPr lvl="3"/>
            <a:r>
              <a:rPr lang="en-US" dirty="0" smtClean="0">
                <a:solidFill>
                  <a:schemeClr val="bg1"/>
                </a:solidFill>
              </a:rPr>
              <a:t>Explored Train the Trainer options</a:t>
            </a:r>
          </a:p>
          <a:p>
            <a:r>
              <a:rPr lang="en-US" dirty="0" smtClean="0">
                <a:solidFill>
                  <a:schemeClr val="accent3"/>
                </a:solidFill>
              </a:rPr>
              <a:t>Making this part of our language </a:t>
            </a:r>
          </a:p>
          <a:p>
            <a:pPr lvl="1"/>
            <a:r>
              <a:rPr lang="en-US" dirty="0" smtClean="0">
                <a:solidFill>
                  <a:schemeClr val="bg1"/>
                </a:solidFill>
              </a:rPr>
              <a:t>Discussed in leader meetings frequently</a:t>
            </a:r>
          </a:p>
          <a:p>
            <a:pPr lvl="1"/>
            <a:r>
              <a:rPr lang="en-US" dirty="0" smtClean="0">
                <a:solidFill>
                  <a:schemeClr val="bg1"/>
                </a:solidFill>
              </a:rPr>
              <a:t>Reviewed in Clinical Supervision</a:t>
            </a:r>
          </a:p>
          <a:p>
            <a:pPr lvl="1"/>
            <a:r>
              <a:rPr lang="en-US" dirty="0" smtClean="0">
                <a:solidFill>
                  <a:schemeClr val="bg1"/>
                </a:solidFill>
              </a:rPr>
              <a:t>EBP discussion is becoming our norm!</a:t>
            </a:r>
          </a:p>
        </p:txBody>
      </p:sp>
    </p:spTree>
    <p:extLst>
      <p:ext uri="{BB962C8B-B14F-4D97-AF65-F5344CB8AC3E}">
        <p14:creationId xmlns:p14="http://schemas.microsoft.com/office/powerpoint/2010/main" val="3406167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Pulling Everything Together </a:t>
            </a:r>
            <a:endParaRPr lang="en-US" dirty="0">
              <a:solidFill>
                <a:schemeClr val="bg2"/>
              </a:solidFill>
            </a:endParaRPr>
          </a:p>
        </p:txBody>
      </p:sp>
      <p:sp>
        <p:nvSpPr>
          <p:cNvPr id="3" name="Content Placeholder 2"/>
          <p:cNvSpPr>
            <a:spLocks noGrp="1"/>
          </p:cNvSpPr>
          <p:nvPr>
            <p:ph idx="1"/>
          </p:nvPr>
        </p:nvSpPr>
        <p:spPr/>
        <p:txBody>
          <a:bodyPr/>
          <a:lstStyle/>
          <a:p>
            <a:r>
              <a:rPr lang="en-US" dirty="0" smtClean="0">
                <a:solidFill>
                  <a:srgbClr val="F5BE3B"/>
                </a:solidFill>
              </a:rPr>
              <a:t>MOU </a:t>
            </a:r>
          </a:p>
          <a:p>
            <a:pPr lvl="1"/>
            <a:r>
              <a:rPr lang="en-US" dirty="0">
                <a:solidFill>
                  <a:schemeClr val="bg1"/>
                </a:solidFill>
              </a:rPr>
              <a:t>Purpose:</a:t>
            </a:r>
          </a:p>
          <a:p>
            <a:pPr lvl="2"/>
            <a:r>
              <a:rPr lang="en-US" dirty="0">
                <a:solidFill>
                  <a:schemeClr val="bg1"/>
                </a:solidFill>
              </a:rPr>
              <a:t>Create consistency across agency </a:t>
            </a:r>
          </a:p>
          <a:p>
            <a:pPr lvl="2"/>
            <a:r>
              <a:rPr lang="en-US" dirty="0">
                <a:solidFill>
                  <a:schemeClr val="bg1"/>
                </a:solidFill>
              </a:rPr>
              <a:t>Clear language and understanding</a:t>
            </a:r>
          </a:p>
          <a:p>
            <a:pPr lvl="2"/>
            <a:r>
              <a:rPr lang="en-US" dirty="0">
                <a:solidFill>
                  <a:schemeClr val="bg1"/>
                </a:solidFill>
              </a:rPr>
              <a:t>Established commitment to training and implementation plan </a:t>
            </a:r>
          </a:p>
          <a:p>
            <a:pPr lvl="3"/>
            <a:r>
              <a:rPr lang="en-US" dirty="0">
                <a:solidFill>
                  <a:schemeClr val="bg1"/>
                </a:solidFill>
              </a:rPr>
              <a:t>Consistent implementation and ensure fidelity </a:t>
            </a:r>
          </a:p>
          <a:p>
            <a:pPr lvl="3"/>
            <a:r>
              <a:rPr lang="en-US" dirty="0">
                <a:solidFill>
                  <a:schemeClr val="bg1"/>
                </a:solidFill>
              </a:rPr>
              <a:t>Financial resources </a:t>
            </a:r>
            <a:endParaRPr lang="en-US" dirty="0" smtClean="0">
              <a:solidFill>
                <a:schemeClr val="bg1"/>
              </a:solidFill>
            </a:endParaRPr>
          </a:p>
          <a:p>
            <a:r>
              <a:rPr lang="en-US" dirty="0" smtClean="0">
                <a:solidFill>
                  <a:srgbClr val="F5BE3B"/>
                </a:solidFill>
              </a:rPr>
              <a:t>Training and Development Monthly Meetings</a:t>
            </a:r>
          </a:p>
          <a:p>
            <a:pPr lvl="1"/>
            <a:r>
              <a:rPr lang="en-US" dirty="0" smtClean="0">
                <a:solidFill>
                  <a:schemeClr val="bg1"/>
                </a:solidFill>
              </a:rPr>
              <a:t>Started small, slowly added more of those involved </a:t>
            </a:r>
            <a:endParaRPr lang="en-US"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138168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0577"/>
            <a:ext cx="7772400" cy="1203650"/>
          </a:xfrm>
        </p:spPr>
        <p:txBody>
          <a:bodyPr/>
          <a:lstStyle/>
          <a:p>
            <a:r>
              <a:rPr lang="en-US" dirty="0" smtClean="0"/>
              <a:t>Questions?</a:t>
            </a:r>
            <a:endParaRPr lang="en-US" dirty="0"/>
          </a:p>
        </p:txBody>
      </p:sp>
      <p:sp>
        <p:nvSpPr>
          <p:cNvPr id="3" name="Subtitle 2"/>
          <p:cNvSpPr>
            <a:spLocks noGrp="1"/>
          </p:cNvSpPr>
          <p:nvPr>
            <p:ph type="subTitle" idx="1"/>
          </p:nvPr>
        </p:nvSpPr>
        <p:spPr>
          <a:xfrm>
            <a:off x="1143000" y="3573624"/>
            <a:ext cx="6858000" cy="919795"/>
          </a:xfrm>
        </p:spPr>
        <p:txBody>
          <a:bodyPr>
            <a:normAutofit/>
          </a:bodyPr>
          <a:lstStyle/>
          <a:p>
            <a:r>
              <a:rPr lang="en-US" dirty="0" smtClean="0"/>
              <a:t>Brittany Nessel – </a:t>
            </a:r>
            <a:r>
              <a:rPr lang="en-US" dirty="0" smtClean="0">
                <a:hlinkClick r:id="rId2"/>
              </a:rPr>
              <a:t>Brittany.nessel@lsswis.org</a:t>
            </a:r>
            <a:endParaRPr lang="en-US" dirty="0" smtClean="0"/>
          </a:p>
          <a:p>
            <a:r>
              <a:rPr lang="en-US" dirty="0" smtClean="0"/>
              <a:t>Samantha Feryance – </a:t>
            </a:r>
            <a:r>
              <a:rPr lang="en-US" dirty="0" smtClean="0">
                <a:hlinkClick r:id="rId3"/>
              </a:rPr>
              <a:t>samantha.feryance@lsswis.org</a:t>
            </a:r>
            <a:r>
              <a:rPr lang="en-US" dirty="0" smtClean="0"/>
              <a:t> </a:t>
            </a:r>
            <a:endParaRPr lang="en-US" dirty="0"/>
          </a:p>
        </p:txBody>
      </p:sp>
    </p:spTree>
    <p:extLst>
      <p:ext uri="{BB962C8B-B14F-4D97-AF65-F5344CB8AC3E}">
        <p14:creationId xmlns:p14="http://schemas.microsoft.com/office/powerpoint/2010/main" val="2354636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9439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solidFill>
              </a:rPr>
              <a:t>What to expect:</a:t>
            </a:r>
            <a:endParaRPr lang="en-US" b="1" dirty="0">
              <a:solidFill>
                <a:schemeClr val="bg2"/>
              </a:solidFill>
            </a:endParaRPr>
          </a:p>
        </p:txBody>
      </p:sp>
      <p:sp>
        <p:nvSpPr>
          <p:cNvPr id="3" name="Content Placeholder 2"/>
          <p:cNvSpPr>
            <a:spLocks noGrp="1"/>
          </p:cNvSpPr>
          <p:nvPr>
            <p:ph idx="1"/>
          </p:nvPr>
        </p:nvSpPr>
        <p:spPr>
          <a:xfrm>
            <a:off x="628650" y="1825631"/>
            <a:ext cx="7886700" cy="4188593"/>
          </a:xfrm>
        </p:spPr>
        <p:txBody>
          <a:bodyPr>
            <a:normAutofit/>
          </a:bodyPr>
          <a:lstStyle/>
          <a:p>
            <a:r>
              <a:rPr lang="en-US" dirty="0" smtClean="0">
                <a:solidFill>
                  <a:schemeClr val="accent3"/>
                </a:solidFill>
              </a:rPr>
              <a:t>Background on LSS</a:t>
            </a:r>
          </a:p>
          <a:p>
            <a:r>
              <a:rPr lang="en-US" dirty="0" smtClean="0">
                <a:solidFill>
                  <a:schemeClr val="accent3"/>
                </a:solidFill>
              </a:rPr>
              <a:t>Clinical Focus </a:t>
            </a:r>
          </a:p>
          <a:p>
            <a:pPr lvl="1"/>
            <a:r>
              <a:rPr lang="en-US" dirty="0" smtClean="0">
                <a:solidFill>
                  <a:schemeClr val="bg1"/>
                </a:solidFill>
              </a:rPr>
              <a:t>Guides</a:t>
            </a:r>
          </a:p>
          <a:p>
            <a:pPr lvl="1"/>
            <a:r>
              <a:rPr lang="en-US" dirty="0" smtClean="0">
                <a:solidFill>
                  <a:schemeClr val="bg1"/>
                </a:solidFill>
              </a:rPr>
              <a:t>Training and Development Plan </a:t>
            </a:r>
          </a:p>
          <a:p>
            <a:pPr lvl="1"/>
            <a:r>
              <a:rPr lang="en-US" dirty="0" smtClean="0">
                <a:solidFill>
                  <a:schemeClr val="bg1"/>
                </a:solidFill>
              </a:rPr>
              <a:t>Meetings</a:t>
            </a:r>
          </a:p>
          <a:p>
            <a:r>
              <a:rPr lang="en-US" dirty="0" smtClean="0">
                <a:solidFill>
                  <a:schemeClr val="accent3"/>
                </a:solidFill>
              </a:rPr>
              <a:t>Training and Development Plan</a:t>
            </a:r>
          </a:p>
          <a:p>
            <a:r>
              <a:rPr lang="en-US" dirty="0" smtClean="0">
                <a:solidFill>
                  <a:schemeClr val="accent3"/>
                </a:solidFill>
              </a:rPr>
              <a:t>Training Vision</a:t>
            </a:r>
          </a:p>
          <a:p>
            <a:r>
              <a:rPr lang="en-US" dirty="0" smtClean="0">
                <a:solidFill>
                  <a:schemeClr val="accent3"/>
                </a:solidFill>
              </a:rPr>
              <a:t>Tools</a:t>
            </a:r>
          </a:p>
          <a:p>
            <a:pPr lvl="1"/>
            <a:r>
              <a:rPr lang="en-US" dirty="0" smtClean="0">
                <a:solidFill>
                  <a:schemeClr val="bg1"/>
                </a:solidFill>
              </a:rPr>
              <a:t>ADKAR</a:t>
            </a:r>
          </a:p>
          <a:p>
            <a:pPr lvl="1"/>
            <a:r>
              <a:rPr lang="en-US" dirty="0" smtClean="0">
                <a:solidFill>
                  <a:schemeClr val="bg1"/>
                </a:solidFill>
              </a:rPr>
              <a:t>Active Implementation</a:t>
            </a:r>
          </a:p>
          <a:p>
            <a:pPr lvl="1"/>
            <a:r>
              <a:rPr lang="en-US" dirty="0" smtClean="0">
                <a:solidFill>
                  <a:schemeClr val="bg1"/>
                </a:solidFill>
              </a:rPr>
              <a:t>More meetings!</a:t>
            </a:r>
          </a:p>
          <a:p>
            <a:r>
              <a:rPr lang="en-US" dirty="0" smtClean="0">
                <a:solidFill>
                  <a:srgbClr val="F5BE3B"/>
                </a:solidFill>
              </a:rPr>
              <a:t>Pulling Everything Together </a:t>
            </a:r>
          </a:p>
        </p:txBody>
      </p:sp>
    </p:spTree>
    <p:extLst>
      <p:ext uri="{BB962C8B-B14F-4D97-AF65-F5344CB8AC3E}">
        <p14:creationId xmlns:p14="http://schemas.microsoft.com/office/powerpoint/2010/main" val="2880016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340" y="365127"/>
            <a:ext cx="8258354" cy="1069038"/>
          </a:xfrm>
        </p:spPr>
        <p:txBody>
          <a:bodyPr/>
          <a:lstStyle/>
          <a:p>
            <a:r>
              <a:rPr lang="en-US" b="1" dirty="0" smtClean="0">
                <a:solidFill>
                  <a:schemeClr val="bg2"/>
                </a:solidFill>
              </a:rPr>
              <a:t>Lutheran Social Services of WI and Upper MI, Inc. </a:t>
            </a:r>
            <a:endParaRPr lang="en-US" b="1" dirty="0">
              <a:solidFill>
                <a:schemeClr val="bg2"/>
              </a:solidFill>
            </a:endParaRPr>
          </a:p>
        </p:txBody>
      </p:sp>
      <p:sp>
        <p:nvSpPr>
          <p:cNvPr id="3" name="Content Placeholder 2"/>
          <p:cNvSpPr>
            <a:spLocks noGrp="1"/>
          </p:cNvSpPr>
          <p:nvPr>
            <p:ph idx="1"/>
          </p:nvPr>
        </p:nvSpPr>
        <p:spPr>
          <a:xfrm>
            <a:off x="628650" y="1825631"/>
            <a:ext cx="7886700" cy="4797045"/>
          </a:xfrm>
        </p:spPr>
        <p:txBody>
          <a:bodyPr>
            <a:normAutofit/>
          </a:bodyPr>
          <a:lstStyle/>
          <a:p>
            <a:r>
              <a:rPr lang="en-US" dirty="0" smtClean="0">
                <a:solidFill>
                  <a:schemeClr val="bg1"/>
                </a:solidFill>
              </a:rPr>
              <a:t>Created in 1882 (140 years in 2022!)</a:t>
            </a:r>
          </a:p>
          <a:p>
            <a:r>
              <a:rPr lang="en-US" dirty="0" smtClean="0">
                <a:solidFill>
                  <a:schemeClr val="accent3"/>
                </a:solidFill>
              </a:rPr>
              <a:t>Employees:</a:t>
            </a:r>
          </a:p>
          <a:p>
            <a:pPr lvl="1"/>
            <a:r>
              <a:rPr lang="en-US" dirty="0" smtClean="0">
                <a:solidFill>
                  <a:schemeClr val="bg1"/>
                </a:solidFill>
              </a:rPr>
              <a:t>756</a:t>
            </a:r>
          </a:p>
          <a:p>
            <a:pPr lvl="1"/>
            <a:r>
              <a:rPr lang="en-US" dirty="0" smtClean="0">
                <a:solidFill>
                  <a:schemeClr val="bg1"/>
                </a:solidFill>
              </a:rPr>
              <a:t>High School diploma through Ph.D.</a:t>
            </a:r>
          </a:p>
          <a:p>
            <a:r>
              <a:rPr lang="en-US" dirty="0" smtClean="0">
                <a:solidFill>
                  <a:schemeClr val="accent3"/>
                </a:solidFill>
              </a:rPr>
              <a:t>Business Units</a:t>
            </a:r>
          </a:p>
          <a:p>
            <a:pPr lvl="1"/>
            <a:r>
              <a:rPr lang="en-US" dirty="0" smtClean="0">
                <a:solidFill>
                  <a:schemeClr val="bg1"/>
                </a:solidFill>
              </a:rPr>
              <a:t>Community-Based</a:t>
            </a:r>
          </a:p>
          <a:p>
            <a:pPr lvl="2"/>
            <a:r>
              <a:rPr lang="en-US" dirty="0" smtClean="0">
                <a:solidFill>
                  <a:schemeClr val="bg1"/>
                </a:solidFill>
              </a:rPr>
              <a:t>Care Coordination, MH &amp; SUD Counseling, Skill Building</a:t>
            </a:r>
          </a:p>
          <a:p>
            <a:pPr lvl="2"/>
            <a:r>
              <a:rPr lang="en-US" dirty="0" smtClean="0">
                <a:solidFill>
                  <a:schemeClr val="bg1"/>
                </a:solidFill>
              </a:rPr>
              <a:t>Public Adoption &amp; Foster Care</a:t>
            </a:r>
          </a:p>
          <a:p>
            <a:pPr lvl="2"/>
            <a:r>
              <a:rPr lang="en-US" dirty="0" smtClean="0">
                <a:solidFill>
                  <a:schemeClr val="bg1"/>
                </a:solidFill>
              </a:rPr>
              <a:t>Drop in centers</a:t>
            </a:r>
          </a:p>
          <a:p>
            <a:pPr lvl="2"/>
            <a:r>
              <a:rPr lang="en-US" dirty="0" smtClean="0">
                <a:solidFill>
                  <a:schemeClr val="bg1"/>
                </a:solidFill>
              </a:rPr>
              <a:t>Adults and Youth</a:t>
            </a:r>
          </a:p>
          <a:p>
            <a:pPr lvl="1"/>
            <a:r>
              <a:rPr lang="en-US" dirty="0" smtClean="0">
                <a:solidFill>
                  <a:schemeClr val="bg1"/>
                </a:solidFill>
              </a:rPr>
              <a:t>Connections</a:t>
            </a:r>
          </a:p>
          <a:p>
            <a:pPr lvl="2"/>
            <a:r>
              <a:rPr lang="en-US" dirty="0" smtClean="0">
                <a:solidFill>
                  <a:schemeClr val="bg1"/>
                </a:solidFill>
              </a:rPr>
              <a:t>IRIS consulting Services</a:t>
            </a:r>
          </a:p>
          <a:p>
            <a:pPr lvl="2"/>
            <a:r>
              <a:rPr lang="en-US" dirty="0" smtClean="0">
                <a:solidFill>
                  <a:schemeClr val="bg1"/>
                </a:solidFill>
              </a:rPr>
              <a:t>Adults</a:t>
            </a:r>
          </a:p>
          <a:p>
            <a:pPr lvl="1"/>
            <a:r>
              <a:rPr lang="en-US" dirty="0" smtClean="0">
                <a:solidFill>
                  <a:schemeClr val="bg1"/>
                </a:solidFill>
              </a:rPr>
              <a:t>Residential</a:t>
            </a:r>
          </a:p>
          <a:p>
            <a:pPr lvl="2"/>
            <a:r>
              <a:rPr lang="en-US" dirty="0" smtClean="0">
                <a:solidFill>
                  <a:schemeClr val="bg1"/>
                </a:solidFill>
              </a:rPr>
              <a:t>Mental Health and Substance Use</a:t>
            </a:r>
          </a:p>
          <a:p>
            <a:pPr lvl="2"/>
            <a:r>
              <a:rPr lang="en-US" dirty="0" smtClean="0">
                <a:solidFill>
                  <a:schemeClr val="bg1"/>
                </a:solidFill>
              </a:rPr>
              <a:t>Adults and Youth</a:t>
            </a:r>
          </a:p>
          <a:p>
            <a:pPr lvl="1"/>
            <a:endParaRPr lang="en-US" dirty="0">
              <a:solidFill>
                <a:schemeClr val="bg1"/>
              </a:solidFill>
            </a:endParaRPr>
          </a:p>
        </p:txBody>
      </p:sp>
    </p:spTree>
    <p:extLst>
      <p:ext uri="{BB962C8B-B14F-4D97-AF65-F5344CB8AC3E}">
        <p14:creationId xmlns:p14="http://schemas.microsoft.com/office/powerpoint/2010/main" val="2278382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solidFill>
              </a:rPr>
              <a:t>Our Story</a:t>
            </a:r>
            <a:endParaRPr lang="en-US" b="1" dirty="0">
              <a:solidFill>
                <a:schemeClr val="bg2"/>
              </a:solidFill>
            </a:endParaRPr>
          </a:p>
        </p:txBody>
      </p:sp>
      <p:sp>
        <p:nvSpPr>
          <p:cNvPr id="3" name="Content Placeholder 2"/>
          <p:cNvSpPr>
            <a:spLocks noGrp="1"/>
          </p:cNvSpPr>
          <p:nvPr>
            <p:ph idx="1"/>
          </p:nvPr>
        </p:nvSpPr>
        <p:spPr>
          <a:xfrm>
            <a:off x="628650" y="1825631"/>
            <a:ext cx="7886700" cy="4086339"/>
          </a:xfrm>
        </p:spPr>
        <p:txBody>
          <a:bodyPr>
            <a:normAutofit/>
          </a:bodyPr>
          <a:lstStyle/>
          <a:p>
            <a:r>
              <a:rPr lang="en-US" dirty="0" smtClean="0">
                <a:solidFill>
                  <a:schemeClr val="accent3"/>
                </a:solidFill>
              </a:rPr>
              <a:t>Our Vision:</a:t>
            </a:r>
          </a:p>
          <a:p>
            <a:pPr lvl="1"/>
            <a:r>
              <a:rPr lang="en-US" dirty="0" smtClean="0">
                <a:solidFill>
                  <a:schemeClr val="bg1"/>
                </a:solidFill>
              </a:rPr>
              <a:t>Healthy communities filled with people using their God-given gifts to serve.</a:t>
            </a:r>
          </a:p>
          <a:p>
            <a:r>
              <a:rPr lang="en-US" dirty="0" smtClean="0">
                <a:solidFill>
                  <a:schemeClr val="accent3"/>
                </a:solidFill>
              </a:rPr>
              <a:t>Our Mission:</a:t>
            </a:r>
          </a:p>
          <a:p>
            <a:pPr lvl="1"/>
            <a:r>
              <a:rPr lang="en-US" dirty="0" smtClean="0">
                <a:solidFill>
                  <a:schemeClr val="bg1"/>
                </a:solidFill>
              </a:rPr>
              <a:t>Act compassionately. Service humbly. Lead courageously.</a:t>
            </a:r>
          </a:p>
          <a:p>
            <a:r>
              <a:rPr lang="en-US" dirty="0" smtClean="0">
                <a:solidFill>
                  <a:schemeClr val="accent3"/>
                </a:solidFill>
              </a:rPr>
              <a:t>Our Values:</a:t>
            </a:r>
          </a:p>
          <a:p>
            <a:pPr lvl="1"/>
            <a:r>
              <a:rPr lang="en-US" dirty="0" smtClean="0">
                <a:solidFill>
                  <a:schemeClr val="bg1"/>
                </a:solidFill>
              </a:rPr>
              <a:t>Compassion</a:t>
            </a:r>
          </a:p>
          <a:p>
            <a:pPr lvl="1"/>
            <a:r>
              <a:rPr lang="en-US" dirty="0" smtClean="0">
                <a:solidFill>
                  <a:schemeClr val="bg1"/>
                </a:solidFill>
              </a:rPr>
              <a:t>Courage</a:t>
            </a:r>
          </a:p>
          <a:p>
            <a:pPr lvl="1"/>
            <a:r>
              <a:rPr lang="en-US" dirty="0" smtClean="0">
                <a:solidFill>
                  <a:schemeClr val="bg1"/>
                </a:solidFill>
              </a:rPr>
              <a:t>Co-creation</a:t>
            </a:r>
          </a:p>
          <a:p>
            <a:pPr lvl="1"/>
            <a:r>
              <a:rPr lang="en-US" dirty="0" smtClean="0">
                <a:solidFill>
                  <a:schemeClr val="bg1"/>
                </a:solidFill>
              </a:rPr>
              <a:t>Change</a:t>
            </a:r>
            <a:endParaRPr lang="en-US" dirty="0">
              <a:solidFill>
                <a:schemeClr val="bg1"/>
              </a:solidFill>
            </a:endParaRPr>
          </a:p>
          <a:p>
            <a:r>
              <a:rPr lang="en-US" dirty="0" smtClean="0">
                <a:solidFill>
                  <a:schemeClr val="accent3"/>
                </a:solidFill>
              </a:rPr>
              <a:t>Our Philosophy:</a:t>
            </a:r>
          </a:p>
          <a:p>
            <a:pPr lvl="1"/>
            <a:r>
              <a:rPr lang="en-US" dirty="0" smtClean="0">
                <a:solidFill>
                  <a:schemeClr val="bg1"/>
                </a:solidFill>
              </a:rPr>
              <a:t>Servant Leadership</a:t>
            </a:r>
            <a:endParaRPr lang="en-US" dirty="0">
              <a:solidFill>
                <a:schemeClr val="bg1"/>
              </a:solidFill>
            </a:endParaRPr>
          </a:p>
        </p:txBody>
      </p:sp>
    </p:spTree>
    <p:extLst>
      <p:ext uri="{BB962C8B-B14F-4D97-AF65-F5344CB8AC3E}">
        <p14:creationId xmlns:p14="http://schemas.microsoft.com/office/powerpoint/2010/main" val="189580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Shifting Focus</a:t>
            </a:r>
            <a:endParaRPr lang="en-US" dirty="0">
              <a:solidFill>
                <a:schemeClr val="bg2"/>
              </a:solidFill>
            </a:endParaRPr>
          </a:p>
        </p:txBody>
      </p:sp>
      <p:sp>
        <p:nvSpPr>
          <p:cNvPr id="3" name="Content Placeholder 2"/>
          <p:cNvSpPr>
            <a:spLocks noGrp="1"/>
          </p:cNvSpPr>
          <p:nvPr>
            <p:ph sz="half" idx="1"/>
          </p:nvPr>
        </p:nvSpPr>
        <p:spPr>
          <a:xfrm>
            <a:off x="628650" y="1825626"/>
            <a:ext cx="3886200" cy="4017121"/>
          </a:xfrm>
        </p:spPr>
        <p:txBody>
          <a:bodyPr>
            <a:normAutofit fontScale="92500" lnSpcReduction="10000"/>
          </a:bodyPr>
          <a:lstStyle/>
          <a:p>
            <a:r>
              <a:rPr lang="en-US" dirty="0" smtClean="0">
                <a:solidFill>
                  <a:schemeClr val="accent3"/>
                </a:solidFill>
              </a:rPr>
              <a:t>Prior to 2018</a:t>
            </a:r>
          </a:p>
          <a:p>
            <a:pPr lvl="1"/>
            <a:r>
              <a:rPr lang="en-US" dirty="0" smtClean="0">
                <a:solidFill>
                  <a:schemeClr val="bg1"/>
                </a:solidFill>
              </a:rPr>
              <a:t>1 person providing majority of Clinical Supervision </a:t>
            </a:r>
          </a:p>
          <a:p>
            <a:pPr lvl="1"/>
            <a:r>
              <a:rPr lang="en-US" dirty="0" smtClean="0">
                <a:solidFill>
                  <a:schemeClr val="bg1"/>
                </a:solidFill>
              </a:rPr>
              <a:t>No set guidance for consistency </a:t>
            </a:r>
          </a:p>
          <a:p>
            <a:r>
              <a:rPr lang="en-US" dirty="0" smtClean="0">
                <a:solidFill>
                  <a:schemeClr val="accent3"/>
                </a:solidFill>
              </a:rPr>
              <a:t>2018-2019</a:t>
            </a:r>
            <a:r>
              <a:rPr lang="en-US" dirty="0" smtClean="0">
                <a:solidFill>
                  <a:schemeClr val="bg1"/>
                </a:solidFill>
              </a:rPr>
              <a:t> </a:t>
            </a:r>
          </a:p>
          <a:p>
            <a:pPr lvl="1"/>
            <a:r>
              <a:rPr lang="en-US" dirty="0" smtClean="0">
                <a:solidFill>
                  <a:schemeClr val="bg1"/>
                </a:solidFill>
              </a:rPr>
              <a:t>Clinical Director </a:t>
            </a:r>
          </a:p>
          <a:p>
            <a:pPr lvl="1"/>
            <a:r>
              <a:rPr lang="en-US" dirty="0" smtClean="0">
                <a:solidFill>
                  <a:schemeClr val="bg1"/>
                </a:solidFill>
              </a:rPr>
              <a:t>Development of consistent Clinical Supervision</a:t>
            </a:r>
          </a:p>
          <a:p>
            <a:pPr lvl="1"/>
            <a:r>
              <a:rPr lang="en-US" dirty="0" smtClean="0">
                <a:solidFill>
                  <a:schemeClr val="bg1"/>
                </a:solidFill>
              </a:rPr>
              <a:t>Provider Level Determination &amp; Individualized Development Plans </a:t>
            </a:r>
          </a:p>
          <a:p>
            <a:pPr lvl="1"/>
            <a:r>
              <a:rPr lang="en-US" dirty="0" smtClean="0">
                <a:solidFill>
                  <a:schemeClr val="bg1"/>
                </a:solidFill>
              </a:rPr>
              <a:t>Policies and Procedure</a:t>
            </a:r>
          </a:p>
          <a:p>
            <a:pPr lvl="1"/>
            <a:r>
              <a:rPr lang="en-US" dirty="0" smtClean="0">
                <a:solidFill>
                  <a:schemeClr val="bg1"/>
                </a:solidFill>
              </a:rPr>
              <a:t>Columbia Suicide Screen Training</a:t>
            </a:r>
          </a:p>
          <a:p>
            <a:pPr lvl="1"/>
            <a:r>
              <a:rPr lang="en-US" dirty="0" smtClean="0">
                <a:solidFill>
                  <a:schemeClr val="bg1"/>
                </a:solidFill>
              </a:rPr>
              <a:t>One LSS Assessment (began)</a:t>
            </a:r>
          </a:p>
        </p:txBody>
      </p:sp>
      <p:sp>
        <p:nvSpPr>
          <p:cNvPr id="4" name="Content Placeholder 3"/>
          <p:cNvSpPr>
            <a:spLocks noGrp="1"/>
          </p:cNvSpPr>
          <p:nvPr>
            <p:ph sz="half" idx="2"/>
          </p:nvPr>
        </p:nvSpPr>
        <p:spPr>
          <a:xfrm>
            <a:off x="4629150" y="1825626"/>
            <a:ext cx="3886200" cy="4017121"/>
          </a:xfrm>
        </p:spPr>
        <p:txBody>
          <a:bodyPr>
            <a:normAutofit fontScale="92500" lnSpcReduction="10000"/>
          </a:bodyPr>
          <a:lstStyle/>
          <a:p>
            <a:r>
              <a:rPr lang="en-US" dirty="0">
                <a:solidFill>
                  <a:schemeClr val="accent3"/>
                </a:solidFill>
              </a:rPr>
              <a:t>2020-present</a:t>
            </a:r>
            <a:r>
              <a:rPr lang="en-US" dirty="0">
                <a:solidFill>
                  <a:schemeClr val="bg1"/>
                </a:solidFill>
              </a:rPr>
              <a:t> </a:t>
            </a:r>
          </a:p>
          <a:p>
            <a:pPr lvl="1"/>
            <a:r>
              <a:rPr lang="en-US" dirty="0" smtClean="0">
                <a:solidFill>
                  <a:schemeClr val="bg1"/>
                </a:solidFill>
              </a:rPr>
              <a:t>Shift </a:t>
            </a:r>
            <a:r>
              <a:rPr lang="en-US" dirty="0">
                <a:solidFill>
                  <a:schemeClr val="bg1"/>
                </a:solidFill>
              </a:rPr>
              <a:t>to Clinical Managers with operations </a:t>
            </a:r>
            <a:r>
              <a:rPr lang="en-US" dirty="0" smtClean="0">
                <a:solidFill>
                  <a:schemeClr val="bg1"/>
                </a:solidFill>
              </a:rPr>
              <a:t>experience</a:t>
            </a:r>
          </a:p>
          <a:p>
            <a:pPr lvl="1"/>
            <a:r>
              <a:rPr lang="en-US" dirty="0" smtClean="0">
                <a:solidFill>
                  <a:schemeClr val="bg1"/>
                </a:solidFill>
              </a:rPr>
              <a:t>Onboarding Guide for Clinical Services</a:t>
            </a:r>
          </a:p>
          <a:p>
            <a:pPr lvl="1"/>
            <a:r>
              <a:rPr lang="en-US" dirty="0" smtClean="0">
                <a:solidFill>
                  <a:schemeClr val="bg1"/>
                </a:solidFill>
              </a:rPr>
              <a:t>Clinical Supervisor development and process</a:t>
            </a:r>
          </a:p>
          <a:p>
            <a:pPr lvl="1"/>
            <a:r>
              <a:rPr lang="en-US" dirty="0" smtClean="0">
                <a:solidFill>
                  <a:schemeClr val="bg1"/>
                </a:solidFill>
              </a:rPr>
              <a:t>One LSS EHR </a:t>
            </a:r>
          </a:p>
          <a:p>
            <a:pPr lvl="2"/>
            <a:r>
              <a:rPr lang="en-US" dirty="0" smtClean="0">
                <a:solidFill>
                  <a:schemeClr val="bg1"/>
                </a:solidFill>
              </a:rPr>
              <a:t>Clinical guidance &amp; support </a:t>
            </a:r>
          </a:p>
          <a:p>
            <a:pPr lvl="1"/>
            <a:r>
              <a:rPr lang="en-US" dirty="0">
                <a:solidFill>
                  <a:schemeClr val="bg1"/>
                </a:solidFill>
              </a:rPr>
              <a:t>Assist PQI Department</a:t>
            </a:r>
          </a:p>
          <a:p>
            <a:pPr lvl="2"/>
            <a:r>
              <a:rPr lang="en-US" dirty="0">
                <a:solidFill>
                  <a:schemeClr val="bg1"/>
                </a:solidFill>
              </a:rPr>
              <a:t>Outcomes Training</a:t>
            </a:r>
          </a:p>
          <a:p>
            <a:pPr lvl="2"/>
            <a:r>
              <a:rPr lang="en-US" dirty="0">
                <a:solidFill>
                  <a:schemeClr val="bg1"/>
                </a:solidFill>
              </a:rPr>
              <a:t>Clinical representation on data collection initiatives</a:t>
            </a:r>
          </a:p>
          <a:p>
            <a:pPr lvl="1"/>
            <a:r>
              <a:rPr lang="en-US" dirty="0" smtClean="0">
                <a:solidFill>
                  <a:schemeClr val="bg1"/>
                </a:solidFill>
              </a:rPr>
              <a:t>Training and Development Plan</a:t>
            </a:r>
            <a:endParaRPr lang="en-US" dirty="0">
              <a:solidFill>
                <a:schemeClr val="bg1"/>
              </a:solidFill>
            </a:endParaRPr>
          </a:p>
          <a:p>
            <a:endParaRPr lang="en-US" dirty="0"/>
          </a:p>
        </p:txBody>
      </p:sp>
    </p:spTree>
    <p:extLst>
      <p:ext uri="{BB962C8B-B14F-4D97-AF65-F5344CB8AC3E}">
        <p14:creationId xmlns:p14="http://schemas.microsoft.com/office/powerpoint/2010/main" val="377485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Training and Development Plan</a:t>
            </a:r>
            <a:endParaRPr lang="en-US" dirty="0">
              <a:solidFill>
                <a:schemeClr val="bg2"/>
              </a:solidFill>
            </a:endParaRPr>
          </a:p>
        </p:txBody>
      </p:sp>
      <p:sp>
        <p:nvSpPr>
          <p:cNvPr id="3" name="Content Placeholder 2"/>
          <p:cNvSpPr>
            <a:spLocks noGrp="1"/>
          </p:cNvSpPr>
          <p:nvPr>
            <p:ph idx="1"/>
          </p:nvPr>
        </p:nvSpPr>
        <p:spPr>
          <a:xfrm>
            <a:off x="628650" y="1635919"/>
            <a:ext cx="7886700" cy="4779169"/>
          </a:xfrm>
        </p:spPr>
        <p:txBody>
          <a:bodyPr>
            <a:normAutofit lnSpcReduction="10000"/>
          </a:bodyPr>
          <a:lstStyle/>
          <a:p>
            <a:r>
              <a:rPr lang="en-US" dirty="0" smtClean="0">
                <a:solidFill>
                  <a:schemeClr val="bg1"/>
                </a:solidFill>
              </a:rPr>
              <a:t>Developing the “Why”</a:t>
            </a:r>
          </a:p>
          <a:p>
            <a:pPr lvl="1"/>
            <a:r>
              <a:rPr lang="en-US" dirty="0" smtClean="0">
                <a:solidFill>
                  <a:schemeClr val="accent3"/>
                </a:solidFill>
              </a:rPr>
              <a:t>What we knew:</a:t>
            </a:r>
          </a:p>
          <a:p>
            <a:pPr lvl="2"/>
            <a:r>
              <a:rPr lang="en-US" dirty="0" smtClean="0">
                <a:solidFill>
                  <a:schemeClr val="bg1"/>
                </a:solidFill>
              </a:rPr>
              <a:t>Partners were looking for </a:t>
            </a:r>
            <a:r>
              <a:rPr lang="en-US" dirty="0" smtClean="0">
                <a:solidFill>
                  <a:schemeClr val="bg1"/>
                </a:solidFill>
              </a:rPr>
              <a:t>EBP’s</a:t>
            </a:r>
            <a:endParaRPr lang="en-US" dirty="0" smtClean="0">
              <a:solidFill>
                <a:schemeClr val="bg1"/>
              </a:solidFill>
            </a:endParaRPr>
          </a:p>
          <a:p>
            <a:pPr lvl="2"/>
            <a:r>
              <a:rPr lang="en-US" dirty="0" smtClean="0">
                <a:solidFill>
                  <a:schemeClr val="bg1"/>
                </a:solidFill>
              </a:rPr>
              <a:t>Employees wanted more training and development</a:t>
            </a:r>
          </a:p>
          <a:p>
            <a:pPr lvl="2"/>
            <a:r>
              <a:rPr lang="en-US" dirty="0" smtClean="0">
                <a:solidFill>
                  <a:schemeClr val="bg1"/>
                </a:solidFill>
              </a:rPr>
              <a:t>Wanted to decrease turnover </a:t>
            </a:r>
          </a:p>
          <a:p>
            <a:pPr lvl="2"/>
            <a:r>
              <a:rPr lang="en-US" dirty="0" smtClean="0">
                <a:solidFill>
                  <a:schemeClr val="bg1"/>
                </a:solidFill>
              </a:rPr>
              <a:t>Client’s deserve services that meet their needs</a:t>
            </a:r>
          </a:p>
          <a:p>
            <a:pPr lvl="1"/>
            <a:r>
              <a:rPr lang="en-US" dirty="0" smtClean="0">
                <a:solidFill>
                  <a:schemeClr val="accent3"/>
                </a:solidFill>
              </a:rPr>
              <a:t>What we wanted to happen:</a:t>
            </a:r>
          </a:p>
          <a:p>
            <a:pPr lvl="2"/>
            <a:r>
              <a:rPr lang="en-US" dirty="0" smtClean="0">
                <a:solidFill>
                  <a:schemeClr val="bg1"/>
                </a:solidFill>
              </a:rPr>
              <a:t>New initiatives for guidance on new </a:t>
            </a:r>
            <a:r>
              <a:rPr lang="en-US" dirty="0" smtClean="0">
                <a:solidFill>
                  <a:schemeClr val="bg1"/>
                </a:solidFill>
              </a:rPr>
              <a:t>EPB’s </a:t>
            </a:r>
            <a:r>
              <a:rPr lang="en-US" dirty="0" smtClean="0">
                <a:solidFill>
                  <a:schemeClr val="bg1"/>
                </a:solidFill>
              </a:rPr>
              <a:t>being highlighted</a:t>
            </a:r>
          </a:p>
          <a:p>
            <a:pPr lvl="3"/>
            <a:r>
              <a:rPr lang="en-US" dirty="0" smtClean="0">
                <a:solidFill>
                  <a:schemeClr val="bg1"/>
                </a:solidFill>
              </a:rPr>
              <a:t>FFPSA</a:t>
            </a:r>
          </a:p>
          <a:p>
            <a:pPr lvl="2"/>
            <a:r>
              <a:rPr lang="en-US" dirty="0" smtClean="0">
                <a:solidFill>
                  <a:schemeClr val="bg1"/>
                </a:solidFill>
              </a:rPr>
              <a:t>Develop foundational skills to increase success and comfort within our employees</a:t>
            </a:r>
          </a:p>
          <a:p>
            <a:pPr lvl="2"/>
            <a:r>
              <a:rPr lang="en-US" dirty="0" smtClean="0">
                <a:solidFill>
                  <a:schemeClr val="bg1"/>
                </a:solidFill>
              </a:rPr>
              <a:t>Have LSS trained trainers to decrease spending over time</a:t>
            </a:r>
          </a:p>
          <a:p>
            <a:pPr lvl="2"/>
            <a:r>
              <a:rPr lang="en-US" dirty="0" smtClean="0">
                <a:solidFill>
                  <a:schemeClr val="bg1"/>
                </a:solidFill>
              </a:rPr>
              <a:t>Decrease turnover</a:t>
            </a:r>
          </a:p>
          <a:p>
            <a:pPr lvl="2"/>
            <a:r>
              <a:rPr lang="en-US" dirty="0" smtClean="0">
                <a:solidFill>
                  <a:schemeClr val="bg1"/>
                </a:solidFill>
              </a:rPr>
              <a:t>Have better client outcomes</a:t>
            </a:r>
          </a:p>
          <a:p>
            <a:pPr lvl="1"/>
            <a:r>
              <a:rPr lang="en-US" dirty="0" smtClean="0">
                <a:solidFill>
                  <a:srgbClr val="F5BE3B"/>
                </a:solidFill>
              </a:rPr>
              <a:t>What were the barriers (and potential solutions!)</a:t>
            </a:r>
          </a:p>
          <a:p>
            <a:pPr lvl="2"/>
            <a:r>
              <a:rPr lang="en-US" dirty="0" smtClean="0">
                <a:solidFill>
                  <a:schemeClr val="bg1"/>
                </a:solidFill>
              </a:rPr>
              <a:t>Lack of trained trainers – note savings! </a:t>
            </a:r>
          </a:p>
          <a:p>
            <a:pPr lvl="2"/>
            <a:r>
              <a:rPr lang="en-US" dirty="0" smtClean="0">
                <a:solidFill>
                  <a:schemeClr val="bg1"/>
                </a:solidFill>
              </a:rPr>
              <a:t>Appropriate trainers &amp; geographical distance – work with business units to select for each area &amp; share!</a:t>
            </a:r>
          </a:p>
          <a:p>
            <a:pPr lvl="2"/>
            <a:r>
              <a:rPr lang="en-US" dirty="0" smtClean="0">
                <a:solidFill>
                  <a:schemeClr val="bg1"/>
                </a:solidFill>
              </a:rPr>
              <a:t>Financial Support – grants, fundraising, </a:t>
            </a:r>
            <a:r>
              <a:rPr lang="en-US" dirty="0" err="1" smtClean="0">
                <a:solidFill>
                  <a:schemeClr val="bg1"/>
                </a:solidFill>
              </a:rPr>
              <a:t>etc</a:t>
            </a:r>
            <a:r>
              <a:rPr lang="en-US" dirty="0" smtClean="0">
                <a:solidFill>
                  <a:schemeClr val="bg1"/>
                </a:solidFill>
              </a:rPr>
              <a:t>!</a:t>
            </a:r>
          </a:p>
        </p:txBody>
      </p:sp>
    </p:spTree>
    <p:extLst>
      <p:ext uri="{BB962C8B-B14F-4D97-AF65-F5344CB8AC3E}">
        <p14:creationId xmlns:p14="http://schemas.microsoft.com/office/powerpoint/2010/main" val="1259825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Foundational and Specialized Trainings</a:t>
            </a:r>
            <a:endParaRPr lang="en-US" dirty="0">
              <a:solidFill>
                <a:schemeClr val="bg2"/>
              </a:solidFill>
            </a:endParaRPr>
          </a:p>
        </p:txBody>
      </p:sp>
      <p:sp>
        <p:nvSpPr>
          <p:cNvPr id="3" name="Content Placeholder 2"/>
          <p:cNvSpPr>
            <a:spLocks noGrp="1"/>
          </p:cNvSpPr>
          <p:nvPr>
            <p:ph sz="half" idx="1"/>
          </p:nvPr>
        </p:nvSpPr>
        <p:spPr/>
        <p:txBody>
          <a:bodyPr>
            <a:normAutofit/>
          </a:bodyPr>
          <a:lstStyle/>
          <a:p>
            <a:r>
              <a:rPr lang="en-US" dirty="0">
                <a:solidFill>
                  <a:srgbClr val="F5BE3B"/>
                </a:solidFill>
              </a:rPr>
              <a:t>Foundational Trainings:</a:t>
            </a:r>
          </a:p>
          <a:p>
            <a:pPr lvl="1"/>
            <a:r>
              <a:rPr lang="en-US" dirty="0">
                <a:solidFill>
                  <a:schemeClr val="bg1"/>
                </a:solidFill>
              </a:rPr>
              <a:t>Focused on improving internal and external interactions</a:t>
            </a:r>
          </a:p>
          <a:p>
            <a:pPr lvl="1"/>
            <a:r>
              <a:rPr lang="en-US" dirty="0">
                <a:solidFill>
                  <a:schemeClr val="bg1"/>
                </a:solidFill>
              </a:rPr>
              <a:t>Supports LSS culture advancement and increase success of existing initiatives </a:t>
            </a:r>
          </a:p>
          <a:p>
            <a:pPr lvl="1"/>
            <a:r>
              <a:rPr lang="en-US" dirty="0">
                <a:solidFill>
                  <a:schemeClr val="bg1"/>
                </a:solidFill>
              </a:rPr>
              <a:t>Professional and team development </a:t>
            </a:r>
          </a:p>
          <a:p>
            <a:pPr lvl="1"/>
            <a:r>
              <a:rPr lang="en-US" dirty="0">
                <a:solidFill>
                  <a:schemeClr val="bg1"/>
                </a:solidFill>
              </a:rPr>
              <a:t>Training series builds upon concepts for well-rounded approach</a:t>
            </a:r>
          </a:p>
          <a:p>
            <a:pPr lvl="1"/>
            <a:endParaRPr lang="en-US" dirty="0">
              <a:solidFill>
                <a:schemeClr val="bg1"/>
              </a:solidFill>
            </a:endParaRPr>
          </a:p>
        </p:txBody>
      </p:sp>
      <p:sp>
        <p:nvSpPr>
          <p:cNvPr id="4" name="Content Placeholder 3"/>
          <p:cNvSpPr>
            <a:spLocks noGrp="1"/>
          </p:cNvSpPr>
          <p:nvPr>
            <p:ph sz="half" idx="2"/>
          </p:nvPr>
        </p:nvSpPr>
        <p:spPr/>
        <p:txBody>
          <a:bodyPr>
            <a:normAutofit/>
          </a:bodyPr>
          <a:lstStyle/>
          <a:p>
            <a:r>
              <a:rPr lang="en-US" dirty="0">
                <a:solidFill>
                  <a:srgbClr val="F5BE3B"/>
                </a:solidFill>
              </a:rPr>
              <a:t>Specialized Trainings:</a:t>
            </a:r>
          </a:p>
          <a:p>
            <a:pPr lvl="1"/>
            <a:r>
              <a:rPr lang="en-US" dirty="0">
                <a:solidFill>
                  <a:schemeClr val="bg1"/>
                </a:solidFill>
              </a:rPr>
              <a:t>Phase 2 </a:t>
            </a:r>
          </a:p>
          <a:p>
            <a:pPr lvl="1"/>
            <a:r>
              <a:rPr lang="en-US" dirty="0">
                <a:solidFill>
                  <a:schemeClr val="bg1"/>
                </a:solidFill>
              </a:rPr>
              <a:t>Intended to build upon and better focus service delivery and individualized </a:t>
            </a:r>
            <a:r>
              <a:rPr lang="en-US" dirty="0" smtClean="0">
                <a:solidFill>
                  <a:schemeClr val="bg1"/>
                </a:solidFill>
              </a:rPr>
              <a:t>needs</a:t>
            </a:r>
          </a:p>
          <a:p>
            <a:pPr lvl="1"/>
            <a:endParaRPr lang="en-US" dirty="0">
              <a:solidFill>
                <a:schemeClr val="bg1"/>
              </a:solidFill>
            </a:endParaRPr>
          </a:p>
          <a:p>
            <a:r>
              <a:rPr lang="en-US" dirty="0" smtClean="0">
                <a:solidFill>
                  <a:srgbClr val="F5BE3B"/>
                </a:solidFill>
              </a:rPr>
              <a:t>Updated job role:</a:t>
            </a:r>
          </a:p>
          <a:p>
            <a:pPr lvl="1"/>
            <a:r>
              <a:rPr lang="en-US" dirty="0" smtClean="0">
                <a:solidFill>
                  <a:schemeClr val="bg1"/>
                </a:solidFill>
              </a:rPr>
              <a:t>Specialized Therapist </a:t>
            </a:r>
          </a:p>
          <a:p>
            <a:pPr lvl="2"/>
            <a:r>
              <a:rPr lang="en-US" dirty="0" smtClean="0">
                <a:solidFill>
                  <a:schemeClr val="bg1"/>
                </a:solidFill>
              </a:rPr>
              <a:t>Growth</a:t>
            </a:r>
          </a:p>
          <a:p>
            <a:pPr lvl="2"/>
            <a:r>
              <a:rPr lang="en-US" dirty="0" smtClean="0">
                <a:solidFill>
                  <a:schemeClr val="bg1"/>
                </a:solidFill>
              </a:rPr>
              <a:t>Competitive</a:t>
            </a:r>
            <a:endParaRPr lang="en-US" dirty="0">
              <a:solidFill>
                <a:schemeClr val="bg1"/>
              </a:solidFill>
            </a:endParaRPr>
          </a:p>
          <a:p>
            <a:endParaRPr lang="en-US" dirty="0"/>
          </a:p>
        </p:txBody>
      </p:sp>
    </p:spTree>
    <p:extLst>
      <p:ext uri="{BB962C8B-B14F-4D97-AF65-F5344CB8AC3E}">
        <p14:creationId xmlns:p14="http://schemas.microsoft.com/office/powerpoint/2010/main" val="169803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Our Training Vision</a:t>
            </a:r>
            <a:endParaRPr lang="en-US" dirty="0">
              <a:solidFill>
                <a:schemeClr val="bg2"/>
              </a:solidFill>
            </a:endParaRPr>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606" y="1563757"/>
            <a:ext cx="6798788" cy="4972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172606" y="1792925"/>
            <a:ext cx="1095153" cy="830997"/>
          </a:xfrm>
          <a:prstGeom prst="rect">
            <a:avLst/>
          </a:prstGeom>
          <a:noFill/>
        </p:spPr>
        <p:txBody>
          <a:bodyPr wrap="square" rtlCol="0">
            <a:spAutoFit/>
          </a:bodyPr>
          <a:lstStyle/>
          <a:p>
            <a:r>
              <a:rPr lang="en-US" sz="1600" dirty="0" smtClean="0">
                <a:solidFill>
                  <a:schemeClr val="tx2"/>
                </a:solidFill>
              </a:rPr>
              <a:t>Trauma Informed Care</a:t>
            </a:r>
          </a:p>
        </p:txBody>
      </p:sp>
      <p:sp>
        <p:nvSpPr>
          <p:cNvPr id="7" name="TextBox 6"/>
          <p:cNvSpPr txBox="1"/>
          <p:nvPr/>
        </p:nvSpPr>
        <p:spPr>
          <a:xfrm>
            <a:off x="1104631" y="3344177"/>
            <a:ext cx="1488558" cy="584775"/>
          </a:xfrm>
          <a:prstGeom prst="rect">
            <a:avLst/>
          </a:prstGeom>
          <a:noFill/>
        </p:spPr>
        <p:txBody>
          <a:bodyPr wrap="square" rtlCol="0">
            <a:spAutoFit/>
          </a:bodyPr>
          <a:lstStyle/>
          <a:p>
            <a:r>
              <a:rPr lang="en-US" sz="1600" dirty="0" smtClean="0">
                <a:solidFill>
                  <a:schemeClr val="tx2"/>
                </a:solidFill>
              </a:rPr>
              <a:t>Motivational Interviewing </a:t>
            </a:r>
            <a:endParaRPr lang="en-US" sz="1600" dirty="0">
              <a:solidFill>
                <a:schemeClr val="tx2"/>
              </a:solidFill>
            </a:endParaRPr>
          </a:p>
        </p:txBody>
      </p:sp>
      <p:sp>
        <p:nvSpPr>
          <p:cNvPr id="8" name="TextBox 7"/>
          <p:cNvSpPr txBox="1"/>
          <p:nvPr/>
        </p:nvSpPr>
        <p:spPr>
          <a:xfrm>
            <a:off x="6823482" y="3149042"/>
            <a:ext cx="1392866" cy="1107996"/>
          </a:xfrm>
          <a:prstGeom prst="rect">
            <a:avLst/>
          </a:prstGeom>
          <a:noFill/>
        </p:spPr>
        <p:txBody>
          <a:bodyPr wrap="square" rtlCol="0">
            <a:spAutoFit/>
          </a:bodyPr>
          <a:lstStyle/>
          <a:p>
            <a:r>
              <a:rPr lang="en-US" sz="1600" dirty="0" smtClean="0">
                <a:solidFill>
                  <a:schemeClr val="tx2"/>
                </a:solidFill>
              </a:rPr>
              <a:t>Person Centered Planning</a:t>
            </a:r>
          </a:p>
          <a:p>
            <a:endParaRPr lang="en-US" dirty="0"/>
          </a:p>
        </p:txBody>
      </p:sp>
      <p:sp>
        <p:nvSpPr>
          <p:cNvPr id="9" name="TextBox 8"/>
          <p:cNvSpPr txBox="1"/>
          <p:nvPr/>
        </p:nvSpPr>
        <p:spPr>
          <a:xfrm>
            <a:off x="1104631" y="5124597"/>
            <a:ext cx="1456660" cy="584775"/>
          </a:xfrm>
          <a:prstGeom prst="rect">
            <a:avLst/>
          </a:prstGeom>
          <a:noFill/>
        </p:spPr>
        <p:txBody>
          <a:bodyPr wrap="square" rtlCol="0">
            <a:spAutoFit/>
          </a:bodyPr>
          <a:lstStyle/>
          <a:p>
            <a:r>
              <a:rPr lang="en-US" sz="1600" dirty="0" smtClean="0">
                <a:solidFill>
                  <a:schemeClr val="tx2"/>
                </a:solidFill>
              </a:rPr>
              <a:t>Specialized Trainings</a:t>
            </a:r>
            <a:endParaRPr lang="en-US" sz="1600" dirty="0">
              <a:solidFill>
                <a:schemeClr val="tx2"/>
              </a:solidFill>
            </a:endParaRPr>
          </a:p>
        </p:txBody>
      </p:sp>
    </p:spTree>
    <p:extLst>
      <p:ext uri="{BB962C8B-B14F-4D97-AF65-F5344CB8AC3E}">
        <p14:creationId xmlns:p14="http://schemas.microsoft.com/office/powerpoint/2010/main" val="75439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2"/>
                </a:solidFill>
              </a:rPr>
              <a:t>Using Tools</a:t>
            </a:r>
            <a:endParaRPr lang="en-US" dirty="0">
              <a:solidFill>
                <a:schemeClr val="bg2"/>
              </a:solidFill>
            </a:endParaRPr>
          </a:p>
        </p:txBody>
      </p:sp>
      <p:sp>
        <p:nvSpPr>
          <p:cNvPr id="3" name="Content Placeholder 2"/>
          <p:cNvSpPr>
            <a:spLocks noGrp="1"/>
          </p:cNvSpPr>
          <p:nvPr>
            <p:ph idx="1"/>
          </p:nvPr>
        </p:nvSpPr>
        <p:spPr>
          <a:xfrm>
            <a:off x="628650" y="1822462"/>
            <a:ext cx="7886700" cy="4397039"/>
          </a:xfrm>
        </p:spPr>
        <p:txBody>
          <a:bodyPr>
            <a:normAutofit/>
          </a:bodyPr>
          <a:lstStyle/>
          <a:p>
            <a:r>
              <a:rPr lang="en-US" dirty="0" smtClean="0">
                <a:solidFill>
                  <a:schemeClr val="accent3"/>
                </a:solidFill>
              </a:rPr>
              <a:t>ADKAR (macro)</a:t>
            </a:r>
          </a:p>
          <a:p>
            <a:pPr lvl="1"/>
            <a:r>
              <a:rPr lang="en-US" dirty="0" smtClean="0">
                <a:solidFill>
                  <a:schemeClr val="bg1"/>
                </a:solidFill>
              </a:rPr>
              <a:t>Awareness of the need to change.</a:t>
            </a:r>
          </a:p>
          <a:p>
            <a:pPr lvl="1"/>
            <a:r>
              <a:rPr lang="en-US" dirty="0" smtClean="0">
                <a:solidFill>
                  <a:schemeClr val="bg1"/>
                </a:solidFill>
              </a:rPr>
              <a:t>Desire to support the change.</a:t>
            </a:r>
          </a:p>
          <a:p>
            <a:pPr lvl="1"/>
            <a:r>
              <a:rPr lang="en-US" dirty="0" smtClean="0">
                <a:solidFill>
                  <a:schemeClr val="bg1"/>
                </a:solidFill>
              </a:rPr>
              <a:t>Knowledge of how to change.</a:t>
            </a:r>
          </a:p>
          <a:p>
            <a:pPr lvl="1"/>
            <a:r>
              <a:rPr lang="en-US" dirty="0" smtClean="0">
                <a:solidFill>
                  <a:schemeClr val="bg1"/>
                </a:solidFill>
              </a:rPr>
              <a:t>Ability to demonstrate skills &amp; behaviors.</a:t>
            </a:r>
          </a:p>
          <a:p>
            <a:pPr lvl="1"/>
            <a:r>
              <a:rPr lang="en-US" dirty="0" smtClean="0">
                <a:solidFill>
                  <a:schemeClr val="bg1"/>
                </a:solidFill>
              </a:rPr>
              <a:t>Reinforcement to make the change stick.</a:t>
            </a:r>
          </a:p>
          <a:p>
            <a:r>
              <a:rPr lang="en-US" dirty="0" smtClean="0">
                <a:solidFill>
                  <a:schemeClr val="accent3"/>
                </a:solidFill>
              </a:rPr>
              <a:t>Active Implementation (micro)</a:t>
            </a:r>
          </a:p>
          <a:p>
            <a:pPr lvl="1"/>
            <a:r>
              <a:rPr lang="en-US" dirty="0" smtClean="0">
                <a:solidFill>
                  <a:schemeClr val="bg1"/>
                </a:solidFill>
              </a:rPr>
              <a:t>Framework for successful implementation</a:t>
            </a:r>
          </a:p>
          <a:p>
            <a:pPr lvl="2"/>
            <a:r>
              <a:rPr lang="en-US" sz="1600" dirty="0" smtClean="0">
                <a:solidFill>
                  <a:schemeClr val="bg1"/>
                </a:solidFill>
              </a:rPr>
              <a:t>Exploration</a:t>
            </a:r>
          </a:p>
          <a:p>
            <a:pPr lvl="2"/>
            <a:r>
              <a:rPr lang="en-US" sz="1600" dirty="0" smtClean="0">
                <a:solidFill>
                  <a:schemeClr val="bg1"/>
                </a:solidFill>
              </a:rPr>
              <a:t>Installation</a:t>
            </a:r>
          </a:p>
          <a:p>
            <a:pPr lvl="2"/>
            <a:r>
              <a:rPr lang="en-US" sz="1600" dirty="0" smtClean="0">
                <a:solidFill>
                  <a:schemeClr val="bg1"/>
                </a:solidFill>
              </a:rPr>
              <a:t>Initial Implementation</a:t>
            </a:r>
          </a:p>
          <a:p>
            <a:pPr lvl="2"/>
            <a:r>
              <a:rPr lang="en-US" sz="1600" dirty="0" smtClean="0">
                <a:solidFill>
                  <a:schemeClr val="bg1"/>
                </a:solidFill>
              </a:rPr>
              <a:t>Full Implementation</a:t>
            </a:r>
          </a:p>
          <a:p>
            <a:pPr marL="685800" lvl="2" indent="0">
              <a:buNone/>
            </a:pPr>
            <a:endParaRPr lang="en-US" dirty="0" smtClean="0">
              <a:solidFill>
                <a:schemeClr val="bg1"/>
              </a:solidFill>
            </a:endParaRPr>
          </a:p>
          <a:p>
            <a:pPr lvl="1"/>
            <a:r>
              <a:rPr lang="en-US" dirty="0">
                <a:solidFill>
                  <a:schemeClr val="bg1"/>
                </a:solidFill>
              </a:rPr>
              <a:t>FREE training - </a:t>
            </a:r>
            <a:r>
              <a:rPr lang="en-US" dirty="0">
                <a:solidFill>
                  <a:schemeClr val="bg1"/>
                </a:solidFill>
                <a:hlinkClick r:id="rId3"/>
              </a:rPr>
              <a:t>https://</a:t>
            </a:r>
            <a:r>
              <a:rPr lang="en-US" dirty="0" smtClean="0">
                <a:solidFill>
                  <a:schemeClr val="bg1"/>
                </a:solidFill>
                <a:hlinkClick r:id="rId3"/>
              </a:rPr>
              <a:t>nirn.fpg.unc.edu/modules-and-lessons</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828499826"/>
      </p:ext>
    </p:extLst>
  </p:cSld>
  <p:clrMapOvr>
    <a:masterClrMapping/>
  </p:clrMapOvr>
</p:sld>
</file>

<file path=ppt/theme/theme1.xml><?xml version="1.0" encoding="utf-8"?>
<a:theme xmlns:a="http://schemas.openxmlformats.org/drawingml/2006/main" name="Office Theme">
  <a:themeElements>
    <a:clrScheme name="Custom 4">
      <a:dk1>
        <a:srgbClr val="326295"/>
      </a:dk1>
      <a:lt1>
        <a:srgbClr val="FFFFFF"/>
      </a:lt1>
      <a:dk2>
        <a:srgbClr val="6A4FA0"/>
      </a:dk2>
      <a:lt2>
        <a:srgbClr val="B6D45E"/>
      </a:lt2>
      <a:accent1>
        <a:srgbClr val="000000"/>
      </a:accent1>
      <a:accent2>
        <a:srgbClr val="39BDEB"/>
      </a:accent2>
      <a:accent3>
        <a:srgbClr val="F5BE3B"/>
      </a:accent3>
      <a:accent4>
        <a:srgbClr val="000000"/>
      </a:accent4>
      <a:accent5>
        <a:srgbClr val="6B4FA0"/>
      </a:accent5>
      <a:accent6>
        <a:srgbClr val="B6D45E"/>
      </a:accent6>
      <a:hlink>
        <a:srgbClr val="39BDEB"/>
      </a:hlink>
      <a:folHlink>
        <a:srgbClr val="39BD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403D8F04-338F-BC4C-8C99-C9439C6DABC0}" vid="{45662BC0-9F85-2249-84E4-BD257915DB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asic Document" ma:contentTypeID="0x010100F34BF5CDA901C34FA42440B960FFDB0F001289BFF9A147844D8C3D372750661D69" ma:contentTypeVersion="0" ma:contentTypeDescription="LSS Basic Document Content Type" ma:contentTypeScope="" ma:versionID="513a665d37e23d97ba801ea31729484b">
  <xsd:schema xmlns:xsd="http://www.w3.org/2001/XMLSchema" xmlns:xs="http://www.w3.org/2001/XMLSchema" xmlns:p="http://schemas.microsoft.com/office/2006/metadata/properties" xmlns:ns2="f6ffe5f1-001d-461f-a955-ec5d2e029d7e" targetNamespace="http://schemas.microsoft.com/office/2006/metadata/properties" ma:root="true" ma:fieldsID="03d260fb4007dbcb12f927216d676f8c" ns2:_="">
    <xsd:import namespace="f6ffe5f1-001d-461f-a955-ec5d2e029d7e"/>
    <xsd:element name="properties">
      <xsd:complexType>
        <xsd:sequence>
          <xsd:element name="documentManagement">
            <xsd:complexType>
              <xsd:all>
                <xsd:element ref="ns2:f1def88b96d34c4da722692b1fbbadc1" minOccurs="0"/>
                <xsd:element ref="ns2:TaxCatchAll" minOccurs="0"/>
                <xsd:element ref="ns2:TaxCatchAllLabel" minOccurs="0"/>
                <xsd:element ref="ns2:ka4cf9faae324770b576a22dcf0e47fe" minOccurs="0"/>
                <xsd:element ref="ns2:f5d4c2c85b1748adb7150a9c32a8e86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ffe5f1-001d-461f-a955-ec5d2e029d7e" elementFormDefault="qualified">
    <xsd:import namespace="http://schemas.microsoft.com/office/2006/documentManagement/types"/>
    <xsd:import namespace="http://schemas.microsoft.com/office/infopath/2007/PartnerControls"/>
    <xsd:element name="f1def88b96d34c4da722692b1fbbadc1" ma:index="8" ma:taxonomy="true" ma:internalName="f1def88b96d34c4da722692b1fbbadc1" ma:taxonomyFieldName="Departments" ma:displayName="Departments" ma:default="" ma:fieldId="{f1def88b-96d3-4c4d-a722-692b1fbbadc1}" ma:taxonomyMulti="true" ma:sspId="1b7891bb-b69d-4d7a-ac95-25f6c1736f56" ma:termSetId="c9d8b7b7-e44a-423a-b609-c6a62f94ee4d"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4e8c7af-0775-4b54-b65c-e6fa4804e322}" ma:internalName="TaxCatchAll" ma:showField="CatchAllData" ma:web="f6ffe5f1-001d-461f-a955-ec5d2e029d7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4e8c7af-0775-4b54-b65c-e6fa4804e322}" ma:internalName="TaxCatchAllLabel" ma:readOnly="true" ma:showField="CatchAllDataLabel" ma:web="f6ffe5f1-001d-461f-a955-ec5d2e029d7e">
      <xsd:complexType>
        <xsd:complexContent>
          <xsd:extension base="dms:MultiChoiceLookup">
            <xsd:sequence>
              <xsd:element name="Value" type="dms:Lookup" maxOccurs="unbounded" minOccurs="0" nillable="true"/>
            </xsd:sequence>
          </xsd:extension>
        </xsd:complexContent>
      </xsd:complexType>
    </xsd:element>
    <xsd:element name="ka4cf9faae324770b576a22dcf0e47fe" ma:index="12" nillable="true" ma:taxonomy="true" ma:internalName="ka4cf9faae324770b576a22dcf0e47fe" ma:taxonomyFieldName="Services" ma:displayName="Services" ma:default="" ma:fieldId="{4a4cf9fa-ae32-4770-b576-a22dcf0e47fe}" ma:taxonomyMulti="true" ma:sspId="1b7891bb-b69d-4d7a-ac95-25f6c1736f56" ma:termSetId="860a58ad-b698-40a7-96d8-3c944803ddc1" ma:anchorId="00000000-0000-0000-0000-000000000000" ma:open="false" ma:isKeyword="false">
      <xsd:complexType>
        <xsd:sequence>
          <xsd:element ref="pc:Terms" minOccurs="0" maxOccurs="1"/>
        </xsd:sequence>
      </xsd:complexType>
    </xsd:element>
    <xsd:element name="f5d4c2c85b1748adb7150a9c32a8e866" ma:index="14" nillable="true" ma:taxonomy="true" ma:internalName="f5d4c2c85b1748adb7150a9c32a8e866" ma:taxonomyFieldName="Tagging" ma:displayName="Tagging" ma:default="" ma:fieldId="{f5d4c2c8-5b17-48ad-b715-0a9c32a8e866}" ma:taxonomyMulti="true" ma:sspId="1b7891bb-b69d-4d7a-ac95-25f6c1736f56" ma:termSetId="d78ad1e9-3219-4d85-8d44-2a45fac15746"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5d4c2c85b1748adb7150a9c32a8e866 xmlns="f6ffe5f1-001d-461f-a955-ec5d2e029d7e">
      <Terms xmlns="http://schemas.microsoft.com/office/infopath/2007/PartnerControls"/>
    </f5d4c2c85b1748adb7150a9c32a8e866>
    <f1def88b96d34c4da722692b1fbbadc1 xmlns="f6ffe5f1-001d-461f-a955-ec5d2e029d7e">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1831c891-ec4f-473f-9b27-3900c6923af0</TermId>
        </TermInfo>
      </Terms>
    </f1def88b96d34c4da722692b1fbbadc1>
    <ka4cf9faae324770b576a22dcf0e47fe xmlns="f6ffe5f1-001d-461f-a955-ec5d2e029d7e">
      <Terms xmlns="http://schemas.microsoft.com/office/infopath/2007/PartnerControls"/>
    </ka4cf9faae324770b576a22dcf0e47fe>
    <TaxCatchAll xmlns="f6ffe5f1-001d-461f-a955-ec5d2e029d7e">
      <Value>5</Value>
    </TaxCatchAll>
  </documentManagement>
</p:properties>
</file>

<file path=customXml/itemProps1.xml><?xml version="1.0" encoding="utf-8"?>
<ds:datastoreItem xmlns:ds="http://schemas.openxmlformats.org/officeDocument/2006/customXml" ds:itemID="{28BD5199-F020-4A12-935F-6357CCAD2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ffe5f1-001d-461f-a955-ec5d2e029d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F09B06-C7C4-40A6-AAED-BD345AECFD04}">
  <ds:schemaRefs>
    <ds:schemaRef ds:uri="http://schemas.microsoft.com/sharepoint/v3/contenttype/forms"/>
  </ds:schemaRefs>
</ds:datastoreItem>
</file>

<file path=customXml/itemProps3.xml><?xml version="1.0" encoding="utf-8"?>
<ds:datastoreItem xmlns:ds="http://schemas.openxmlformats.org/officeDocument/2006/customXml" ds:itemID="{AA6F1E09-4DA3-40E9-BFAF-1B06FF6234CE}">
  <ds:schemaRef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dcmitype/"/>
    <ds:schemaRef ds:uri="f6ffe5f1-001d-461f-a955-ec5d2e029d7e"/>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2018 LSS PowerPoint Template</Template>
  <TotalTime>573</TotalTime>
  <Words>1573</Words>
  <Application>Microsoft Office PowerPoint</Application>
  <PresentationFormat>On-screen Show (4:3)</PresentationFormat>
  <Paragraphs>194</Paragraphs>
  <Slides>13</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Research, Training and Vision: LSS Leading the Way!   </vt:lpstr>
      <vt:lpstr>What to expect:</vt:lpstr>
      <vt:lpstr>Lutheran Social Services of WI and Upper MI, Inc. </vt:lpstr>
      <vt:lpstr>Our Story</vt:lpstr>
      <vt:lpstr>Shifting Focus</vt:lpstr>
      <vt:lpstr>Training and Development Plan</vt:lpstr>
      <vt:lpstr>Foundational and Specialized Trainings</vt:lpstr>
      <vt:lpstr>Our Training Vision</vt:lpstr>
      <vt:lpstr>Using Tools</vt:lpstr>
      <vt:lpstr>Active Implementation: Exploration Stage</vt:lpstr>
      <vt:lpstr>Pulling Everything Together </vt:lpstr>
      <vt:lpstr>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Behm</dc:creator>
  <cp:lastModifiedBy>Samantha Feryance</cp:lastModifiedBy>
  <cp:revision>43</cp:revision>
  <dcterms:created xsi:type="dcterms:W3CDTF">2019-05-03T20:06:19Z</dcterms:created>
  <dcterms:modified xsi:type="dcterms:W3CDTF">2021-07-27T02:15:59Z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0x010100F34BF5CDA901C34FA42440B960FFDB0F001289BFF9A147844D8C3D372750661D69</vt:lpwstr>
  </property>
  <property fmtid="{D5CDD505-2E9C-101B-9397-08002B2CF9AE}" pid="3" name="Services">
    <vt:lpwstr/>
  </property>
  <property fmtid="{D5CDD505-2E9C-101B-9397-08002B2CF9AE}" pid="4" name="Departments">
    <vt:lpwstr>5;#Marketing|1831c891-ec4f-473f-9b27-3900c6923af0</vt:lpwstr>
  </property>
  <property fmtid="{D5CDD505-2E9C-101B-9397-08002B2CF9AE}" pid="5" name="Tagging">
    <vt:lpwstr/>
  </property>
</Properties>
</file>