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2" r:id="rId6"/>
    <p:sldId id="275" r:id="rId7"/>
    <p:sldId id="276" r:id="rId8"/>
    <p:sldId id="268" r:id="rId9"/>
    <p:sldId id="260" r:id="rId10"/>
    <p:sldId id="261" r:id="rId11"/>
    <p:sldId id="266" r:id="rId12"/>
    <p:sldId id="270" r:id="rId13"/>
    <p:sldId id="263" r:id="rId14"/>
    <p:sldId id="264" r:id="rId15"/>
    <p:sldId id="265" r:id="rId16"/>
    <p:sldId id="267" r:id="rId17"/>
    <p:sldId id="271" r:id="rId18"/>
    <p:sldId id="277" r:id="rId19"/>
    <p:sldId id="272" r:id="rId20"/>
    <p:sldId id="269" r:id="rId21"/>
    <p:sldId id="273" r:id="rId22"/>
    <p:sldId id="274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8"/>
    <a:srgbClr val="003D78"/>
    <a:srgbClr val="79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93957" autoAdjust="0"/>
  </p:normalViewPr>
  <p:slideViewPr>
    <p:cSldViewPr>
      <p:cViewPr varScale="1">
        <p:scale>
          <a:sx n="80" d="100"/>
          <a:sy n="80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FEC72-AE09-4BA1-BA84-257DE712CC5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BE21A-A0A0-48C9-96FA-F104BF0B2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F9E40-16DB-4AD9-A86A-B41992762713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2FDF0-BE34-40E6-A70E-CBBA5B697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Jason – introductions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95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0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19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75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30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50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37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87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071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78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6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82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799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 and DHS</a:t>
            </a:r>
          </a:p>
          <a:p>
            <a:pPr lvl="1"/>
            <a:r>
              <a:rPr lang="en-US" dirty="0"/>
              <a:t>Sustainability of existing sites - PHI</a:t>
            </a:r>
          </a:p>
          <a:p>
            <a:pPr lvl="1"/>
            <a:r>
              <a:rPr lang="en-US" dirty="0"/>
              <a:t>Workforce development - Jason</a:t>
            </a:r>
          </a:p>
          <a:p>
            <a:pPr lvl="1"/>
            <a:r>
              <a:rPr lang="en-US" dirty="0"/>
              <a:t>Implementation team - Jason</a:t>
            </a:r>
          </a:p>
          <a:p>
            <a:pPr lvl="1"/>
            <a:r>
              <a:rPr lang="en-US" dirty="0"/>
              <a:t>Develop in-house trainers - Jason</a:t>
            </a:r>
          </a:p>
          <a:p>
            <a:pPr lvl="1"/>
            <a:r>
              <a:rPr lang="en-US" dirty="0"/>
              <a:t>Decision support data system - PHI</a:t>
            </a:r>
          </a:p>
          <a:p>
            <a:pPr lvl="1"/>
            <a:r>
              <a:rPr lang="en-US" dirty="0"/>
              <a:t>Include potential vendors in the planning - DHS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29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9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43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05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24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98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37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2FDF0-BE34-40E6-A70E-CBBA5B697A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3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381000" y="990600"/>
            <a:ext cx="8412480" cy="2971801"/>
          </a:xfr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987800"/>
            <a:ext cx="8412480" cy="207264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585858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Job Title</a:t>
            </a:r>
            <a:br>
              <a:rPr lang="en-US" dirty="0"/>
            </a:br>
            <a:r>
              <a:rPr lang="en-US" dirty="0"/>
              <a:t>Date of Presentation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2" y="182880"/>
            <a:ext cx="3759396" cy="731520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76200" y="6471507"/>
            <a:ext cx="893064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+mn-lt"/>
              </a:rPr>
              <a:t>To protect and promote the health and safety of the people of Wisconsin.</a:t>
            </a:r>
          </a:p>
        </p:txBody>
      </p:sp>
    </p:spTree>
    <p:extLst>
      <p:ext uri="{BB962C8B-B14F-4D97-AF65-F5344CB8AC3E}">
        <p14:creationId xmlns:p14="http://schemas.microsoft.com/office/powerpoint/2010/main" val="12643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52975"/>
            <a:ext cx="8229600" cy="566739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Add Caption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321302"/>
            <a:ext cx="8229600" cy="8048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description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457200" y="533400"/>
            <a:ext cx="82296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</p:spTree>
    <p:extLst>
      <p:ext uri="{BB962C8B-B14F-4D97-AF65-F5344CB8AC3E}">
        <p14:creationId xmlns:p14="http://schemas.microsoft.com/office/powerpoint/2010/main" val="77034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57200" y="274319"/>
            <a:ext cx="8229600" cy="594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media</a:t>
            </a:r>
          </a:p>
        </p:txBody>
      </p:sp>
    </p:spTree>
    <p:extLst>
      <p:ext uri="{BB962C8B-B14F-4D97-AF65-F5344CB8AC3E}">
        <p14:creationId xmlns:p14="http://schemas.microsoft.com/office/powerpoint/2010/main" val="164025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457200" y="1709928"/>
            <a:ext cx="8229600" cy="4572000"/>
          </a:xfrm>
        </p:spPr>
        <p:txBody>
          <a:bodyPr/>
          <a:lstStyle/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080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092200"/>
            <a:ext cx="7772400" cy="3556000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0" y="4648200"/>
            <a:ext cx="7772400" cy="109378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58585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1955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34611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 or type with bullets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004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 marL="233362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176570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 marL="233362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59436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Options: Type without bullets (turn off bullets in Paragraph section of Home tab) or type with bullets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374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1800"/>
            <a:ext cx="4023360" cy="914400"/>
          </a:xfrm>
        </p:spPr>
        <p:txBody>
          <a:bodyPr anchor="ctr"/>
          <a:lstStyle>
            <a:lvl1pPr marL="0" indent="0" algn="l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63440" y="1701800"/>
            <a:ext cx="4023360" cy="914400"/>
          </a:xfrm>
        </p:spPr>
        <p:txBody>
          <a:bodyPr anchor="ctr"/>
          <a:lstStyle>
            <a:lvl1pPr marL="0" indent="0" algn="l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44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8420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1800"/>
            <a:ext cx="8229600" cy="914400"/>
          </a:xfrm>
        </p:spPr>
        <p:txBody>
          <a:bodyPr anchor="ctr"/>
          <a:lstStyle>
            <a:lvl1pPr marL="0" indent="0" algn="l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44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212303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82880"/>
            <a:ext cx="3008313" cy="1162051"/>
          </a:xfrm>
        </p:spPr>
        <p:txBody>
          <a:bodyPr anchor="b">
            <a:normAutofit/>
          </a:bodyPr>
          <a:lstStyle>
            <a:lvl1pPr algn="l">
              <a:defRPr sz="2400" b="1" baseline="0"/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4720" y="182880"/>
            <a:ext cx="5212080" cy="6094095"/>
          </a:xfrm>
        </p:spPr>
        <p:txBody>
          <a:bodyPr/>
          <a:lstStyle>
            <a:lvl1pPr marL="0" indent="0">
              <a:buNone/>
              <a:defRPr sz="2800"/>
            </a:lvl1pPr>
            <a:lvl2pPr marL="230187" indent="0">
              <a:buNone/>
              <a:defRPr sz="2400"/>
            </a:lvl2pPr>
            <a:lvl3pPr marL="457200" indent="0">
              <a:buNone/>
              <a:defRPr sz="2000"/>
            </a:lvl3pPr>
            <a:lvl4pPr marL="690563" indent="0">
              <a:buNone/>
              <a:defRPr sz="1800"/>
            </a:lvl4pPr>
            <a:lvl5pPr marL="914400" indent="0">
              <a:buNone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an icon to insert table, chart, SmartArt graphic, picture, or media clip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1356359"/>
            <a:ext cx="3008313" cy="492061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84440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Slide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09928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hevron 17"/>
          <p:cNvSpPr/>
          <p:nvPr userDrawn="1"/>
        </p:nvSpPr>
        <p:spPr>
          <a:xfrm rot="10800000">
            <a:off x="8077199" y="6469061"/>
            <a:ext cx="853440" cy="306289"/>
          </a:xfrm>
          <a:prstGeom prst="chevron">
            <a:avLst/>
          </a:prstGeom>
          <a:solidFill>
            <a:srgbClr val="003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0" y="6467574"/>
            <a:ext cx="893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entury" panose="02040604050505020304" pitchFamily="18" charset="0"/>
              </a:rPr>
              <a:t>Health Services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477000" y="6438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Century" panose="02040604050505020304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fld id="{04857C57-6D7C-4D28-99BB-4F87CEC48CD0}" type="slidenum">
              <a:rPr lang="en-US" b="0" smtClean="0"/>
              <a:pPr/>
              <a:t>‹#›</a:t>
            </a:fld>
            <a:endParaRPr 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9" r:id="rId5"/>
    <p:sldLayoutId id="2147483670" r:id="rId6"/>
    <p:sldLayoutId id="2147483665" r:id="rId7"/>
    <p:sldLayoutId id="2147483671" r:id="rId8"/>
    <p:sldLayoutId id="2147483666" r:id="rId9"/>
    <p:sldLayoutId id="2147483667" r:id="rId10"/>
    <p:sldLayoutId id="2147483668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0" i="0" u="none" kern="1200">
          <a:solidFill>
            <a:srgbClr val="003D78"/>
          </a:solidFill>
          <a:latin typeface="+mj-lt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9pPr>
    </p:titleStyle>
    <p:bodyStyle>
      <a:lvl1pPr marL="231775" indent="-231775" algn="l" rtl="0" eaLnBrk="1" fontAlgn="base" hangingPunct="1">
        <a:spcBef>
          <a:spcPts val="0"/>
        </a:spcBef>
        <a:spcAft>
          <a:spcPct val="0"/>
        </a:spcAft>
        <a:buClr>
          <a:srgbClr val="003D78"/>
        </a:buClr>
        <a:buFont typeface="Arial" charset="0"/>
        <a:buChar char="•"/>
        <a:defRPr sz="3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457200" indent="-223838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SzPct val="85000"/>
        <a:buFont typeface="Courier New" pitchFamily="49" charset="0"/>
        <a:buChar char="o"/>
        <a:defRPr sz="2800" b="0" i="0" u="none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688975" indent="-23177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914400" indent="-22542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1146175" indent="-23177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Arial" charset="0"/>
        <a:buChar char="»"/>
        <a:defRPr sz="18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jgoodrich@wisc.edu" TargetMode="External"/><Relationship Id="rId2" Type="http://schemas.openxmlformats.org/officeDocument/2006/relationships/hyperlink" Target="mailto:jason.Cram@dhs.wisconsin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amos@wisc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grants/grant-announcements/ti-17-00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412480" cy="2503421"/>
          </a:xfrm>
        </p:spPr>
        <p:txBody>
          <a:bodyPr/>
          <a:lstStyle/>
          <a:p>
            <a:r>
              <a:rPr lang="en-US" dirty="0"/>
              <a:t>Wisconsin </a:t>
            </a:r>
            <a:br>
              <a:rPr lang="en-US" dirty="0"/>
            </a:br>
            <a:r>
              <a:rPr lang="en-US" dirty="0"/>
              <a:t>Youth Treatment Initiative</a:t>
            </a:r>
            <a:br>
              <a:rPr lang="en-US" dirty="0"/>
            </a:br>
            <a:r>
              <a:rPr lang="en-US" dirty="0"/>
              <a:t>Lessons Learned and </a:t>
            </a:r>
            <a:br>
              <a:rPr lang="en-US" dirty="0"/>
            </a:br>
            <a:r>
              <a:rPr lang="en-US" dirty="0"/>
              <a:t>Formula for Success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81000" y="4648200"/>
            <a:ext cx="8412480" cy="2072640"/>
          </a:xfrm>
        </p:spPr>
        <p:txBody>
          <a:bodyPr/>
          <a:lstStyle/>
          <a:p>
            <a:r>
              <a:rPr lang="en-US" dirty="0"/>
              <a:t>Jason Cram, Wisconsin Department of Health Services</a:t>
            </a:r>
          </a:p>
          <a:p>
            <a:r>
              <a:rPr lang="en-US" dirty="0"/>
              <a:t>Janae Goodrich, UW-Madison Population Health Institute</a:t>
            </a:r>
          </a:p>
          <a:p>
            <a:r>
              <a:rPr lang="en-US" dirty="0"/>
              <a:t>Rachel Amos, UW-Madison Population Health Institute 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9F8C961-0961-483E-9EB6-FDBAC3E968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33"/>
          <a:stretch/>
        </p:blipFill>
        <p:spPr>
          <a:xfrm>
            <a:off x="4876800" y="152400"/>
            <a:ext cx="347605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909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Staff recruitment</a:t>
            </a:r>
          </a:p>
          <a:p>
            <a:r>
              <a:rPr lang="en-US" dirty="0"/>
              <a:t>Training and train-the-trainer models</a:t>
            </a:r>
          </a:p>
          <a:p>
            <a:r>
              <a:rPr lang="en-US" dirty="0"/>
              <a:t>Development of referral sources</a:t>
            </a:r>
          </a:p>
          <a:p>
            <a:r>
              <a:rPr lang="en-US" dirty="0"/>
              <a:t>Estimation of target age population</a:t>
            </a:r>
          </a:p>
          <a:p>
            <a:r>
              <a:rPr lang="en-US" dirty="0"/>
              <a:t>Evidence-based practice alignment with billing structure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85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Wisconsin is largely rural with 5.8 million residents; 36% of the population living in 4 of 72 counties; and 44 of 72 counties having a population below 50,000.</a:t>
            </a:r>
          </a:p>
          <a:p>
            <a:r>
              <a:rPr lang="en-US" dirty="0"/>
              <a:t>Wisconsin does not have Medicaid expansion.</a:t>
            </a:r>
          </a:p>
          <a:p>
            <a:r>
              <a:rPr lang="en-US" dirty="0"/>
              <a:t>There is little financial incentive for a clinic or clinician to use an evidence-based practice.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80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plementation: The Case for Using a Systematic Approach to Software  Implementation - Illuminate Education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6553200" cy="529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Implementation Drivers</a:t>
            </a:r>
          </a:p>
        </p:txBody>
      </p:sp>
    </p:spTree>
    <p:extLst>
      <p:ext uri="{BB962C8B-B14F-4D97-AF65-F5344CB8AC3E}">
        <p14:creationId xmlns:p14="http://schemas.microsoft.com/office/powerpoint/2010/main" val="1671662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Lack of planning grant (leadership drivers)</a:t>
            </a:r>
          </a:p>
          <a:p>
            <a:pPr lvl="1"/>
            <a:r>
              <a:rPr lang="en-US" sz="2400" dirty="0"/>
              <a:t>Utilize implementation science </a:t>
            </a:r>
          </a:p>
          <a:p>
            <a:pPr lvl="1"/>
            <a:r>
              <a:rPr lang="en-US" sz="2400" dirty="0"/>
              <a:t>Apply the lessons learned – implementation teams</a:t>
            </a:r>
          </a:p>
          <a:p>
            <a:pPr lvl="1"/>
            <a:r>
              <a:rPr lang="en-US" sz="2400" dirty="0"/>
              <a:t>Begin planning for future grants </a:t>
            </a:r>
          </a:p>
          <a:p>
            <a:pPr lvl="1"/>
            <a:r>
              <a:rPr lang="en-US" sz="2400" dirty="0"/>
              <a:t>Engage potential vendors before application </a:t>
            </a:r>
          </a:p>
          <a:p>
            <a:r>
              <a:rPr lang="en-US" dirty="0"/>
              <a:t>Lack of interested and qualified providers (competency drivers)</a:t>
            </a:r>
          </a:p>
          <a:p>
            <a:pPr lvl="1"/>
            <a:r>
              <a:rPr lang="en-US" sz="2400" dirty="0"/>
              <a:t>Address initiative overload early</a:t>
            </a:r>
          </a:p>
          <a:p>
            <a:pPr lvl="1"/>
            <a:r>
              <a:rPr lang="en-US" sz="2400" dirty="0"/>
              <a:t>Engage potential vendors before application</a:t>
            </a:r>
          </a:p>
          <a:p>
            <a:pPr lvl="1"/>
            <a:r>
              <a:rPr lang="en-US" sz="2400" dirty="0"/>
              <a:t>When possible, target specific vendors</a:t>
            </a:r>
          </a:p>
          <a:p>
            <a:pPr lvl="1"/>
            <a:r>
              <a:rPr lang="en-US" sz="2400" dirty="0"/>
              <a:t>Begin sustainability planning immediately </a:t>
            </a:r>
          </a:p>
        </p:txBody>
      </p:sp>
    </p:spTree>
    <p:extLst>
      <p:ext uri="{BB962C8B-B14F-4D97-AF65-F5344CB8AC3E}">
        <p14:creationId xmlns:p14="http://schemas.microsoft.com/office/powerpoint/2010/main" val="3206547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dirty="0"/>
              <a:t>Start-up challenges (organization drivers)</a:t>
            </a:r>
          </a:p>
          <a:p>
            <a:pPr lvl="1"/>
            <a:r>
              <a:rPr lang="en-US" sz="2400" dirty="0"/>
              <a:t>Consult with others in implementation of evidence-based practices</a:t>
            </a:r>
          </a:p>
          <a:p>
            <a:pPr lvl="1"/>
            <a:r>
              <a:rPr lang="en-US" sz="2400" dirty="0"/>
              <a:t>Engage evidence-based practices trainers early and often</a:t>
            </a:r>
          </a:p>
          <a:p>
            <a:pPr lvl="1"/>
            <a:r>
              <a:rPr lang="en-US" sz="2400" dirty="0"/>
              <a:t>Anticipate delays</a:t>
            </a:r>
          </a:p>
          <a:p>
            <a:r>
              <a:rPr lang="en-US" dirty="0"/>
              <a:t>Training delays (organization drivers) </a:t>
            </a:r>
          </a:p>
          <a:p>
            <a:pPr lvl="1"/>
            <a:r>
              <a:rPr lang="en-US" sz="2400" dirty="0"/>
              <a:t>Engage evidence-based practices trainers early and often</a:t>
            </a:r>
          </a:p>
          <a:p>
            <a:pPr lvl="1"/>
            <a:r>
              <a:rPr lang="en-US" sz="2400" dirty="0"/>
              <a:t>Establish a flexible training plan </a:t>
            </a:r>
          </a:p>
          <a:p>
            <a:pPr lvl="1"/>
            <a:r>
              <a:rPr lang="en-US" sz="2400" dirty="0"/>
              <a:t>Plan for multiple training locations and times </a:t>
            </a:r>
          </a:p>
          <a:p>
            <a:pPr lvl="1"/>
            <a:r>
              <a:rPr lang="en-US" sz="2400" dirty="0"/>
              <a:t>Consider virtual training when possible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14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dirty="0"/>
              <a:t>Staff retention (organization and competency and leadership drivers)</a:t>
            </a:r>
          </a:p>
          <a:p>
            <a:pPr lvl="1"/>
            <a:r>
              <a:rPr lang="en-US" sz="2400" dirty="0"/>
              <a:t>Fully understand the training time and costs</a:t>
            </a:r>
          </a:p>
          <a:p>
            <a:pPr lvl="1"/>
            <a:r>
              <a:rPr lang="en-US" sz="2400" dirty="0"/>
              <a:t>Appreciate that practicing an evidence-based practice to fidelity is not for everyone</a:t>
            </a:r>
          </a:p>
          <a:p>
            <a:pPr lvl="1"/>
            <a:r>
              <a:rPr lang="en-US" sz="2400" dirty="0"/>
              <a:t>Focus on workforce development</a:t>
            </a:r>
          </a:p>
          <a:p>
            <a:pPr lvl="1"/>
            <a:r>
              <a:rPr lang="en-US" sz="2400" dirty="0"/>
              <a:t>Increased reimbursement for evidence-based practice delivery</a:t>
            </a:r>
          </a:p>
          <a:p>
            <a:pPr lvl="1"/>
            <a:r>
              <a:rPr lang="en-US" sz="2400" dirty="0"/>
              <a:t>Importance of a local champion</a:t>
            </a:r>
          </a:p>
          <a:p>
            <a:r>
              <a:rPr lang="en-US" dirty="0"/>
              <a:t>Staff recruitment (competency drivers) </a:t>
            </a:r>
          </a:p>
          <a:p>
            <a:pPr lvl="1"/>
            <a:r>
              <a:rPr lang="en-US" sz="2400" dirty="0"/>
              <a:t>Workforce development</a:t>
            </a:r>
          </a:p>
          <a:p>
            <a:pPr lvl="1"/>
            <a:r>
              <a:rPr lang="en-US" sz="2400" dirty="0"/>
              <a:t>Incentives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51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990600"/>
            <a:ext cx="8482149" cy="5029200"/>
          </a:xfrm>
        </p:spPr>
        <p:txBody>
          <a:bodyPr/>
          <a:lstStyle/>
          <a:p>
            <a:r>
              <a:rPr lang="en-US" dirty="0"/>
              <a:t>Training and train-the-trainer models (leadership, competency, and organization drivers) </a:t>
            </a:r>
          </a:p>
          <a:p>
            <a:pPr lvl="1"/>
            <a:r>
              <a:rPr lang="en-US" sz="2400" dirty="0"/>
              <a:t>Centralized trainer</a:t>
            </a:r>
          </a:p>
          <a:p>
            <a:pPr lvl="1"/>
            <a:r>
              <a:rPr lang="en-US" sz="2400" dirty="0"/>
              <a:t>Collaborate with evidence-based practice developer</a:t>
            </a:r>
          </a:p>
          <a:p>
            <a:pPr lvl="1"/>
            <a:r>
              <a:rPr lang="en-US" sz="2400" dirty="0"/>
              <a:t>Build in and budget for redundancy</a:t>
            </a:r>
          </a:p>
          <a:p>
            <a:r>
              <a:rPr lang="en-US" dirty="0"/>
              <a:t>Development of referral sources (organization driver) </a:t>
            </a:r>
          </a:p>
          <a:p>
            <a:pPr lvl="1"/>
            <a:r>
              <a:rPr lang="en-US" sz="2400" dirty="0"/>
              <a:t>Immediate and continued outreach with local adaptation</a:t>
            </a:r>
          </a:p>
          <a:p>
            <a:pPr lvl="1"/>
            <a:r>
              <a:rPr lang="en-US" sz="2400" dirty="0"/>
              <a:t>Advertising </a:t>
            </a:r>
          </a:p>
          <a:p>
            <a:pPr lvl="1"/>
            <a:r>
              <a:rPr lang="en-US" sz="2400" dirty="0"/>
              <a:t>Forums for presenting model and Q&amp;A</a:t>
            </a:r>
          </a:p>
          <a:p>
            <a:pPr lvl="1"/>
            <a:r>
              <a:rPr lang="en-US" sz="2400" dirty="0"/>
              <a:t>Promote the benefits of evidence-based practices and the long-term cost savings</a:t>
            </a:r>
          </a:p>
          <a:p>
            <a:pPr lvl="1"/>
            <a:endParaRPr lang="en-US" dirty="0"/>
          </a:p>
          <a:p>
            <a:pPr marL="233362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52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Target age range and geography (organization and leadership drivers) </a:t>
            </a:r>
          </a:p>
          <a:p>
            <a:pPr lvl="1"/>
            <a:r>
              <a:rPr lang="en-US" sz="2400" dirty="0"/>
              <a:t>Work to build consortiums </a:t>
            </a:r>
          </a:p>
          <a:p>
            <a:pPr lvl="1"/>
            <a:r>
              <a:rPr lang="en-US" sz="2400" dirty="0"/>
              <a:t>Explore family and natural support engagement opportunities</a:t>
            </a:r>
          </a:p>
          <a:p>
            <a:pPr lvl="1"/>
            <a:r>
              <a:rPr lang="en-US" sz="2400" dirty="0"/>
              <a:t>Use of video technology or telemedicine where applicable </a:t>
            </a:r>
          </a:p>
          <a:p>
            <a:r>
              <a:rPr lang="en-US" dirty="0"/>
              <a:t>Financial (organization and leadership drivers)</a:t>
            </a:r>
          </a:p>
          <a:p>
            <a:pPr lvl="1"/>
            <a:r>
              <a:rPr lang="en-US" sz="2400" dirty="0"/>
              <a:t>Promote systems change at state and insurance levels</a:t>
            </a:r>
          </a:p>
          <a:p>
            <a:pPr lvl="1"/>
            <a:r>
              <a:rPr lang="en-US" sz="2400" dirty="0"/>
              <a:t>Promote utilization of Medicaid reimbursement </a:t>
            </a:r>
          </a:p>
          <a:p>
            <a:pPr marL="233362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31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CACC-EDD3-490B-9BBB-23C05B53A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Challenges and 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A2886-5213-4AB5-9AD5-BA5DE92987A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680029"/>
            <a:ext cx="8229600" cy="4690872"/>
          </a:xfrm>
        </p:spPr>
        <p:txBody>
          <a:bodyPr/>
          <a:lstStyle/>
          <a:p>
            <a:r>
              <a:rPr lang="en-US" dirty="0"/>
              <a:t>Challenges</a:t>
            </a:r>
          </a:p>
          <a:p>
            <a:pPr lvl="1"/>
            <a:r>
              <a:rPr lang="en-US" sz="2400" dirty="0"/>
              <a:t>Amount of data collection required</a:t>
            </a:r>
          </a:p>
          <a:p>
            <a:pPr lvl="1"/>
            <a:r>
              <a:rPr lang="en-US" sz="2400" dirty="0"/>
              <a:t>Alignment between data </a:t>
            </a:r>
            <a:r>
              <a:rPr lang="en-US" sz="2400"/>
              <a:t>collection requirements</a:t>
            </a:r>
            <a:endParaRPr lang="en-US"/>
          </a:p>
          <a:p>
            <a:r>
              <a:rPr lang="en-US" dirty="0"/>
              <a:t>Lessons learned (organization and competency drivers)</a:t>
            </a:r>
          </a:p>
          <a:p>
            <a:pPr lvl="1"/>
            <a:r>
              <a:rPr lang="en-US" sz="2400" dirty="0"/>
              <a:t>Training for staff</a:t>
            </a:r>
          </a:p>
          <a:p>
            <a:pPr lvl="1"/>
            <a:r>
              <a:rPr lang="en-US" sz="2400" dirty="0"/>
              <a:t>Ongoing monitoring and reminders</a:t>
            </a:r>
          </a:p>
          <a:p>
            <a:pPr lvl="1"/>
            <a:r>
              <a:rPr lang="en-US" sz="2400" dirty="0"/>
              <a:t>Dedicated staff time</a:t>
            </a:r>
          </a:p>
          <a:p>
            <a:pPr lvl="1"/>
            <a:r>
              <a:rPr lang="en-US" sz="2400" dirty="0"/>
              <a:t>Local measurement of success</a:t>
            </a:r>
          </a:p>
        </p:txBody>
      </p:sp>
    </p:spTree>
    <p:extLst>
      <p:ext uri="{BB962C8B-B14F-4D97-AF65-F5344CB8AC3E}">
        <p14:creationId xmlns:p14="http://schemas.microsoft.com/office/powerpoint/2010/main" val="2616798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plementation: The Case for Using a Systematic Approach to Software  Implementation - Illuminate Education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705600" cy="541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0"/>
            <a:ext cx="8230313" cy="152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Funded by a four-year grant from Substance Abuse and Mental Health Services Administration, October 2017 – September 2021.</a:t>
            </a:r>
          </a:p>
          <a:p>
            <a:r>
              <a:rPr lang="en-US" dirty="0"/>
              <a:t>Contracted with four clinics across the state to provide evidence-based treatment. </a:t>
            </a:r>
          </a:p>
          <a:p>
            <a:r>
              <a:rPr lang="en-US" dirty="0"/>
              <a:t>Selected evidence-based practice: Multidimensional Family Therapy (MDFT).</a:t>
            </a:r>
          </a:p>
        </p:txBody>
      </p:sp>
    </p:spTree>
    <p:extLst>
      <p:ext uri="{BB962C8B-B14F-4D97-AF65-F5344CB8AC3E}">
        <p14:creationId xmlns:p14="http://schemas.microsoft.com/office/powerpoint/2010/main" val="2518488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for Implementation</a:t>
            </a:r>
          </a:p>
        </p:txBody>
      </p:sp>
      <p:pic>
        <p:nvPicPr>
          <p:cNvPr id="2050" name="Picture 2" descr="The Center for Implementation — Nov2018 - Active Implementation and a  Formula for Implementation Success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92" y="1828800"/>
            <a:ext cx="824880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060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Eye to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Promote a sustainable system of care that meets the needs of a population through the utilization of evidence-based practices to fidelity.  </a:t>
            </a:r>
          </a:p>
          <a:p>
            <a:r>
              <a:rPr lang="en-US" dirty="0"/>
              <a:t>Sustainability of existing sites</a:t>
            </a:r>
          </a:p>
          <a:p>
            <a:r>
              <a:rPr lang="en-US" dirty="0"/>
              <a:t>Workforce development</a:t>
            </a:r>
          </a:p>
          <a:p>
            <a:r>
              <a:rPr lang="en-US" dirty="0"/>
              <a:t>Implementation team</a:t>
            </a:r>
          </a:p>
          <a:p>
            <a:r>
              <a:rPr lang="en-US" dirty="0"/>
              <a:t>Develop in-house trainers</a:t>
            </a:r>
          </a:p>
          <a:p>
            <a:r>
              <a:rPr lang="en-US" dirty="0"/>
              <a:t>Decision support data system</a:t>
            </a:r>
          </a:p>
          <a:p>
            <a:r>
              <a:rPr lang="en-US" dirty="0"/>
              <a:t>Include potential vendors in the planning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43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93800"/>
          </a:xfrm>
        </p:spPr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458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Jason Cram</a:t>
            </a:r>
          </a:p>
          <a:p>
            <a:pPr marL="0" indent="0">
              <a:buNone/>
            </a:pPr>
            <a:r>
              <a:rPr lang="en-US" sz="2400" dirty="0"/>
              <a:t>Children, Youth, and Families Section Chief</a:t>
            </a:r>
          </a:p>
          <a:p>
            <a:pPr marL="0" indent="0">
              <a:buNone/>
            </a:pPr>
            <a:r>
              <a:rPr lang="en-US" sz="2400" dirty="0"/>
              <a:t>Wisconsin Department of Health Services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jason.cram@dhs.wisconsin.gov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Janae Goodrich</a:t>
            </a:r>
          </a:p>
          <a:p>
            <a:pPr marL="0" indent="0">
              <a:buNone/>
            </a:pPr>
            <a:r>
              <a:rPr lang="en-US" sz="2400" dirty="0"/>
              <a:t>Associate Researcher</a:t>
            </a:r>
          </a:p>
          <a:p>
            <a:pPr marL="0" indent="0">
              <a:buNone/>
            </a:pPr>
            <a:r>
              <a:rPr lang="en-US" sz="2400" dirty="0"/>
              <a:t>University of Wisconsin-Madison Population Health Institute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jgoodrich@wisc.edu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Rachel Amos</a:t>
            </a:r>
          </a:p>
          <a:p>
            <a:pPr marL="0" indent="0">
              <a:buNone/>
            </a:pPr>
            <a:r>
              <a:rPr lang="en-US" sz="2400" dirty="0"/>
              <a:t>Associate Research Specialist</a:t>
            </a:r>
          </a:p>
          <a:p>
            <a:pPr marL="0" indent="0">
              <a:buNone/>
            </a:pPr>
            <a:r>
              <a:rPr lang="en-US" sz="2400" dirty="0"/>
              <a:t>University of Wisconsin-Madison Population Health Institute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reamos@wisc.edu</a:t>
            </a:r>
            <a:endParaRPr lang="en-US" sz="2400" dirty="0"/>
          </a:p>
          <a:p>
            <a:pPr marL="0" indent="0">
              <a:buNone/>
            </a:pP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9555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400"/>
            <a:ext cx="8229600" cy="965200"/>
          </a:xfrm>
        </p:spPr>
        <p:txBody>
          <a:bodyPr/>
          <a:lstStyle/>
          <a:p>
            <a:r>
              <a:rPr lang="en-US" dirty="0"/>
              <a:t>Program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“The purpose of this program is to provide funding to improve treatment for adolescents and/or transitional aged youth with substance use disorders and/or co-occurring substance use and mental health disorders by assuring youth statewide access to evidence-based assessments, treatment models, and recovery services supported by the strengthening of the existing infrastructure system.”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867400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  <a:hlinkClick r:id="rId3"/>
              </a:rPr>
              <a:t>https://www.samhsa.gov/grants/grant-announcements/ti-17-002</a:t>
            </a:r>
            <a:r>
              <a:rPr lang="en-US" sz="16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365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 Locations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5935" y="1280669"/>
            <a:ext cx="61722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Partner sites located in:</a:t>
            </a:r>
          </a:p>
          <a:p>
            <a:r>
              <a:rPr lang="en-US" dirty="0"/>
              <a:t>Rural and urban areas.</a:t>
            </a:r>
          </a:p>
          <a:p>
            <a:r>
              <a:rPr lang="en-US" dirty="0"/>
              <a:t>Areas with a low number of providers.</a:t>
            </a:r>
          </a:p>
          <a:p>
            <a:r>
              <a:rPr lang="en-US" dirty="0"/>
              <a:t>High areas of substance use/abuse.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Partner sites are:</a:t>
            </a:r>
          </a:p>
          <a:p>
            <a:r>
              <a:rPr lang="en-US" dirty="0"/>
              <a:t>County agency.</a:t>
            </a:r>
          </a:p>
          <a:p>
            <a:r>
              <a:rPr lang="en-US" dirty="0"/>
              <a:t>Hospital affiliation.</a:t>
            </a:r>
          </a:p>
          <a:p>
            <a:r>
              <a:rPr lang="en-US" dirty="0"/>
              <a:t>Non-profit private practice.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10F955-429D-4DC0-95DB-14B67862B9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2407200"/>
            <a:ext cx="2671482" cy="271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17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887288"/>
          </a:xfrm>
        </p:spPr>
        <p:txBody>
          <a:bodyPr/>
          <a:lstStyle/>
          <a:p>
            <a:r>
              <a:rPr lang="en-US" dirty="0"/>
              <a:t>Population Served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F1841D3-7D35-46ED-91BB-8AB14FCFDCBE}"/>
              </a:ext>
            </a:extLst>
          </p:cNvPr>
          <p:cNvSpPr/>
          <p:nvPr/>
        </p:nvSpPr>
        <p:spPr>
          <a:xfrm>
            <a:off x="1104900" y="1143000"/>
            <a:ext cx="6934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111 youth and young adults 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F30A99-A34F-47D8-B555-441C1F11B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828800"/>
            <a:ext cx="3202062" cy="2084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68E49F-BD5E-49BB-867B-A30E6C4707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828800"/>
            <a:ext cx="3276600" cy="20831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0F2747-D0B2-4E59-99ED-7B802814E9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4036671"/>
            <a:ext cx="3371858" cy="2084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8F4D29-EA6A-472B-8D96-34D306C4944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52639"/>
          <a:stretch/>
        </p:blipFill>
        <p:spPr>
          <a:xfrm>
            <a:off x="5829300" y="4036670"/>
            <a:ext cx="1524000" cy="20848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949E73-4079-45A7-8D99-92656EBCDB34}"/>
              </a:ext>
            </a:extLst>
          </p:cNvPr>
          <p:cNvSpPr txBox="1"/>
          <p:nvPr/>
        </p:nvSpPr>
        <p:spPr>
          <a:xfrm>
            <a:off x="762000" y="6172200"/>
            <a:ext cx="647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*Data as of July 2, 2021 – Source: SPARS Reports</a:t>
            </a:r>
          </a:p>
        </p:txBody>
      </p:sp>
    </p:spTree>
    <p:extLst>
      <p:ext uri="{BB962C8B-B14F-4D97-AF65-F5344CB8AC3E}">
        <p14:creationId xmlns:p14="http://schemas.microsoft.com/office/powerpoint/2010/main" val="90947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Outcomes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B17572-AFD6-4E97-9588-328FCCBDB5DB}"/>
              </a:ext>
            </a:extLst>
          </p:cNvPr>
          <p:cNvSpPr txBox="1"/>
          <p:nvPr/>
        </p:nvSpPr>
        <p:spPr>
          <a:xfrm>
            <a:off x="457200" y="12954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Six-month follow-up outcomes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7F1C17-D97E-4831-8428-FA787AFD6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36" y="1600200"/>
            <a:ext cx="5568359" cy="25551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A1D8A3-0035-4FF2-9FF6-B8DF49456B68}"/>
              </a:ext>
            </a:extLst>
          </p:cNvPr>
          <p:cNvSpPr txBox="1"/>
          <p:nvPr/>
        </p:nvSpPr>
        <p:spPr>
          <a:xfrm>
            <a:off x="6330359" y="2514600"/>
            <a:ext cx="2508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*Data as of July 2, 2021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(N = 68)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Source: SPARS Reports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67F1E4-343E-4A92-BA59-7B62B9047EFD}"/>
              </a:ext>
            </a:extLst>
          </p:cNvPr>
          <p:cNvSpPr txBox="1"/>
          <p:nvPr/>
        </p:nvSpPr>
        <p:spPr>
          <a:xfrm>
            <a:off x="457200" y="4191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Preliminary youth MDFT behavioral outcomes at discharge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CA7742-AF2D-422A-ACC6-5A109DB10436}"/>
              </a:ext>
            </a:extLst>
          </p:cNvPr>
          <p:cNvSpPr txBox="1"/>
          <p:nvPr/>
        </p:nvSpPr>
        <p:spPr>
          <a:xfrm>
            <a:off x="582336" y="4560332"/>
            <a:ext cx="6580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96% lived at home/not in a placement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94% had no drug use other than Marijuana or alcohol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94% had no new arrests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81% used Marijuana/alcohol less than 10 days per month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74% in school or working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71B9E8-0F9E-40A3-9D1E-1044A47BA1F2}"/>
              </a:ext>
            </a:extLst>
          </p:cNvPr>
          <p:cNvSpPr txBox="1"/>
          <p:nvPr/>
        </p:nvSpPr>
        <p:spPr>
          <a:xfrm>
            <a:off x="685800" y="6096000"/>
            <a:ext cx="647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*Data as of September 30, 2020, (N = 89), Source:  Years 1-3 Evaluation Report</a:t>
            </a:r>
          </a:p>
        </p:txBody>
      </p:sp>
    </p:spTree>
    <p:extLst>
      <p:ext uri="{BB962C8B-B14F-4D97-AF65-F5344CB8AC3E}">
        <p14:creationId xmlns:p14="http://schemas.microsoft.com/office/powerpoint/2010/main" val="329061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6AAC-AF4A-41A0-92A5-8D667542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E9DFE-64A5-4DC7-BABA-94EF73A0958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Structure for family therapy</a:t>
            </a:r>
          </a:p>
          <a:p>
            <a:r>
              <a:rPr lang="en-US" dirty="0"/>
              <a:t>Strengths of the MDFT model</a:t>
            </a:r>
          </a:p>
          <a:p>
            <a:r>
              <a:rPr lang="en-US" dirty="0"/>
              <a:t>Positive outcomes for youth and family</a:t>
            </a:r>
          </a:p>
          <a:p>
            <a:r>
              <a:rPr lang="en-US" dirty="0"/>
              <a:t>Alternative to inpatient treatment</a:t>
            </a:r>
          </a:p>
          <a:p>
            <a:r>
              <a:rPr lang="en-US" dirty="0"/>
              <a:t>Innovative opportunities for outreach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9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plementation Science | CDE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990601"/>
            <a:ext cx="8046644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C556AAC-AF4A-41A0-92A5-8D6675422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5240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Formula for Success</a:t>
            </a:r>
          </a:p>
        </p:txBody>
      </p:sp>
    </p:spTree>
    <p:extLst>
      <p:ext uri="{BB962C8B-B14F-4D97-AF65-F5344CB8AC3E}">
        <p14:creationId xmlns:p14="http://schemas.microsoft.com/office/powerpoint/2010/main" val="137151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Lack of planning grant</a:t>
            </a:r>
          </a:p>
          <a:p>
            <a:r>
              <a:rPr lang="en-US" dirty="0"/>
              <a:t>Lack of interested and qualified providers</a:t>
            </a:r>
          </a:p>
          <a:p>
            <a:r>
              <a:rPr lang="en-US" dirty="0"/>
              <a:t>Start-up challenges</a:t>
            </a:r>
          </a:p>
          <a:p>
            <a:r>
              <a:rPr lang="en-US" dirty="0"/>
              <a:t>Training delays</a:t>
            </a:r>
          </a:p>
          <a:p>
            <a:r>
              <a:rPr lang="en-US" dirty="0"/>
              <a:t>Staff retention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703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81051&quot;&gt;&lt;object type=&quot;3&quot; unique_id=&quot;81052&quot;&gt;&lt;property id=&quot;20148&quot; value=&quot;5&quot;/&gt;&lt;property id=&quot;20300&quot; value=&quot;Slide 1&quot;/&gt;&lt;property id=&quot;20307&quot; value=&quot;256&quot;/&gt;&lt;/object&gt;&lt;/object&gt;&lt;object type=&quot;8&quot; unique_id=&quot;8105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hsppt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S 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ppttemplate1a</Template>
  <TotalTime>533</TotalTime>
  <Words>952</Words>
  <Application>Microsoft Office PowerPoint</Application>
  <PresentationFormat>On-screen Show (4:3)</PresentationFormat>
  <Paragraphs>196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Century</vt:lpstr>
      <vt:lpstr>Courier New</vt:lpstr>
      <vt:lpstr>Tunga</vt:lpstr>
      <vt:lpstr>Verdana</vt:lpstr>
      <vt:lpstr>Wingdings</vt:lpstr>
      <vt:lpstr>dhsppt2</vt:lpstr>
      <vt:lpstr>Wisconsin  Youth Treatment Initiative Lessons Learned and  Formula for Success</vt:lpstr>
      <vt:lpstr>Background</vt:lpstr>
      <vt:lpstr>Program Purpose</vt:lpstr>
      <vt:lpstr>Clinic Locations </vt:lpstr>
      <vt:lpstr>Population Served</vt:lpstr>
      <vt:lpstr>Preliminary Outcomes</vt:lpstr>
      <vt:lpstr>Successes</vt:lpstr>
      <vt:lpstr>Formula for Success</vt:lpstr>
      <vt:lpstr>Challenges to Implementation </vt:lpstr>
      <vt:lpstr>Challenges to Implementation </vt:lpstr>
      <vt:lpstr>Challenges to Implementation </vt:lpstr>
      <vt:lpstr>Implementation Drivers</vt:lpstr>
      <vt:lpstr>Lessons Learned</vt:lpstr>
      <vt:lpstr>Lessons Learned</vt:lpstr>
      <vt:lpstr>Lessons Learned</vt:lpstr>
      <vt:lpstr>Lessons Learned</vt:lpstr>
      <vt:lpstr>Lessons Learned</vt:lpstr>
      <vt:lpstr>Data Collection Challenges and Lessons Learned</vt:lpstr>
      <vt:lpstr>PowerPoint Presentation</vt:lpstr>
      <vt:lpstr>Formula for Implementation</vt:lpstr>
      <vt:lpstr>An Eye to the Future</vt:lpstr>
      <vt:lpstr>Contact Information</vt:lpstr>
    </vt:vector>
  </TitlesOfParts>
  <Company>DHS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Youth Treatment Initiative – Lessons Learned</dc:title>
  <dc:creator>Cram, Jason M</dc:creator>
  <cp:lastModifiedBy>Janae E Goodrich</cp:lastModifiedBy>
  <cp:revision>43</cp:revision>
  <dcterms:created xsi:type="dcterms:W3CDTF">2021-07-01T15:49:09Z</dcterms:created>
  <dcterms:modified xsi:type="dcterms:W3CDTF">2021-07-29T13:20:50Z</dcterms:modified>
</cp:coreProperties>
</file>