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8" r:id="rId6"/>
    <p:sldId id="287" r:id="rId7"/>
    <p:sldId id="273" r:id="rId8"/>
    <p:sldId id="305" r:id="rId9"/>
    <p:sldId id="304" r:id="rId10"/>
    <p:sldId id="286" r:id="rId11"/>
    <p:sldId id="308" r:id="rId12"/>
    <p:sldId id="307" r:id="rId13"/>
    <p:sldId id="298" r:id="rId14"/>
    <p:sldId id="300" r:id="rId15"/>
    <p:sldId id="302" r:id="rId16"/>
    <p:sldId id="279" r:id="rId17"/>
    <p:sldId id="282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3/20/2023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3/20/2023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3/20/2023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3/20/2023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3/20/2023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3/20/2023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3/20/2023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3/20/2023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3/20/2023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3/20/2023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3/20/2023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3/20/2023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3/20/2023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3/20/2023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3/20/2023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3/20/2023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3/20/2023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66" r:id="rId15"/>
    <p:sldLayoutId id="21474838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hr.wisc.edu/administrative-professionals-conferenc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usc@uww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364" y="1185333"/>
            <a:ext cx="8825658" cy="2677648"/>
          </a:xfrm>
        </p:spPr>
        <p:txBody>
          <a:bodyPr/>
          <a:lstStyle/>
          <a:p>
            <a:r>
              <a:rPr lang="en-US" sz="4800" dirty="0">
                <a:solidFill>
                  <a:srgbClr val="FFC000"/>
                </a:solidFill>
              </a:rPr>
              <a:t>Spring 2023 General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364" y="3862980"/>
            <a:ext cx="8825658" cy="8614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staff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293C3-AE69-4DE6-AA8E-390C2980D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367" y="5672667"/>
            <a:ext cx="2283786" cy="43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EDE539D-F17B-40BE-B8D6-CFAC71185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2" y="5776478"/>
            <a:ext cx="1970841" cy="3749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1FFB8A9-9B56-423C-B8A5-C985D359D6F5}"/>
              </a:ext>
            </a:extLst>
          </p:cNvPr>
          <p:cNvSpPr txBox="1"/>
          <p:nvPr/>
        </p:nvSpPr>
        <p:spPr>
          <a:xfrm>
            <a:off x="577907" y="2028913"/>
            <a:ext cx="245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UWS Training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16E2DC-B109-4F2B-AEF1-BDE6AE6D6B96}"/>
              </a:ext>
            </a:extLst>
          </p:cNvPr>
          <p:cNvSpPr txBox="1">
            <a:spLocks/>
          </p:cNvSpPr>
          <p:nvPr/>
        </p:nvSpPr>
        <p:spPr bwMode="gray">
          <a:xfrm>
            <a:off x="577908" y="591453"/>
            <a:ext cx="3878682" cy="2283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Spring 2023 General Meeting</a:t>
            </a:r>
            <a:br>
              <a:rPr lang="en-US" sz="2000" dirty="0"/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Staff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D0A09E-46AD-4103-AE87-FCB08585A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131" y="871487"/>
            <a:ext cx="6491850" cy="7276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08F98B-70A1-4222-BE0F-D873E6ED174B}"/>
              </a:ext>
            </a:extLst>
          </p:cNvPr>
          <p:cNvSpPr txBox="1"/>
          <p:nvPr/>
        </p:nvSpPr>
        <p:spPr>
          <a:xfrm>
            <a:off x="5314172" y="2584446"/>
            <a:ext cx="622680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/>
              <a:t>WHO SHOULD ATTEND?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UW System employees who would like to learn professional skills across a wide variety of valuable topics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Career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Engagement, inclusion, and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Personal development and workplace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Relationship building and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Well-being</a:t>
            </a:r>
          </a:p>
          <a:p>
            <a:endParaRPr lang="en-US" dirty="0"/>
          </a:p>
          <a:p>
            <a:r>
              <a:rPr lang="en-US" sz="1600" b="1" dirty="0"/>
              <a:t>COST - $125</a:t>
            </a:r>
          </a:p>
          <a:p>
            <a:endParaRPr lang="en-US" sz="1600" b="1" dirty="0"/>
          </a:p>
          <a:p>
            <a:r>
              <a:rPr lang="en-US" sz="1600" b="1" dirty="0"/>
              <a:t>REGISTRATION DUE – 3/28/23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hlinkClick r:id="rId4"/>
              </a:rPr>
              <a:t>https://hr.wisc.edu/administrative-professionals-conference/</a:t>
            </a:r>
            <a:endParaRPr lang="en-US" sz="1400" b="1" dirty="0"/>
          </a:p>
          <a:p>
            <a:r>
              <a:rPr lang="en-US" sz="16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CD9E3A-54F5-4FD9-A967-BCE4E48CE93F}"/>
              </a:ext>
            </a:extLst>
          </p:cNvPr>
          <p:cNvSpPr txBox="1"/>
          <p:nvPr/>
        </p:nvSpPr>
        <p:spPr>
          <a:xfrm>
            <a:off x="6402402" y="1656801"/>
            <a:ext cx="3898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April 12, 2023</a:t>
            </a:r>
          </a:p>
          <a:p>
            <a:pPr algn="ctr"/>
            <a:r>
              <a:rPr lang="en-US" b="1" dirty="0"/>
              <a:t>8:30 am – 3:30 pm  |  Union South</a:t>
            </a:r>
          </a:p>
        </p:txBody>
      </p:sp>
    </p:spTree>
    <p:extLst>
      <p:ext uri="{BB962C8B-B14F-4D97-AF65-F5344CB8AC3E}">
        <p14:creationId xmlns:p14="http://schemas.microsoft.com/office/powerpoint/2010/main" val="317913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E1091F-7F05-471D-9F96-60A02B88B305}"/>
              </a:ext>
            </a:extLst>
          </p:cNvPr>
          <p:cNvSpPr txBox="1"/>
          <p:nvPr/>
        </p:nvSpPr>
        <p:spPr>
          <a:xfrm>
            <a:off x="577907" y="2028913"/>
            <a:ext cx="3967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Want to get involved?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Here’s how 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F3E380-1E41-45F4-8EB8-F5B05E1725FB}"/>
              </a:ext>
            </a:extLst>
          </p:cNvPr>
          <p:cNvSpPr txBox="1">
            <a:spLocks/>
          </p:cNvSpPr>
          <p:nvPr/>
        </p:nvSpPr>
        <p:spPr bwMode="gray">
          <a:xfrm>
            <a:off x="577908" y="591453"/>
            <a:ext cx="3878682" cy="2283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Spring 2023 General Meeting</a:t>
            </a:r>
            <a:br>
              <a:rPr lang="en-US" sz="2000" dirty="0"/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Staff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498CA-2E12-47A9-868C-FEF2ED91F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2" y="5776478"/>
            <a:ext cx="1970841" cy="374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6A4A48-12DB-4AD7-9513-1090524C2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41" r="6421" b="3718"/>
          <a:stretch/>
        </p:blipFill>
        <p:spPr>
          <a:xfrm>
            <a:off x="6560598" y="1004012"/>
            <a:ext cx="3613830" cy="20410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A4D6F9-4C13-43C5-964F-8E74C8F66B86}"/>
              </a:ext>
            </a:extLst>
          </p:cNvPr>
          <p:cNvSpPr txBox="1"/>
          <p:nvPr/>
        </p:nvSpPr>
        <p:spPr>
          <a:xfrm>
            <a:off x="5097052" y="3927135"/>
            <a:ext cx="673774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US" sz="2400" dirty="0"/>
              <a:t>Election process starts in April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US" sz="2400" dirty="0"/>
              <a:t>Watch your email for nomination requests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US" sz="2400" dirty="0"/>
              <a:t>2-year terms July 2023-June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BD751F-879A-4CF5-8D77-01393DB41802}"/>
              </a:ext>
            </a:extLst>
          </p:cNvPr>
          <p:cNvSpPr txBox="1"/>
          <p:nvPr/>
        </p:nvSpPr>
        <p:spPr>
          <a:xfrm>
            <a:off x="7455244" y="3189876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JOIN USC</a:t>
            </a:r>
          </a:p>
        </p:txBody>
      </p:sp>
    </p:spTree>
    <p:extLst>
      <p:ext uri="{BB962C8B-B14F-4D97-AF65-F5344CB8AC3E}">
        <p14:creationId xmlns:p14="http://schemas.microsoft.com/office/powerpoint/2010/main" val="394136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E1091F-7F05-471D-9F96-60A02B88B305}"/>
              </a:ext>
            </a:extLst>
          </p:cNvPr>
          <p:cNvSpPr txBox="1"/>
          <p:nvPr/>
        </p:nvSpPr>
        <p:spPr>
          <a:xfrm>
            <a:off x="577907" y="2028913"/>
            <a:ext cx="3967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Want to get involved?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Here’s how 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F3E380-1E41-45F4-8EB8-F5B05E1725FB}"/>
              </a:ext>
            </a:extLst>
          </p:cNvPr>
          <p:cNvSpPr txBox="1">
            <a:spLocks/>
          </p:cNvSpPr>
          <p:nvPr/>
        </p:nvSpPr>
        <p:spPr bwMode="gray">
          <a:xfrm>
            <a:off x="577908" y="591453"/>
            <a:ext cx="3878682" cy="2283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Spring 2023 General Meeting</a:t>
            </a:r>
            <a:br>
              <a:rPr lang="en-US" sz="2000" dirty="0"/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Staff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498CA-2E12-47A9-868C-FEF2ED91F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2" y="5776478"/>
            <a:ext cx="1970841" cy="3749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A4D6F9-4C13-43C5-964F-8E74C8F66B86}"/>
              </a:ext>
            </a:extLst>
          </p:cNvPr>
          <p:cNvSpPr txBox="1"/>
          <p:nvPr/>
        </p:nvSpPr>
        <p:spPr>
          <a:xfrm>
            <a:off x="5469915" y="4055890"/>
            <a:ext cx="5487400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US" sz="2400" dirty="0"/>
              <a:t>UW-W Committees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US" sz="2400" dirty="0"/>
              <a:t>USC Committees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US" sz="2400" dirty="0"/>
              <a:t>Search Committees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US" sz="2400" dirty="0"/>
              <a:t>Interested?  Email: </a:t>
            </a:r>
            <a:r>
              <a:rPr lang="en-US" sz="2400" dirty="0">
                <a:hlinkClick r:id="rId3"/>
              </a:rPr>
              <a:t>usc@uww.edu</a:t>
            </a:r>
            <a:endParaRPr lang="en-US" sz="24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8805D22-EAF5-4F3C-B6B7-C201F4EEA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381" y="698570"/>
            <a:ext cx="2406954" cy="2406954"/>
          </a:xfrm>
          <a:prstGeom prst="ellipse">
            <a:avLst/>
          </a:prstGeom>
          <a:noFill/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FC4A93-B4EA-418D-BB5D-6B83801E21F0}"/>
              </a:ext>
            </a:extLst>
          </p:cNvPr>
          <p:cNvSpPr txBox="1"/>
          <p:nvPr/>
        </p:nvSpPr>
        <p:spPr>
          <a:xfrm>
            <a:off x="6622742" y="3240355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JOIN A COMMITTEE</a:t>
            </a:r>
          </a:p>
        </p:txBody>
      </p:sp>
    </p:spTree>
    <p:extLst>
      <p:ext uri="{BB962C8B-B14F-4D97-AF65-F5344CB8AC3E}">
        <p14:creationId xmlns:p14="http://schemas.microsoft.com/office/powerpoint/2010/main" val="380557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EDE539D-F17B-40BE-B8D6-CFAC71185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2" y="5776478"/>
            <a:ext cx="1970841" cy="3749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1FFB8A9-9B56-423C-B8A5-C985D359D6F5}"/>
              </a:ext>
            </a:extLst>
          </p:cNvPr>
          <p:cNvSpPr txBox="1"/>
          <p:nvPr/>
        </p:nvSpPr>
        <p:spPr>
          <a:xfrm>
            <a:off x="577907" y="2028913"/>
            <a:ext cx="396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USC Fundraiser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42B7E3D-C332-426F-9766-7EC562EC210C}"/>
              </a:ext>
            </a:extLst>
          </p:cNvPr>
          <p:cNvSpPr txBox="1">
            <a:spLocks/>
          </p:cNvSpPr>
          <p:nvPr/>
        </p:nvSpPr>
        <p:spPr bwMode="gray">
          <a:xfrm>
            <a:off x="577908" y="591453"/>
            <a:ext cx="3878682" cy="2283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Spring 2023 General Meeting</a:t>
            </a:r>
            <a:br>
              <a:rPr lang="en-US" sz="2000" dirty="0"/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Staff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34066A-5ACD-49DD-AD6E-FAD9F6840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603" y="1947891"/>
            <a:ext cx="5427216" cy="40704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616F07-49F0-4462-9AB3-0412CDAFDD0A}"/>
              </a:ext>
            </a:extLst>
          </p:cNvPr>
          <p:cNvSpPr txBox="1"/>
          <p:nvPr/>
        </p:nvSpPr>
        <p:spPr>
          <a:xfrm>
            <a:off x="5903646" y="1434080"/>
            <a:ext cx="490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Second Salem – March 10, 2023</a:t>
            </a:r>
          </a:p>
        </p:txBody>
      </p:sp>
    </p:spTree>
    <p:extLst>
      <p:ext uri="{BB962C8B-B14F-4D97-AF65-F5344CB8AC3E}">
        <p14:creationId xmlns:p14="http://schemas.microsoft.com/office/powerpoint/2010/main" val="3962260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EDE539D-F17B-40BE-B8D6-CFAC71185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2" y="5776478"/>
            <a:ext cx="1970841" cy="3749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1FFB8A9-9B56-423C-B8A5-C985D359D6F5}"/>
              </a:ext>
            </a:extLst>
          </p:cNvPr>
          <p:cNvSpPr txBox="1"/>
          <p:nvPr/>
        </p:nvSpPr>
        <p:spPr>
          <a:xfrm>
            <a:off x="577907" y="2028913"/>
            <a:ext cx="396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Contact USC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98FF25-8B26-46CC-BE5C-90939E7DF564}"/>
              </a:ext>
            </a:extLst>
          </p:cNvPr>
          <p:cNvSpPr txBox="1"/>
          <p:nvPr/>
        </p:nvSpPr>
        <p:spPr>
          <a:xfrm>
            <a:off x="5521910" y="1502546"/>
            <a:ext cx="55041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US" sz="2800" dirty="0"/>
              <a:t>Email:</a:t>
            </a:r>
            <a:r>
              <a:rPr lang="en-US" sz="3200" dirty="0"/>
              <a:t>  </a:t>
            </a:r>
            <a:r>
              <a:rPr lang="en-US" sz="3200" b="1" dirty="0">
                <a:solidFill>
                  <a:schemeClr val="accent1"/>
                </a:solidFill>
              </a:rPr>
              <a:t>usc@uww.edu</a:t>
            </a:r>
          </a:p>
          <a:p>
            <a:pPr marL="285750" indent="-285750">
              <a:spcAft>
                <a:spcPts val="2400"/>
              </a:spcAft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US" sz="2800" dirty="0"/>
              <a:t>Website:  </a:t>
            </a:r>
            <a:r>
              <a:rPr lang="en-US" sz="3200" b="1" dirty="0">
                <a:solidFill>
                  <a:schemeClr val="accent1"/>
                </a:solidFill>
              </a:rPr>
              <a:t>uww.edu/usc</a:t>
            </a:r>
          </a:p>
          <a:p>
            <a:pPr marL="285750" indent="-285750">
              <a:spcAft>
                <a:spcPts val="2400"/>
              </a:spcAft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endParaRPr lang="en-US" sz="32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97AA3F6-8079-4DE7-855D-45532CC1C514}"/>
              </a:ext>
            </a:extLst>
          </p:cNvPr>
          <p:cNvSpPr txBox="1">
            <a:spLocks/>
          </p:cNvSpPr>
          <p:nvPr/>
        </p:nvSpPr>
        <p:spPr bwMode="gray">
          <a:xfrm>
            <a:off x="577908" y="591453"/>
            <a:ext cx="3878682" cy="2283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Spring 2023 General Meeting</a:t>
            </a:r>
            <a:br>
              <a:rPr lang="en-US" sz="2000" dirty="0"/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Staff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84294-F3C6-4746-B670-5F9A6C580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067" y="3229488"/>
            <a:ext cx="5256919" cy="25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9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08" y="591453"/>
            <a:ext cx="3878682" cy="2283824"/>
          </a:xfrm>
        </p:spPr>
        <p:txBody>
          <a:bodyPr anchor="t"/>
          <a:lstStyle/>
          <a:p>
            <a:r>
              <a:rPr lang="en-US" sz="2000" dirty="0"/>
              <a:t>Spring 2023 General Meeting</a:t>
            </a:r>
            <a:br>
              <a:rPr lang="en-US" sz="2000" dirty="0"/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Staff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DDB3B6-3D0D-48AC-BE82-5D084A5E5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2" y="5776478"/>
            <a:ext cx="1970841" cy="3749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6CD9C9-227B-4935-8E1F-98BD1030DF66}"/>
              </a:ext>
            </a:extLst>
          </p:cNvPr>
          <p:cNvSpPr txBox="1"/>
          <p:nvPr/>
        </p:nvSpPr>
        <p:spPr>
          <a:xfrm>
            <a:off x="5404475" y="1733365"/>
            <a:ext cx="3036409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A42CA1"/>
              </a:buClr>
              <a:buFont typeface="Century Gothic" panose="020B0502020202020204" pitchFamily="34" charset="0"/>
              <a:buChar char="►"/>
            </a:pPr>
            <a:r>
              <a:rPr lang="en-US" sz="2800" dirty="0"/>
              <a:t>CHANCELLOR</a:t>
            </a:r>
          </a:p>
          <a:p>
            <a:pPr marL="342900" indent="-342900">
              <a:buClr>
                <a:srgbClr val="A42CA1"/>
              </a:buClr>
              <a:buFont typeface="Century Gothic" panose="020B0502020202020204" pitchFamily="34" charset="0"/>
              <a:buChar char="►"/>
            </a:pPr>
            <a:r>
              <a:rPr lang="en-US" sz="2800" dirty="0"/>
              <a:t>Dr. Corey King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1BBA2-5F3E-4F0E-8D17-5CB0AB751936}"/>
              </a:ext>
            </a:extLst>
          </p:cNvPr>
          <p:cNvSpPr txBox="1"/>
          <p:nvPr/>
        </p:nvSpPr>
        <p:spPr>
          <a:xfrm>
            <a:off x="577907" y="2028913"/>
            <a:ext cx="396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Welcome</a:t>
            </a:r>
          </a:p>
        </p:txBody>
      </p:sp>
      <p:pic>
        <p:nvPicPr>
          <p:cNvPr id="3" name="Picture 2" descr="Profile of Corey King">
            <a:extLst>
              <a:ext uri="{FF2B5EF4-FFF2-40B4-BE49-F238E27FC236}">
                <a16:creationId xmlns:a16="http://schemas.microsoft.com/office/drawing/2014/main" id="{0184F4FB-1FB4-4083-8F3B-C9C11CF23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75" y="3127854"/>
            <a:ext cx="1970841" cy="283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05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08" y="591453"/>
            <a:ext cx="3878682" cy="2283824"/>
          </a:xfrm>
        </p:spPr>
        <p:txBody>
          <a:bodyPr anchor="t"/>
          <a:lstStyle/>
          <a:p>
            <a:r>
              <a:rPr lang="en-US" sz="2000" dirty="0"/>
              <a:t>Spring 2023 General Meeting</a:t>
            </a:r>
            <a:br>
              <a:rPr lang="en-US" sz="2000" dirty="0"/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Staff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DDB3B6-3D0D-48AC-BE82-5D084A5E5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2" y="5776478"/>
            <a:ext cx="1970841" cy="3749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6CD9C9-227B-4935-8E1F-98BD1030DF66}"/>
              </a:ext>
            </a:extLst>
          </p:cNvPr>
          <p:cNvSpPr txBox="1"/>
          <p:nvPr/>
        </p:nvSpPr>
        <p:spPr>
          <a:xfrm>
            <a:off x="5404475" y="1614493"/>
            <a:ext cx="2363147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A42CA1"/>
              </a:buClr>
              <a:buFont typeface="Century Gothic" panose="020B0502020202020204" pitchFamily="34" charset="0"/>
              <a:buChar char="►"/>
            </a:pPr>
            <a:r>
              <a:rPr lang="en-US" sz="2800" dirty="0"/>
              <a:t>KEPRO</a:t>
            </a:r>
          </a:p>
          <a:p>
            <a:pPr marL="342900" indent="-342900">
              <a:buClr>
                <a:srgbClr val="A42CA1"/>
              </a:buClr>
              <a:buFont typeface="Century Gothic" panose="020B0502020202020204" pitchFamily="34" charset="0"/>
              <a:buChar char="►"/>
            </a:pPr>
            <a:r>
              <a:rPr lang="en-US" sz="2800" dirty="0"/>
              <a:t>Kelly Rissky</a:t>
            </a:r>
          </a:p>
          <a:p>
            <a:pPr>
              <a:buClr>
                <a:srgbClr val="A42CA1"/>
              </a:buClr>
            </a:pPr>
            <a:r>
              <a:rPr lang="en-US" sz="2800" dirty="0"/>
              <a:t>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20EF2-78A6-468F-ADFE-A3B70B7DC500}"/>
              </a:ext>
            </a:extLst>
          </p:cNvPr>
          <p:cNvSpPr txBox="1"/>
          <p:nvPr/>
        </p:nvSpPr>
        <p:spPr>
          <a:xfrm>
            <a:off x="577907" y="2028913"/>
            <a:ext cx="396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UWW Updates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2D4DC-63F4-435E-B6CC-8DB81EE1C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012" y="3420881"/>
            <a:ext cx="3072585" cy="119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9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16CD9C9-227B-4935-8E1F-98BD1030DF66}"/>
              </a:ext>
            </a:extLst>
          </p:cNvPr>
          <p:cNvSpPr txBox="1"/>
          <p:nvPr/>
        </p:nvSpPr>
        <p:spPr>
          <a:xfrm>
            <a:off x="5510434" y="1744219"/>
            <a:ext cx="453021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US" sz="2800" dirty="0"/>
              <a:t>STRATEGIC PRIORITIES</a:t>
            </a:r>
          </a:p>
          <a:p>
            <a:pPr marL="342900" indent="-34290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US" sz="2800" dirty="0"/>
              <a:t>Matt Winden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66612-E30D-4AB1-9448-4B78F7501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2" y="5776478"/>
            <a:ext cx="1970841" cy="3749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7B9714-7D6D-4DC7-AFDA-4A3C18102E5E}"/>
              </a:ext>
            </a:extLst>
          </p:cNvPr>
          <p:cNvSpPr txBox="1"/>
          <p:nvPr/>
        </p:nvSpPr>
        <p:spPr>
          <a:xfrm>
            <a:off x="577907" y="2028913"/>
            <a:ext cx="396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UWW Updates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3099CA-F871-45AE-BBF1-38EAE50A908D}"/>
              </a:ext>
            </a:extLst>
          </p:cNvPr>
          <p:cNvSpPr txBox="1">
            <a:spLocks/>
          </p:cNvSpPr>
          <p:nvPr/>
        </p:nvSpPr>
        <p:spPr bwMode="gray">
          <a:xfrm>
            <a:off x="577908" y="591453"/>
            <a:ext cx="3878682" cy="2283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Spring 2023 General Meeting</a:t>
            </a:r>
            <a:br>
              <a:rPr lang="en-US" sz="2000" dirty="0"/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Staff</a:t>
            </a:r>
          </a:p>
        </p:txBody>
      </p:sp>
      <p:pic>
        <p:nvPicPr>
          <p:cNvPr id="3076" name="Picture 4" descr="https://www.uww.edu/images/colleges/cobe/ferc/Winden_Matthew%280%29.jpg">
            <a:extLst>
              <a:ext uri="{FF2B5EF4-FFF2-40B4-BE49-F238E27FC236}">
                <a16:creationId xmlns:a16="http://schemas.microsoft.com/office/drawing/2014/main" id="{3EAFA7F8-A68D-4E4A-8BA9-8B396EFC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88" y="3160027"/>
            <a:ext cx="2629639" cy="262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9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16CD9C9-227B-4935-8E1F-98BD1030DF66}"/>
              </a:ext>
            </a:extLst>
          </p:cNvPr>
          <p:cNvSpPr txBox="1"/>
          <p:nvPr/>
        </p:nvSpPr>
        <p:spPr>
          <a:xfrm>
            <a:off x="5510434" y="1744219"/>
            <a:ext cx="453021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US" sz="2800" dirty="0"/>
              <a:t>PARKING</a:t>
            </a:r>
          </a:p>
          <a:p>
            <a:pPr marL="342900" indent="-34290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US" sz="2800" dirty="0"/>
              <a:t>Chief Matt Kiederlen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66612-E30D-4AB1-9448-4B78F7501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2" y="5776478"/>
            <a:ext cx="1970841" cy="3749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7B9714-7D6D-4DC7-AFDA-4A3C18102E5E}"/>
              </a:ext>
            </a:extLst>
          </p:cNvPr>
          <p:cNvSpPr txBox="1"/>
          <p:nvPr/>
        </p:nvSpPr>
        <p:spPr>
          <a:xfrm>
            <a:off x="577907" y="2028913"/>
            <a:ext cx="396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UWW Updates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3099CA-F871-45AE-BBF1-38EAE50A908D}"/>
              </a:ext>
            </a:extLst>
          </p:cNvPr>
          <p:cNvSpPr txBox="1">
            <a:spLocks/>
          </p:cNvSpPr>
          <p:nvPr/>
        </p:nvSpPr>
        <p:spPr bwMode="gray">
          <a:xfrm>
            <a:off x="577908" y="591453"/>
            <a:ext cx="3878682" cy="2283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Spring 2023 General Meeting</a:t>
            </a:r>
            <a:br>
              <a:rPr lang="en-US" sz="2000" dirty="0"/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Staff</a:t>
            </a:r>
          </a:p>
        </p:txBody>
      </p:sp>
      <p:pic>
        <p:nvPicPr>
          <p:cNvPr id="3074" name="Picture 2" descr="https://www.uww.edu/images/adminAffairs/police/Kiederlen3.jpg">
            <a:extLst>
              <a:ext uri="{FF2B5EF4-FFF2-40B4-BE49-F238E27FC236}">
                <a16:creationId xmlns:a16="http://schemas.microsoft.com/office/drawing/2014/main" id="{CF36376D-DD66-4683-BB98-E40BA412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89" y="3026618"/>
            <a:ext cx="2064829" cy="30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80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08" y="591453"/>
            <a:ext cx="3878682" cy="2283824"/>
          </a:xfrm>
        </p:spPr>
        <p:txBody>
          <a:bodyPr anchor="t"/>
          <a:lstStyle/>
          <a:p>
            <a:r>
              <a:rPr lang="en-US" sz="2000" dirty="0"/>
              <a:t>Spring 2023 General Meeting</a:t>
            </a:r>
            <a:br>
              <a:rPr lang="en-US" sz="2000" dirty="0"/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Staff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DDB3B6-3D0D-48AC-BE82-5D084A5E5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2" y="5776478"/>
            <a:ext cx="1970841" cy="3749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6CD9C9-227B-4935-8E1F-98BD1030DF66}"/>
              </a:ext>
            </a:extLst>
          </p:cNvPr>
          <p:cNvSpPr txBox="1"/>
          <p:nvPr/>
        </p:nvSpPr>
        <p:spPr>
          <a:xfrm>
            <a:off x="5404475" y="1614493"/>
            <a:ext cx="3108543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A42CA1"/>
              </a:buClr>
              <a:buFont typeface="Century Gothic" panose="020B0502020202020204" pitchFamily="34" charset="0"/>
              <a:buChar char="►"/>
            </a:pPr>
            <a:r>
              <a:rPr lang="en-US" sz="2800" dirty="0"/>
              <a:t>Well Wisconsin</a:t>
            </a:r>
          </a:p>
          <a:p>
            <a:pPr marL="342900" indent="-342900">
              <a:buClr>
                <a:srgbClr val="A42CA1"/>
              </a:buClr>
              <a:buFont typeface="Century Gothic" panose="020B0502020202020204" pitchFamily="34" charset="0"/>
              <a:buChar char="►"/>
            </a:pPr>
            <a:r>
              <a:rPr lang="en-US" sz="2800" dirty="0"/>
              <a:t>Kristi Mulcahey</a:t>
            </a:r>
          </a:p>
          <a:p>
            <a:pPr>
              <a:buClr>
                <a:srgbClr val="A42CA1"/>
              </a:buClr>
            </a:pPr>
            <a:r>
              <a:rPr lang="en-US" sz="2800" dirty="0"/>
              <a:t>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20EF2-78A6-468F-ADFE-A3B70B7DC500}"/>
              </a:ext>
            </a:extLst>
          </p:cNvPr>
          <p:cNvSpPr txBox="1"/>
          <p:nvPr/>
        </p:nvSpPr>
        <p:spPr>
          <a:xfrm>
            <a:off x="577907" y="2028913"/>
            <a:ext cx="396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UWW Updates</a:t>
            </a:r>
          </a:p>
        </p:txBody>
      </p:sp>
      <p:pic>
        <p:nvPicPr>
          <p:cNvPr id="2050" name="Picture 2" descr="Well Wisconsin for Members | ETF">
            <a:extLst>
              <a:ext uri="{FF2B5EF4-FFF2-40B4-BE49-F238E27FC236}">
                <a16:creationId xmlns:a16="http://schemas.microsoft.com/office/drawing/2014/main" id="{2E525A75-E501-4965-96B8-3F2C166C0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61" y="3113773"/>
            <a:ext cx="2843305" cy="21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53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AABB6C1-76EF-4D8E-8156-9B32ADB14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2" y="5776478"/>
            <a:ext cx="1970841" cy="3749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75A9AB-0E6D-479D-941C-539BC8F9D0C0}"/>
              </a:ext>
            </a:extLst>
          </p:cNvPr>
          <p:cNvSpPr txBox="1"/>
          <p:nvPr/>
        </p:nvSpPr>
        <p:spPr>
          <a:xfrm>
            <a:off x="577907" y="2028913"/>
            <a:ext cx="396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UWW Updates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99E3F2E-C522-4BDF-A5D3-35081A6B2011}"/>
              </a:ext>
            </a:extLst>
          </p:cNvPr>
          <p:cNvSpPr txBox="1">
            <a:spLocks/>
          </p:cNvSpPr>
          <p:nvPr/>
        </p:nvSpPr>
        <p:spPr bwMode="gray">
          <a:xfrm>
            <a:off x="577908" y="591453"/>
            <a:ext cx="3878682" cy="2283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Spring 2023 General Meeting</a:t>
            </a:r>
            <a:br>
              <a:rPr lang="en-US" sz="2000" dirty="0"/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Staff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B38FE3-976F-487D-9EEC-514011550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133" y="1883106"/>
            <a:ext cx="6767146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9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ED4AAE-A028-4F7A-812B-F8AF3CCBA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833" y="1739934"/>
            <a:ext cx="5016470" cy="1195624"/>
          </a:xfrm>
        </p:spPr>
        <p:txBody>
          <a:bodyPr>
            <a:normAutofit/>
          </a:bodyPr>
          <a:lstStyle/>
          <a:p>
            <a:r>
              <a:rPr lang="en-US" b="1" dirty="0"/>
              <a:t>Annual US Excellence Awards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A40F2-2D39-400B-B0D0-8348B8E651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2833" y="3155956"/>
            <a:ext cx="5016470" cy="1930949"/>
          </a:xfrm>
        </p:spPr>
        <p:txBody>
          <a:bodyPr>
            <a:normAutofit/>
          </a:bodyPr>
          <a:lstStyle/>
          <a:p>
            <a:r>
              <a:rPr lang="en-US" b="1" dirty="0"/>
              <a:t>Regent US Excellence Awards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Individual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Program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BB6C1-76EF-4D8E-8156-9B32ADB14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2" y="5776478"/>
            <a:ext cx="1970841" cy="3749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75A9AB-0E6D-479D-941C-539BC8F9D0C0}"/>
              </a:ext>
            </a:extLst>
          </p:cNvPr>
          <p:cNvSpPr txBox="1"/>
          <p:nvPr/>
        </p:nvSpPr>
        <p:spPr>
          <a:xfrm>
            <a:off x="577907" y="2028913"/>
            <a:ext cx="396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Employee Recognition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99E3F2E-C522-4BDF-A5D3-35081A6B2011}"/>
              </a:ext>
            </a:extLst>
          </p:cNvPr>
          <p:cNvSpPr txBox="1">
            <a:spLocks/>
          </p:cNvSpPr>
          <p:nvPr/>
        </p:nvSpPr>
        <p:spPr bwMode="gray">
          <a:xfrm>
            <a:off x="577908" y="591453"/>
            <a:ext cx="3878682" cy="2283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Spring 2023 General Meeting</a:t>
            </a:r>
            <a:br>
              <a:rPr lang="en-US" sz="2000" dirty="0"/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Staff</a:t>
            </a:r>
          </a:p>
        </p:txBody>
      </p:sp>
    </p:spTree>
    <p:extLst>
      <p:ext uri="{BB962C8B-B14F-4D97-AF65-F5344CB8AC3E}">
        <p14:creationId xmlns:p14="http://schemas.microsoft.com/office/powerpoint/2010/main" val="33213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AABB6C1-76EF-4D8E-8156-9B32ADB14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2" y="5776478"/>
            <a:ext cx="1970841" cy="3749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75A9AB-0E6D-479D-941C-539BC8F9D0C0}"/>
              </a:ext>
            </a:extLst>
          </p:cNvPr>
          <p:cNvSpPr txBox="1"/>
          <p:nvPr/>
        </p:nvSpPr>
        <p:spPr>
          <a:xfrm>
            <a:off x="577907" y="2028913"/>
            <a:ext cx="396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Employee Recognition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99E3F2E-C522-4BDF-A5D3-35081A6B2011}"/>
              </a:ext>
            </a:extLst>
          </p:cNvPr>
          <p:cNvSpPr txBox="1">
            <a:spLocks/>
          </p:cNvSpPr>
          <p:nvPr/>
        </p:nvSpPr>
        <p:spPr bwMode="gray">
          <a:xfrm>
            <a:off x="577908" y="591453"/>
            <a:ext cx="3878682" cy="2283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Spring 2023 General Meeting</a:t>
            </a:r>
            <a:br>
              <a:rPr lang="en-US" sz="2000" dirty="0"/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Staff</a:t>
            </a:r>
          </a:p>
        </p:txBody>
      </p:sp>
      <p:sp>
        <p:nvSpPr>
          <p:cNvPr id="9" name="Ribbon: Tilted Up 8">
            <a:extLst>
              <a:ext uri="{FF2B5EF4-FFF2-40B4-BE49-F238E27FC236}">
                <a16:creationId xmlns:a16="http://schemas.microsoft.com/office/drawing/2014/main" id="{1AADF157-615E-4B83-80C3-2836C7F51650}"/>
              </a:ext>
            </a:extLst>
          </p:cNvPr>
          <p:cNvSpPr/>
          <p:nvPr/>
        </p:nvSpPr>
        <p:spPr>
          <a:xfrm>
            <a:off x="5280042" y="2921125"/>
            <a:ext cx="6110001" cy="1286885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AED4BE-D2B5-45D6-B102-9C015D209458}"/>
              </a:ext>
            </a:extLst>
          </p:cNvPr>
          <p:cNvSpPr txBox="1"/>
          <p:nvPr/>
        </p:nvSpPr>
        <p:spPr>
          <a:xfrm>
            <a:off x="6190064" y="1507863"/>
            <a:ext cx="4289957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Playball" panose="02000000000000000000" pitchFamily="2" charset="0"/>
              </a:rPr>
              <a:t>Employee Recognition</a:t>
            </a:r>
          </a:p>
          <a:p>
            <a:pPr algn="ctr"/>
            <a:r>
              <a:rPr lang="en-US" sz="4000" b="1" dirty="0">
                <a:latin typeface="Playball" panose="02000000000000000000" pitchFamily="2" charset="0"/>
              </a:rPr>
              <a:t>&amp; Retirement Dinner</a:t>
            </a:r>
          </a:p>
          <a:p>
            <a:pPr algn="ctr"/>
            <a:endParaRPr lang="en-US" b="1" dirty="0"/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May 9, 2023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UC Hamilton Room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48640"/>
            <a:r>
              <a:rPr lang="en-US" sz="2200" dirty="0"/>
              <a:t>4:30 pm – Open Bar</a:t>
            </a:r>
          </a:p>
          <a:p>
            <a:pPr marL="548640"/>
            <a:r>
              <a:rPr lang="en-US" sz="2200" dirty="0"/>
              <a:t>5:30 pm – Dinner</a:t>
            </a:r>
          </a:p>
          <a:p>
            <a:pPr marL="548640"/>
            <a:r>
              <a:rPr lang="en-US" sz="2200" dirty="0"/>
              <a:t>6:30 pm –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18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83CA34-C6E2-49BA-ACFF-78ADEC0C28FA}">
  <ds:schemaRefs>
    <ds:schemaRef ds:uri="71af3243-3dd4-4a8d-8c0d-dd76da1f02a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70D0EAE-52CD-493E-A174-3A7CD0E9C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Beginning of the year procedures</Template>
  <TotalTime>0</TotalTime>
  <Words>322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Playball</vt:lpstr>
      <vt:lpstr>Wingdings</vt:lpstr>
      <vt:lpstr>Wingdings 3</vt:lpstr>
      <vt:lpstr>Ion Boardroom</vt:lpstr>
      <vt:lpstr>Spring 2023 General Meeting</vt:lpstr>
      <vt:lpstr>Spring 2023 General Meeting University Staff</vt:lpstr>
      <vt:lpstr>Spring 2023 General Meeting University Staff</vt:lpstr>
      <vt:lpstr>PowerPoint Presentation</vt:lpstr>
      <vt:lpstr>PowerPoint Presentation</vt:lpstr>
      <vt:lpstr>Spring 2023 General Meeting University Staff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2021-11-02T17:51:22Z</dcterms:created>
  <dcterms:modified xsi:type="dcterms:W3CDTF">2023-03-20T19:27:51Z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